
<file path=[Content_Types].xml><?xml version="1.0" encoding="utf-8"?>
<Types xmlns="http://schemas.openxmlformats.org/package/2006/content-types">
  <Override PartName="/ppt/slides/slide30.xml" ContentType="application/vnd.openxmlformats-officedocument.presentationml.slide+xml"/>
  <Override PartName="/ppt/slides/slide88.xml" ContentType="application/vnd.openxmlformats-officedocument.presentationml.slide+xml"/>
  <Override PartName="/ppt/notesSlides/notesSlide69.xml" ContentType="application/vnd.openxmlformats-officedocument.presentationml.notesSlide+xml"/>
  <Override PartName="/ppt/slides/slide24.xml" ContentType="application/vnd.openxmlformats-officedocument.presentationml.slide+xml"/>
  <Override PartName="/ppt/slides/slide72.xml" ContentType="application/vnd.openxmlformats-officedocument.presentationml.slide+xml"/>
  <Override PartName="/ppt/notesSlides/notesSlide47.xml" ContentType="application/vnd.openxmlformats-officedocument.presentationml.notesSlide+xml"/>
  <Override PartName="/ppt/slides/slide66.xml" ContentType="application/vnd.openxmlformats-officedocument.presentationml.slide+xml"/>
  <Override PartName="/ppt/slides/slide50.xml" ContentType="application/vnd.openxmlformats-officedocument.presentationml.slide+xml"/>
  <Override PartName="/ppt/slides/slide112.xml" ContentType="application/vnd.openxmlformats-officedocument.presentationml.slide+xml"/>
  <Override PartName="/ppt/slideLayouts/slideLayout13.xml" ContentType="application/vnd.openxmlformats-officedocument.presentationml.slideLayout+xml"/>
  <Override PartName="/ppt/notesSlides/notesSlide89.xml" ContentType="application/vnd.openxmlformats-officedocument.presentationml.notesSlide+xml"/>
  <Override PartName="/ppt/notesSlides/notesSlide25.xml" ContentType="application/vnd.openxmlformats-officedocument.presentationml.notesSlide+xml"/>
  <Override PartName="/ppt/slides/slide44.xml" ContentType="application/vnd.openxmlformats-officedocument.presentationml.slide+xml"/>
  <Override PartName="/ppt/notesSlides/notesSlide116.xml" ContentType="application/vnd.openxmlformats-officedocument.presentationml.notesSlide+xml"/>
  <Override PartName="/ppt/tags/tag20.xml" ContentType="application/vnd.openxmlformats-officedocument.presentationml.tags+xml"/>
  <Override PartName="/ppt/notesSlides/notesSlide67.xml" ContentType="application/vnd.openxmlformats-officedocument.presentationml.notesSlide+xml"/>
  <Override PartName="/ppt/slides/slide86.xml" ContentType="application/vnd.openxmlformats-officedocument.presentationml.slide+xml"/>
  <Override PartName="/ppt/slides/slide22.xml" ContentType="application/vnd.openxmlformats-officedocument.presentationml.slide+xml"/>
  <Override PartName="/ppt/notesSlides/notesSlide45.xml" ContentType="application/vnd.openxmlformats-officedocument.presentationml.notesSlide+xml"/>
  <Override PartName="/ppt/slides/slide64.xml" ContentType="application/vnd.openxmlformats-officedocument.presentationml.slide+xml"/>
  <Override PartName="/ppt/diagrams/colors1.xml" ContentType="application/vnd.openxmlformats-officedocument.drawingml.diagramColors+xml"/>
  <Default Extension="xml" ContentType="application/xml"/>
  <Override PartName="/ppt/slides/slide110.xml" ContentType="application/vnd.openxmlformats-officedocument.presentationml.slide+xml"/>
  <Override PartName="/ppt/slideLayouts/slideLayout11.xml" ContentType="application/vnd.openxmlformats-officedocument.presentationml.slideLayout+xml"/>
  <Override PartName="/ppt/notesSlides/notesSlide87.xml" ContentType="application/vnd.openxmlformats-officedocument.presentationml.notesSlide+xml"/>
  <Override PartName="/ppt/notesSlides/notesSlide114.xml" ContentType="application/vnd.openxmlformats-officedocument.presentationml.notesSlide+xml"/>
  <Override PartName="/ppt/notesSlides/notesSlide23.xml" ContentType="application/vnd.openxmlformats-officedocument.presentationml.notesSlide+xml"/>
  <Override PartName="/ppt/slides/slide42.xml" ContentType="application/vnd.openxmlformats-officedocument.presentationml.slide+xml"/>
  <Override PartName="/ppt/notesSlides/notesSlide108.xml" ContentType="application/vnd.openxmlformats-officedocument.presentationml.notesSlide+xml"/>
  <Override PartName="/ppt/notesSlides/notesSlide65.xml" ContentType="application/vnd.openxmlformats-officedocument.presentationml.notesSlide+xml"/>
  <Override PartName="/ppt/slides/slide84.xml" ContentType="application/vnd.openxmlformats-officedocument.presentationml.slide+xml"/>
  <Override PartName="/ppt/slides/slide20.xml" ContentType="application/vnd.openxmlformats-officedocument.presentationml.slide+xml"/>
  <Override PartName="/ppt/notesSlides/notesSlide59.xml" ContentType="application/vnd.openxmlformats-officedocument.presentationml.notesSlide+xml"/>
  <Override PartName="/ppt/diagrams/quickStyle1.xml" ContentType="application/vnd.openxmlformats-officedocument.drawingml.diagramStyle+xml"/>
  <Override PartName="/ppt/notesSlides/notesSlide43.xml" ContentType="application/vnd.openxmlformats-officedocument.presentationml.notesSlide+xml"/>
  <Override PartName="/ppt/slides/slide62.xml" ContentType="application/vnd.openxmlformats-officedocument.presentationml.slide+xml"/>
  <Override PartName="/ppt/slides/slide124.xml" ContentType="application/vnd.openxmlformats-officedocument.presentationml.slide+xml"/>
  <Override PartName="/ppt/tags/tag19.xml" ContentType="application/vnd.openxmlformats-officedocument.presentationml.tags+xml"/>
  <Override PartName="/ppt/notesSlides/notesSlide85.xml" ContentType="application/vnd.openxmlformats-officedocument.presentationml.notesSlide+xml"/>
  <Override PartName="/ppt/notesSlides/notesSlide112.xml" ContentType="application/vnd.openxmlformats-officedocument.presentationml.notesSlide+xml"/>
  <Override PartName="/ppt/notesSlides/notesSlide21.xml" ContentType="application/vnd.openxmlformats-officedocument.presentationml.notesSlide+xml"/>
  <Override PartName="/ppt/slides/slide40.xml" ContentType="application/vnd.openxmlformats-officedocument.presentationml.slide+xml"/>
  <Override PartName="/ppt/slides/slide102.xml" ContentType="application/vnd.openxmlformats-officedocument.presentationml.slide+xml"/>
  <Override PartName="/ppt/notesSlides/notesSlide79.xml" ContentType="application/vnd.openxmlformats-officedocument.presentationml.notesSlide+xml"/>
  <Override PartName="/ppt/slides/slide9.xml" ContentType="application/vnd.openxmlformats-officedocument.presentationml.slide+xml"/>
  <Override PartName="/ppt/notesSlides/notesSlide7.xml" ContentType="application/vnd.openxmlformats-officedocument.presentationml.notesSlide+xml"/>
  <Default Extension="jpeg" ContentType="image/jpeg"/>
  <Override PartName="/ppt/notesSlides/notesSlide106.xml" ContentType="application/vnd.openxmlformats-officedocument.presentationml.notesSlide+xml"/>
  <Override PartName="/ppt/notesSlides/notesSlide63.xml" ContentType="application/vnd.openxmlformats-officedocument.presentationml.notesSlide+xml"/>
  <Override PartName="/ppt/slides/slide82.xml" ContentType="application/vnd.openxmlformats-officedocument.presentationml.slide+xml"/>
  <Override PartName="/ppt/notesSlides/notesSlide57.xml" ContentType="application/vnd.openxmlformats-officedocument.presentationml.notesSlide+xml"/>
  <Override PartName="/docProps/app.xml" ContentType="application/vnd.openxmlformats-officedocument.extended-properties+xml"/>
  <Override PartName="/ppt/slides/slide109.xml" ContentType="application/vnd.openxmlformats-officedocument.presentationml.slide+xml"/>
  <Override PartName="/ppt/slides/slide60.xml" ContentType="application/vnd.openxmlformats-officedocument.presentationml.slide+xml"/>
  <Override PartName="/ppt/slides/slide122.xml" ContentType="application/vnd.openxmlformats-officedocument.presentationml.slide+xml"/>
  <Override PartName="/ppt/notesSlides/notesSlide41.xml" ContentType="application/vnd.openxmlformats-officedocument.presentationml.notesSlide+xml"/>
  <Override PartName="/ppt/notesSlides/notesSlide99.xml" ContentType="application/vnd.openxmlformats-officedocument.presentationml.notesSlide+xml"/>
  <Override PartName="/ppt/slideLayouts/slideLayout8.xml" ContentType="application/vnd.openxmlformats-officedocument.presentationml.slideLayout+xml"/>
  <Override PartName="/ppt/notesSlides/notesSlide35.xml" ContentType="application/vnd.openxmlformats-officedocument.presentationml.notesSlide+xml"/>
  <Override PartName="/ppt/tags/tag17.xml" ContentType="application/vnd.openxmlformats-officedocument.presentationml.tags+xml"/>
  <Override PartName="/ppt/notesSlides/notesSlide83.xml" ContentType="application/vnd.openxmlformats-officedocument.presentationml.notesSlide+xml"/>
  <Override PartName="/ppt/notesSlides/notesSlide110.xml" ContentType="application/vnd.openxmlformats-officedocument.presentationml.notesSlide+xml"/>
  <Override PartName="/ppt/slides/slide100.xml" ContentType="application/vnd.openxmlformats-officedocument.presentationml.slide+xml"/>
  <Override PartName="/ppt/notesSlides/notesSlide77.xml" ContentType="application/vnd.openxmlformats-officedocument.presentationml.notesSlide+xml"/>
  <Override PartName="/ppt/notesSlides/notesSlide5.xml" ContentType="application/vnd.openxmlformats-officedocument.presentationml.notesSlide+xml"/>
  <Override PartName="/ppt/slides/slide7.xml" ContentType="application/vnd.openxmlformats-officedocument.presentationml.slide+xml"/>
  <Override PartName="/ppt/slides/slide19.xml" ContentType="application/vnd.openxmlformats-officedocument.presentationml.slide+xml"/>
  <Override PartName="/ppt/notesSlides/notesSlide104.xml" ContentType="application/vnd.openxmlformats-officedocument.presentationml.notesSlide+xml"/>
  <Override PartName="/ppt/diagrams/data2.xml" ContentType="application/vnd.openxmlformats-officedocument.drawingml.diagramData+xml"/>
  <Override PartName="/ppt/tags/tag9.xml" ContentType="application/vnd.openxmlformats-officedocument.presentationml.tags+xml"/>
  <Override PartName="/ppt/notesSlides/notesSlide61.xml" ContentType="application/vnd.openxmlformats-officedocument.presentationml.notesSlide+xml"/>
  <Override PartName="/ppt/slides/slide80.xml" ContentType="application/vnd.openxmlformats-officedocument.presentationml.slide+xml"/>
  <Override PartName="/ppt/notesSlides/notesSlide55.xml" ContentType="application/vnd.openxmlformats-officedocument.presentationml.notesSlide+xml"/>
  <Override PartName="/ppt/slides/slide107.xml" ContentType="application/vnd.openxmlformats-officedocument.presentationml.slide+xml"/>
  <Override PartName="/ppt/slides/slide120.xml" ContentType="application/vnd.openxmlformats-officedocument.presentationml.slide+xml"/>
  <Override PartName="/ppt/slideMasters/slideMaster1.xml" ContentType="application/vnd.openxmlformats-officedocument.presentationml.slideMaster+xml"/>
  <Override PartName="/ppt/embeddings/oleObject2.bin" ContentType="application/vnd.openxmlformats-officedocument.oleObject"/>
  <Override PartName="/ppt/notesSlides/notesSlide97.xml" ContentType="application/vnd.openxmlformats-officedocument.presentationml.notesSlide+xml"/>
  <Override PartName="/ppt/slideLayouts/slideLayout6.xml" ContentType="application/vnd.openxmlformats-officedocument.presentationml.slideLayout+xml"/>
  <Override PartName="/ppt/slides/slide39.xml" ContentType="application/vnd.openxmlformats-officedocument.presentationml.slide+xml"/>
  <Override PartName="/ppt/notesSlides/notesSlide33.xml" ContentType="application/vnd.openxmlformats-officedocument.presentationml.notesSlide+xml"/>
  <Override PartName="/ppt/tags/tag15.xml" ContentType="application/vnd.openxmlformats-officedocument.presentationml.tags+xml"/>
  <Override PartName="/ppt/notesSlides/notesSlide81.xml" ContentType="application/vnd.openxmlformats-officedocument.presentationml.notesSlide+xml"/>
  <Override PartName="/ppt/notesSlides/notesSlide124.xml" ContentType="application/vnd.openxmlformats-officedocument.presentationml.notesSlide+xml"/>
  <Override PartName="/ppt/notesSlides/notesSlide75.xml" ContentType="application/vnd.openxmlformats-officedocument.presentationml.notesSlide+xml"/>
  <Override PartName="/ppt/notesSlides/notesSlide3.xml" ContentType="application/vnd.openxmlformats-officedocument.presentationml.notesSlide+xml"/>
  <Override PartName="/ppt/slides/slide94.xml" ContentType="application/vnd.openxmlformats-officedocument.presentationml.slide+xml"/>
  <Override PartName="/ppt/slides/slide5.xml" ContentType="application/vnd.openxmlformats-officedocument.presentationml.slide+xml"/>
  <Override PartName="/ppt/slides/slide17.xml" ContentType="application/vnd.openxmlformats-officedocument.presentationml.slide+xml"/>
  <Override PartName="/ppt/notesSlides/notesSlide102.xml" ContentType="application/vnd.openxmlformats-officedocument.presentationml.notesSlide+xml"/>
  <Override PartName="/ppt/tags/tag7.xml" ContentType="application/vnd.openxmlformats-officedocument.presentationml.tags+xml"/>
  <Override PartName="/ppt/slides/slide59.xml" ContentType="application/vnd.openxmlformats-officedocument.presentationml.slide+xml"/>
  <Override PartName="/ppt/notesSlides/notesSlide53.xml" ContentType="application/vnd.openxmlformats-officedocument.presentationml.notesSlide+xml"/>
  <Override PartName="/ppt/slides/slide105.xml" ContentType="application/vnd.openxmlformats-officedocument.presentationml.slide+xml"/>
  <Override PartName="/ppt/notesSlides/notesSlide95.xml" ContentType="application/vnd.openxmlformats-officedocument.presentationml.notesSlide+xml"/>
  <Override PartName="/ppt/tags/tag13.xml" ContentType="application/vnd.openxmlformats-officedocument.presentationml.tags+xml"/>
  <Override PartName="/ppt/notesSlides/notesSlide122.xml" ContentType="application/vnd.openxmlformats-officedocument.presentationml.notesSlide+xml"/>
  <Override PartName="/ppt/notesSlides/notesSlide18.xml" ContentType="application/vnd.openxmlformats-officedocument.presentationml.notesSlide+xml"/>
  <Override PartName="/ppt/slideLayouts/slideLayout4.xml" ContentType="application/vnd.openxmlformats-officedocument.presentationml.slideLayout+xml"/>
  <Override PartName="/ppt/slides/slide37.xml" ContentType="application/vnd.openxmlformats-officedocument.presentationml.slide+xml"/>
  <Override PartName="/ppt/notesSlides/notesSlide31.xml" ContentType="application/vnd.openxmlformats-officedocument.presentationml.notesSlide+xml"/>
  <Override PartName="/ppt/slides/slide79.xml" ContentType="application/vnd.openxmlformats-officedocument.presentationml.slide+xml"/>
  <Override PartName="/ppt/slides/slide92.xml" ContentType="application/vnd.openxmlformats-officedocument.presentationml.slide+xml"/>
  <Override PartName="/ppt/notesSlides/notesSlide73.xml" ContentType="application/vnd.openxmlformats-officedocument.presentationml.notesSlide+xml"/>
  <Override PartName="/ppt/notesSlides/notesSlide1.xml" ContentType="application/vnd.openxmlformats-officedocument.presentationml.notesSlide+xml"/>
  <Override PartName="/ppt/slides/slide15.xml" ContentType="application/vnd.openxmlformats-officedocument.presentationml.slide+xml"/>
  <Override PartName="/ppt/slides/slide3.xml" ContentType="application/vnd.openxmlformats-officedocument.presentationml.slide+xml"/>
  <Override PartName="/ppt/notesSlides/notesSlide100.xml" ContentType="application/vnd.openxmlformats-officedocument.presentationml.notesSlide+xml"/>
  <Override PartName="/ppt/tags/tag5.xml" ContentType="application/vnd.openxmlformats-officedocument.presentationml.tags+xml"/>
  <Override PartName="/ppt/notesSlides/notesSlide38.xml" ContentType="application/vnd.openxmlformats-officedocument.presentationml.notesSlide+xml"/>
  <Override PartName="/ppt/slides/slide57.xml" ContentType="application/vnd.openxmlformats-officedocument.presentationml.slide+xml"/>
  <Override PartName="/ppt/slides/slide70.xml" ContentType="application/vnd.openxmlformats-officedocument.presentationml.slide+xml"/>
  <Override PartName="/ppt/slides/slide119.xml" ContentType="application/vnd.openxmlformats-officedocument.presentationml.slide+xml"/>
  <Override PartName="/ppt/notesSlides/notesSlide51.xml" ContentType="application/vnd.openxmlformats-officedocument.presentationml.notesSlide+xml"/>
  <Override PartName="/ppt/tags/tag27.xml" ContentType="application/vnd.openxmlformats-officedocument.presentationml.tags+xml"/>
  <Override PartName="/ppt/notesSlides/notesSlide8.xml" ContentType="application/vnd.openxmlformats-officedocument.presentationml.notesSlide+xml"/>
  <Override PartName="/ppt/slides/slide99.xml" ContentType="application/vnd.openxmlformats-officedocument.presentationml.slide+xml"/>
  <Override PartName="/ppt/notesSlides/notesSlide93.xml" ContentType="application/vnd.openxmlformats-officedocument.presentationml.notesSlide+xml"/>
  <Override PartName="/ppt/notesSlides/notesSlide120.xml" ContentType="application/vnd.openxmlformats-officedocument.presentationml.notesSlide+xml"/>
  <Override PartName="/ppt/notesSlides/notesSlide16.xml" ContentType="application/vnd.openxmlformats-officedocument.presentationml.notesSlide+xml"/>
  <Override PartName="/ppt/slideLayouts/slideLayout2.xml" ContentType="application/vnd.openxmlformats-officedocument.presentationml.slideLayout+xml"/>
  <Override PartName="/ppt/slides/slide35.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7.xml" ContentType="application/vnd.openxmlformats-officedocument.presentationml.slide+xml"/>
  <Override PartName="/ppt/slides/slide90.xml" ContentType="application/vnd.openxmlformats-officedocument.presentationml.slide+xml"/>
  <Override PartName="/ppt/notesSlides/notesSlide71.xml" ContentType="application/vnd.openxmlformats-officedocument.presentationml.notesSlide+xml"/>
  <Override PartName="/ppt/slides/slide1.xml" ContentType="application/vnd.openxmlformats-officedocument.presentationml.slide+xml"/>
  <Override PartName="/ppt/slides/slide13.xml" ContentType="application/vnd.openxmlformats-officedocument.presentationml.slide+xml"/>
  <Override PartName="/ppt/tags/tag3.xml" ContentType="application/vnd.openxmlformats-officedocument.presentationml.tags+xml"/>
  <Override PartName="/ppt/diagrams/drawing1.xml" ContentType="application/vnd.ms-office.drawingml.diagramDrawing+xml"/>
  <Override PartName="/ppt/notesSlides/notesSlide36.xml" ContentType="application/vnd.openxmlformats-officedocument.presentationml.notesSlide+xml"/>
  <Override PartName="/ppt/slides/slide117.xml" ContentType="application/vnd.openxmlformats-officedocument.presentationml.slide+xml"/>
  <Override PartName="/ppt/slides/slide55.xml" ContentType="application/vnd.openxmlformats-officedocument.presentationml.slide+xml"/>
  <Override PartName="/ppt/tags/tag25.xml" ContentType="application/vnd.openxmlformats-officedocument.presentationml.tags+xml"/>
  <Override PartName="/ppt/slides/slide49.xml" ContentType="application/vnd.openxmlformats-officedocument.presentationml.slide+xml"/>
  <Override PartName="/ppt/slides/slide97.xml" ContentType="application/vnd.openxmlformats-officedocument.presentationml.slide+xml"/>
  <Override PartName="/ppt/notesSlides/notesSlide91.xml" ContentType="application/vnd.openxmlformats-officedocument.presentationml.notesSlide+xml"/>
  <Override PartName="/ppt/notesSlides/notesSlide14.xml" ContentType="application/vnd.openxmlformats-officedocument.presentationml.notesSlide+xml"/>
  <Override PartName="/ppt/slides/slide33.xml" ContentType="application/vnd.openxmlformats-officedocument.presentationml.slide+xml"/>
  <Override PartName="/ppt/viewProps.xml" ContentType="application/vnd.openxmlformats-officedocument.presentationml.viewProps+xml"/>
  <Override PartName="/ppt/slides/slide27.xml" ContentType="application/vnd.openxmlformats-officedocument.presentationml.slide+xml"/>
  <Override PartName="/ppt/slides/slide75.xml" ContentType="application/vnd.openxmlformats-officedocument.presentationml.slide+xml"/>
  <Override PartName="/ppt/tags/tag1.xml" ContentType="application/vnd.openxmlformats-officedocument.presentationml.tags+xml"/>
  <Override PartName="/docProps/core.xml" ContentType="application/vnd.openxmlformats-package.core-properties+xml"/>
  <Override PartName="/ppt/slides/slide11.xml" ContentType="application/vnd.openxmlformats-officedocument.presentationml.slide+xml"/>
  <Override PartName="/ppt/slides/slide69.xml" ContentType="application/vnd.openxmlformats-officedocument.presentationml.slide+xml"/>
  <Override PartName="/ppt/slides/slide53.xml" ContentType="application/vnd.openxmlformats-officedocument.presentationml.slide+xml"/>
  <Override PartName="/ppt/slides/slide115.xml" ContentType="application/vnd.openxmlformats-officedocument.presentationml.slide+xml"/>
  <Override PartName="/ppt/notesSlides/notesSlide119.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slides/slide47.xml" ContentType="application/vnd.openxmlformats-officedocument.presentationml.slide+xml"/>
  <Override PartName="/ppt/theme/theme1.xml" ContentType="application/vnd.openxmlformats-officedocument.theme+xml"/>
  <Override PartName="/ppt/notesSlides/notesSlide12.xml" ContentType="application/vnd.openxmlformats-officedocument.presentationml.notesSlide+xml"/>
  <Override PartName="/ppt/slides/slide31.xml" ContentType="application/vnd.openxmlformats-officedocument.presentationml.slide+xml"/>
  <Override PartName="/ppt/slides/slide89.xml" ContentType="application/vnd.openxmlformats-officedocument.presentationml.slide+xml"/>
  <Override PartName="/ppt/diagrams/layout1.xml" ContentType="application/vnd.openxmlformats-officedocument.drawingml.diagramLayout+xml"/>
  <Override PartName="/ppt/slides/slide25.xml" ContentType="application/vnd.openxmlformats-officedocument.presentationml.slide+xml"/>
  <Override PartName="/ppt/slides/slide73.xml" ContentType="application/vnd.openxmlformats-officedocument.presentationml.slide+xml"/>
  <Override PartName="/ppt/notesSlides/notesSlide48.xml" ContentType="application/vnd.openxmlformats-officedocument.presentationml.notesSlide+xml"/>
  <Override PartName="/ppt/slides/slide67.xml" ContentType="application/vnd.openxmlformats-officedocument.presentationml.slide+xml"/>
  <Override PartName="/ppt/slides/slide51.xml" ContentType="application/vnd.openxmlformats-officedocument.presentationml.slide+xml"/>
  <Override PartName="/ppt/slides/slide113.xml" ContentType="application/vnd.openxmlformats-officedocument.presentationml.slide+xml"/>
  <Override PartName="/ppt/notesSlides/notesSlide117.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slides/slide45.xml" ContentType="application/vnd.openxmlformats-officedocument.presentationml.slide+xml"/>
  <Override PartName="/ppt/notesSlides/notesSlide68.xml" ContentType="application/vnd.openxmlformats-officedocument.presentationml.notesSlide+xml"/>
  <Override PartName="/ppt/slides/slide87.xml" ContentType="application/vnd.openxmlformats-officedocument.presentationml.slide+xml"/>
  <Override PartName="/ppt/slides/slide23.xml" ContentType="application/vnd.openxmlformats-officedocument.presentationml.slide+xml"/>
  <Override PartName="/ppt/notesSlides/notesSlide46.xml" ContentType="application/vnd.openxmlformats-officedocument.presentationml.notesSlide+xml"/>
  <Override PartName="/ppt/slides/slide65.xml" ContentType="application/vnd.openxmlformats-officedocument.presentationml.slide+xml"/>
  <Override PartName="/ppt/diagrams/colors2.xml" ContentType="application/vnd.openxmlformats-officedocument.drawingml.diagramColors+xml"/>
  <Override PartName="/ppt/slides/slide111.xml" ContentType="application/vnd.openxmlformats-officedocument.presentationml.slide+xml"/>
  <Override PartName="/ppt/slideLayouts/slideLayout12.xml" ContentType="application/vnd.openxmlformats-officedocument.presentationml.slideLayout+xml"/>
  <Override PartName="/ppt/notesSlides/notesSlide88.xml" ContentType="application/vnd.openxmlformats-officedocument.presentationml.notesSlide+xml"/>
  <Override PartName="/ppt/notesSlides/notesSlide115.xml" ContentType="application/vnd.openxmlformats-officedocument.presentationml.notesSlide+xml"/>
  <Override PartName="/ppt/notesSlides/notesSlide24.xml" ContentType="application/vnd.openxmlformats-officedocument.presentationml.notesSlide+xml"/>
  <Override PartName="/ppt/slides/slide43.xml" ContentType="application/vnd.openxmlformats-officedocument.presentationml.slide+xml"/>
  <Override PartName="/ppt/notesSlides/notesSlide109.xml" ContentType="application/vnd.openxmlformats-officedocument.presentationml.notesSlide+xml"/>
  <Override PartName="/ppt/notesSlides/notesSlide66.xml" ContentType="application/vnd.openxmlformats-officedocument.presentationml.notesSlide+xml"/>
  <Override PartName="/ppt/slides/slide85.xml" ContentType="application/vnd.openxmlformats-officedocument.presentationml.slide+xml"/>
  <Override PartName="/ppt/slides/slide21.xml" ContentType="application/vnd.openxmlformats-officedocument.presentationml.slide+xml"/>
  <Override PartName="/ppt/diagrams/quickStyle2.xml" ContentType="application/vnd.openxmlformats-officedocument.drawingml.diagramStyle+xml"/>
  <Override PartName="/ppt/notesMasters/notesMaster1.xml" ContentType="application/vnd.openxmlformats-officedocument.presentationml.notesMaster+xml"/>
  <Override PartName="/ppt/notesSlides/notesSlide44.xml" ContentType="application/vnd.openxmlformats-officedocument.presentationml.notesSlide+xml"/>
  <Override PartName="/ppt/slides/slide63.xml" ContentType="application/vnd.openxmlformats-officedocument.presentationml.slide+xml"/>
  <Override PartName="/ppt/slides/slide125.xml" ContentType="application/vnd.openxmlformats-officedocument.presentationml.slide+xml"/>
  <Override PartName="/ppt/notesSlides/notesSlide86.xml" ContentType="application/vnd.openxmlformats-officedocument.presentationml.notesSlide+xml"/>
  <Override PartName="/ppt/slideLayouts/slideLayout10.xml" ContentType="application/vnd.openxmlformats-officedocument.presentationml.slideLayout+xml"/>
  <Override PartName="/ppt/notesSlides/notesSlide113.xml" ContentType="application/vnd.openxmlformats-officedocument.presentationml.notesSlide+xml"/>
  <Override PartName="/ppt/notesSlides/notesSlide22.xml" ContentType="application/vnd.openxmlformats-officedocument.presentationml.notesSlide+xml"/>
  <Override PartName="/ppt/slides/slide41.xml" ContentType="application/vnd.openxmlformats-officedocument.presentationml.slide+xml"/>
  <Override PartName="/ppt/slides/slide103.xml" ContentType="application/vnd.openxmlformats-officedocument.presentationml.slide+xml"/>
  <Override PartName="/ppt/presentation.xml" ContentType="application/vnd.openxmlformats-officedocument.presentationml.presentation.main+xml"/>
  <Override PartName="/ppt/notesSlides/notesSlide107.xml" ContentType="application/vnd.openxmlformats-officedocument.presentationml.notesSlide+xml"/>
  <Override PartName="/ppt/notesSlides/notesSlide64.xml" ContentType="application/vnd.openxmlformats-officedocument.presentationml.notesSlide+xml"/>
  <Override PartName="/ppt/slides/slide83.xml" ContentType="application/vnd.openxmlformats-officedocument.presentationml.slide+xml"/>
  <Override PartName="/ppt/notesSlides/notesSlide58.xml" ContentType="application/vnd.openxmlformats-officedocument.presentationml.notesSlide+xml"/>
  <Override PartName="/ppt/notesSlides/notesSlide42.xml" ContentType="application/vnd.openxmlformats-officedocument.presentationml.notesSlide+xml"/>
  <Override PartName="/ppt/slides/slide61.xml" ContentType="application/vnd.openxmlformats-officedocument.presentationml.slide+xml"/>
  <Override PartName="/ppt/slides/slide123.xml" ContentType="application/vnd.openxmlformats-officedocument.presentationml.slide+xml"/>
  <Override PartName="/ppt/tags/tag18.xml" ContentType="application/vnd.openxmlformats-officedocument.presentationml.tags+xml"/>
  <Override PartName="/ppt/slideLayouts/slideLayout9.xml" ContentType="application/vnd.openxmlformats-officedocument.presentationml.slideLayout+xml"/>
  <Override PartName="/ppt/notesSlides/notesSlide84.xml" ContentType="application/vnd.openxmlformats-officedocument.presentationml.notesSlide+xml"/>
  <Override PartName="/ppt/notesSlides/notesSlide111.xml" ContentType="application/vnd.openxmlformats-officedocument.presentationml.notesSlide+xml"/>
  <Override PartName="/ppt/notesSlides/notesSlide20.xml" ContentType="application/vnd.openxmlformats-officedocument.presentationml.notesSlide+xml"/>
  <Override PartName="/ppt/slides/slide101.xml" ContentType="application/vnd.openxmlformats-officedocument.presentationml.slide+xml"/>
  <Override PartName="/ppt/notesSlides/notesSlide7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105.xml" ContentType="application/vnd.openxmlformats-officedocument.presentationml.notesSlide+xml"/>
  <Override PartName="/ppt/notesSlides/notesSlide62.xml" ContentType="application/vnd.openxmlformats-officedocument.presentationml.notesSlide+xml"/>
  <Override PartName="/ppt/slides/slide81.xml" ContentType="application/vnd.openxmlformats-officedocument.presentationml.slide+xml"/>
  <Override PartName="/ppt/notesSlides/notesSlide56.xml" ContentType="application/vnd.openxmlformats-officedocument.presentationml.notesSlide+xml"/>
  <Override PartName="/ppt/notesSlides/notesSlide40.xml" ContentType="application/vnd.openxmlformats-officedocument.presentationml.notesSlide+xml"/>
  <Override PartName="/ppt/slides/slide108.xml" ContentType="application/vnd.openxmlformats-officedocument.presentationml.slide+xml"/>
  <Override PartName="/ppt/slides/slide121.xml" ContentType="application/vnd.openxmlformats-officedocument.presentationml.slide+xml"/>
  <Override PartName="/ppt/notesSlides/notesSlide98.xml" ContentType="application/vnd.openxmlformats-officedocument.presentationml.notesSlide+xml"/>
  <Override PartName="/ppt/tags/tag16.xml" ContentType="application/vnd.openxmlformats-officedocument.presentationml.tags+xml"/>
  <Override PartName="/ppt/slideLayouts/slideLayout7.xml" ContentType="application/vnd.openxmlformats-officedocument.presentationml.slideLayout+xml"/>
  <Override PartName="/ppt/notesSlides/notesSlide34.xml" ContentType="application/vnd.openxmlformats-officedocument.presentationml.notesSlide+xml"/>
  <Override PartName="/ppt/notesSlides/notesSlide125.xml" ContentType="application/vnd.openxmlformats-officedocument.presentationml.notesSlide+xml"/>
  <Override PartName="/ppt/notesSlides/notesSlide82.xml" ContentType="application/vnd.openxmlformats-officedocument.presentationml.notesSlide+xml"/>
  <Override PartName="/ppt/notesSlides/notesSlide76.xml" ContentType="application/vnd.openxmlformats-officedocument.presentationml.notesSlide+xml"/>
  <Override PartName="/ppt/slides/slide95.xml" ContentType="application/vnd.openxmlformats-officedocument.presentationml.slide+xml"/>
  <Override PartName="/ppt/notesSlides/notesSlide4.xml" ContentType="application/vnd.openxmlformats-officedocument.presentationml.notesSlide+xml"/>
  <Override PartName="/ppt/slides/slide6.xml" ContentType="application/vnd.openxmlformats-officedocument.presentationml.slide+xml"/>
  <Override PartName="/ppt/slides/slide18.xml" ContentType="application/vnd.openxmlformats-officedocument.presentationml.slide+xml"/>
  <Override PartName="/ppt/notesSlides/notesSlide103.xml" ContentType="application/vnd.openxmlformats-officedocument.presentationml.notesSlide+xml"/>
  <Override PartName="/ppt/diagrams/data1.xml" ContentType="application/vnd.openxmlformats-officedocument.drawingml.diagramData+xml"/>
  <Override PartName="/ppt/tags/tag8.xml" ContentType="application/vnd.openxmlformats-officedocument.presentationml.tags+xml"/>
  <Override PartName="/ppt/notesSlides/notesSlide60.xml" ContentType="application/vnd.openxmlformats-officedocument.presentationml.notesSlide+xml"/>
  <Default Extension="vml" ContentType="application/vnd.openxmlformats-officedocument.vmlDrawing"/>
  <Override PartName="/ppt/notesSlides/notesSlide54.xml" ContentType="application/vnd.openxmlformats-officedocument.presentationml.notesSlide+xml"/>
  <Override PartName="/ppt/slides/slide106.xml" ContentType="application/vnd.openxmlformats-officedocument.presentationml.slide+xml"/>
  <Override PartName="/ppt/notesSlides/notesSlide96.xml" ContentType="application/vnd.openxmlformats-officedocument.presentationml.notesSlide+xml"/>
  <Override PartName="/ppt/tableStyles.xml" ContentType="application/vnd.openxmlformats-officedocument.presentationml.tableStyles+xml"/>
  <Override PartName="/ppt/embeddings/oleObject1.bin" ContentType="application/vnd.openxmlformats-officedocument.oleObject"/>
  <Override PartName="/ppt/notesSlides/notesSlide19.xml" ContentType="application/vnd.openxmlformats-officedocument.presentationml.notesSlide+xml"/>
  <Override PartName="/ppt/slideLayouts/slideLayout5.xml" ContentType="application/vnd.openxmlformats-officedocument.presentationml.slideLayout+xml"/>
  <Override PartName="/ppt/slides/slide38.xml" ContentType="application/vnd.openxmlformats-officedocument.presentationml.slide+xml"/>
  <Override PartName="/ppt/notesSlides/notesSlide32.xml" ContentType="application/vnd.openxmlformats-officedocument.presentationml.notesSlide+xml"/>
  <Override PartName="/ppt/tags/tag14.xml" ContentType="application/vnd.openxmlformats-officedocument.presentationml.tags+xml"/>
  <Override PartName="/ppt/notesSlides/notesSlide80.xml" ContentType="application/vnd.openxmlformats-officedocument.presentationml.notesSlide+xml"/>
  <Override PartName="/ppt/notesSlides/notesSlide123.xml" ContentType="application/vnd.openxmlformats-officedocument.presentationml.notesSlide+xml"/>
  <Default Extension="bin" ContentType="application/vnd.openxmlformats-officedocument.presentationml.printerSettings"/>
  <Override PartName="/ppt/notesSlides/notesSlide74.xml" ContentType="application/vnd.openxmlformats-officedocument.presentationml.notesSlide+xml"/>
  <Override PartName="/ppt/notesSlides/notesSlide2.xml" ContentType="application/vnd.openxmlformats-officedocument.presentationml.notesSlide+xml"/>
  <Override PartName="/ppt/slides/slide93.xml" ContentType="application/vnd.openxmlformats-officedocument.presentationml.slide+xml"/>
  <Override PartName="/ppt/slides/slide4.xml" ContentType="application/vnd.openxmlformats-officedocument.presentationml.slide+xml"/>
  <Override PartName="/ppt/slides/slide16.xml" ContentType="application/vnd.openxmlformats-officedocument.presentationml.slide+xml"/>
  <Override PartName="/ppt/notesSlides/notesSlide10.xml" ContentType="application/vnd.openxmlformats-officedocument.presentationml.notesSlide+xml"/>
  <Override PartName="/ppt/notesSlides/notesSlide101.xml" ContentType="application/vnd.openxmlformats-officedocument.presentationml.notesSlide+xml"/>
  <Override PartName="/ppt/tags/tag6.xml" ContentType="application/vnd.openxmlformats-officedocument.presentationml.tags+xml"/>
  <Override PartName="/ppt/notesSlides/notesSlide39.xml" ContentType="application/vnd.openxmlformats-officedocument.presentationml.notesSlide+xml"/>
  <Override PartName="/ppt/slides/slide58.xml" ContentType="application/vnd.openxmlformats-officedocument.presentationml.slide+xml"/>
  <Override PartName="/ppt/slides/slide71.xml" ContentType="application/vnd.openxmlformats-officedocument.presentationml.slide+xml"/>
  <Override PartName="/ppt/notesSlides/notesSlide52.xml" ContentType="application/vnd.openxmlformats-officedocument.presentationml.notesSlide+xml"/>
  <Override PartName="/ppt/slides/slide104.xml" ContentType="application/vnd.openxmlformats-officedocument.presentationml.slide+xml"/>
  <Override PartName="/ppt/notesSlides/notesSlide9.xml" ContentType="application/vnd.openxmlformats-officedocument.presentationml.notesSlide+xml"/>
  <Override PartName="/ppt/notesSlides/notesSlide94.xml" ContentType="application/vnd.openxmlformats-officedocument.presentationml.notesSlide+xml"/>
  <Override PartName="/ppt/notesSlides/notesSlide121.xml" ContentType="application/vnd.openxmlformats-officedocument.presentationml.notesSlide+xml"/>
  <Override PartName="/ppt/notesSlides/notesSlide17.xml" ContentType="application/vnd.openxmlformats-officedocument.presentationml.notesSlide+xml"/>
  <Override PartName="/ppt/slideLayouts/slideLayout3.xml" ContentType="application/vnd.openxmlformats-officedocument.presentationml.slideLayout+xml"/>
  <Override PartName="/ppt/slides/slide36.xml" ContentType="application/vnd.openxmlformats-officedocument.presentationml.slide+xml"/>
  <Override PartName="/ppt/notesSlides/notesSlide30.xml" ContentType="application/vnd.openxmlformats-officedocument.presentationml.notesSlide+xml"/>
  <Override PartName="/ppt/tags/tag12.xml" ContentType="application/vnd.openxmlformats-officedocument.presentationml.tags+xml"/>
  <Override PartName="/ppt/slides/slide78.xml" ContentType="application/vnd.openxmlformats-officedocument.presentationml.slide+xml"/>
  <Override PartName="/ppt/slides/slide91.xml" ContentType="application/vnd.openxmlformats-officedocument.presentationml.slide+xml"/>
  <Override PartName="/ppt/notesSlides/notesSlide72.xml" ContentType="application/vnd.openxmlformats-officedocument.presentationml.notesSlide+xml"/>
  <Override PartName="/ppt/slides/slide2.xml" ContentType="application/vnd.openxmlformats-officedocument.presentationml.slide+xml"/>
  <Override PartName="/ppt/slides/slide14.xml" ContentType="application/vnd.openxmlformats-officedocument.presentationml.slide+xml"/>
  <Override PartName="/ppt/tags/tag4.xml" ContentType="application/vnd.openxmlformats-officedocument.presentationml.tags+xml"/>
  <Override PartName="/ppt/diagrams/drawing2.xml" ContentType="application/vnd.ms-office.drawingml.diagramDrawing+xml"/>
  <Override PartName="/ppt/notesSlides/notesSlide37.xml" ContentType="application/vnd.openxmlformats-officedocument.presentationml.notesSlide+xml"/>
  <Override PartName="/ppt/slides/slide56.xml" ContentType="application/vnd.openxmlformats-officedocument.presentationml.slide+xml"/>
  <Override PartName="/ppt/slides/slide118.xml" ContentType="application/vnd.openxmlformats-officedocument.presentationml.slide+xml"/>
  <Override PartName="/ppt/notesSlides/notesSlide50.xml" ContentType="application/vnd.openxmlformats-officedocument.presentationml.notesSlide+xml"/>
  <Override PartName="/ppt/tags/tag26.xml" ContentType="application/vnd.openxmlformats-officedocument.presentationml.tags+xml"/>
  <Override PartName="/ppt/slides/slide98.xml" ContentType="application/vnd.openxmlformats-officedocument.presentationml.slide+xml"/>
  <Override PartName="/ppt/notesSlides/notesSlide92.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s/slide34.xml" ContentType="application/vnd.openxmlformats-officedocument.presentationml.slide+xml"/>
  <Override PartName="/ppt/slides/slide28.xml" ContentType="application/vnd.openxmlformats-officedocument.presentationml.slide+xml"/>
  <Override PartName="/ppt/slides/slide76.xml" ContentType="application/vnd.openxmlformats-officedocument.presentationml.slide+xml"/>
  <Override PartName="/ppt/notesSlides/notesSlide70.xml" ContentType="application/vnd.openxmlformats-officedocument.presentationml.notesSlide+xml"/>
  <Override PartName="/ppt/tags/tag2.xml" ContentType="application/vnd.openxmlformats-officedocument.presentationml.tags+xml"/>
  <Override PartName="/ppt/slides/slide12.xml" ContentType="application/vnd.openxmlformats-officedocument.presentationml.slide+xml"/>
  <Default Extension="png" ContentType="image/png"/>
  <Default Extension="wmf" ContentType="image/x-wmf"/>
  <Default Extension="emf" ContentType="image/x-emf"/>
  <Override PartName="/ppt/slides/slide54.xml" ContentType="application/vnd.openxmlformats-officedocument.presentationml.slide+xml"/>
  <Override PartName="/ppt/slides/slide116.xml" ContentType="application/vnd.openxmlformats-officedocument.presentationml.slide+xml"/>
  <Override PartName="/ppt/tags/tag24.xml" ContentType="application/vnd.openxmlformats-officedocument.presentationml.tags+xml"/>
  <Default Extension="rels" ContentType="application/vnd.openxmlformats-package.relationships+xml"/>
  <Override PartName="/ppt/notesSlides/notesSlide29.xml" ContentType="application/vnd.openxmlformats-officedocument.presentationml.notesSlide+xml"/>
  <Override PartName="/ppt/slides/slide48.xml" ContentType="application/vnd.openxmlformats-officedocument.presentationml.slide+xml"/>
  <Override PartName="/ppt/slides/slide96.xml" ContentType="application/vnd.openxmlformats-officedocument.presentationml.slide+xml"/>
  <Override PartName="/ppt/theme/theme2.xml" ContentType="application/vnd.openxmlformats-officedocument.theme+xml"/>
  <Override PartName="/ppt/notesSlides/notesSlide90.xml" ContentType="application/vnd.openxmlformats-officedocument.presentationml.notesSlide+xml"/>
  <Override PartName="/ppt/notesSlides/notesSlide13.xml" ContentType="application/vnd.openxmlformats-officedocument.presentationml.notesSlide+xml"/>
  <Override PartName="/ppt/slides/slide32.xml" ContentType="application/vnd.openxmlformats-officedocument.presentationml.slide+xml"/>
  <Override PartName="/ppt/diagrams/layout2.xml" ContentType="application/vnd.openxmlformats-officedocument.drawingml.diagramLayout+xml"/>
  <Override PartName="/ppt/slides/slide26.xml" ContentType="application/vnd.openxmlformats-officedocument.presentationml.slide+xml"/>
  <Override PartName="/ppt/slides/slide74.xml" ContentType="application/vnd.openxmlformats-officedocument.presentationml.slide+xml"/>
  <Override PartName="/ppt/slides/slide10.xml" ContentType="application/vnd.openxmlformats-officedocument.presentationml.slide+xml"/>
  <Override PartName="/ppt/slides/slide68.xml" ContentType="application/vnd.openxmlformats-officedocument.presentationml.slide+xml"/>
  <Override PartName="/ppt/notesSlides/notesSlide49.xml" ContentType="application/vnd.openxmlformats-officedocument.presentationml.notesSlide+xml"/>
  <Override PartName="/ppt/slides/slide52.xml" ContentType="application/vnd.openxmlformats-officedocument.presentationml.slide+xml"/>
  <Override PartName="/ppt/slides/slide114.xml" ContentType="application/vnd.openxmlformats-officedocument.presentationml.slide+xml"/>
  <Override PartName="/ppt/notesSlides/notesSlide118.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slides/slide46.xml" ContentType="application/vnd.openxmlformats-officedocument.presentationml.slide+xml"/>
  <Override PartName="/ppt/presProps.xml" ContentType="application/vnd.openxmlformats-officedocument.presentationml.presProps+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60" r:id="rId1"/>
  </p:sldMasterIdLst>
  <p:notesMasterIdLst>
    <p:notesMasterId r:id="rId127"/>
  </p:notesMasterIdLst>
  <p:sldIdLst>
    <p:sldId id="465" r:id="rId2"/>
    <p:sldId id="256" r:id="rId3"/>
    <p:sldId id="258" r:id="rId4"/>
    <p:sldId id="262" r:id="rId5"/>
    <p:sldId id="263" r:id="rId6"/>
    <p:sldId id="467" r:id="rId7"/>
    <p:sldId id="277" r:id="rId8"/>
    <p:sldId id="464" r:id="rId9"/>
    <p:sldId id="257" r:id="rId10"/>
    <p:sldId id="414" r:id="rId11"/>
    <p:sldId id="397" r:id="rId12"/>
    <p:sldId id="468" r:id="rId13"/>
    <p:sldId id="451" r:id="rId14"/>
    <p:sldId id="452" r:id="rId15"/>
    <p:sldId id="453" r:id="rId16"/>
    <p:sldId id="455" r:id="rId17"/>
    <p:sldId id="457" r:id="rId18"/>
    <p:sldId id="458" r:id="rId19"/>
    <p:sldId id="462" r:id="rId20"/>
    <p:sldId id="459" r:id="rId21"/>
    <p:sldId id="460" r:id="rId22"/>
    <p:sldId id="461" r:id="rId23"/>
    <p:sldId id="472" r:id="rId24"/>
    <p:sldId id="473" r:id="rId25"/>
    <p:sldId id="265" r:id="rId26"/>
    <p:sldId id="274" r:id="rId27"/>
    <p:sldId id="275" r:id="rId28"/>
    <p:sldId id="271" r:id="rId29"/>
    <p:sldId id="272" r:id="rId30"/>
    <p:sldId id="273" r:id="rId31"/>
    <p:sldId id="516" r:id="rId32"/>
    <p:sldId id="517" r:id="rId33"/>
    <p:sldId id="518" r:id="rId34"/>
    <p:sldId id="519" r:id="rId35"/>
    <p:sldId id="520" r:id="rId36"/>
    <p:sldId id="521" r:id="rId37"/>
    <p:sldId id="508" r:id="rId38"/>
    <p:sldId id="506" r:id="rId39"/>
    <p:sldId id="507" r:id="rId40"/>
    <p:sldId id="509" r:id="rId41"/>
    <p:sldId id="510" r:id="rId42"/>
    <p:sldId id="511" r:id="rId43"/>
    <p:sldId id="515" r:id="rId44"/>
    <p:sldId id="512" r:id="rId45"/>
    <p:sldId id="522" r:id="rId46"/>
    <p:sldId id="311" r:id="rId47"/>
    <p:sldId id="525" r:id="rId48"/>
    <p:sldId id="526" r:id="rId49"/>
    <p:sldId id="527" r:id="rId50"/>
    <p:sldId id="421" r:id="rId51"/>
    <p:sldId id="398" r:id="rId52"/>
    <p:sldId id="433" r:id="rId53"/>
    <p:sldId id="434" r:id="rId54"/>
    <p:sldId id="417" r:id="rId55"/>
    <p:sldId id="418" r:id="rId56"/>
    <p:sldId id="419" r:id="rId57"/>
    <p:sldId id="420" r:id="rId58"/>
    <p:sldId id="523" r:id="rId59"/>
    <p:sldId id="530" r:id="rId60"/>
    <p:sldId id="445" r:id="rId61"/>
    <p:sldId id="446" r:id="rId62"/>
    <p:sldId id="447" r:id="rId63"/>
    <p:sldId id="448" r:id="rId64"/>
    <p:sldId id="449" r:id="rId65"/>
    <p:sldId id="316" r:id="rId66"/>
    <p:sldId id="529" r:id="rId67"/>
    <p:sldId id="318" r:id="rId68"/>
    <p:sldId id="440" r:id="rId69"/>
    <p:sldId id="441" r:id="rId70"/>
    <p:sldId id="528" r:id="rId71"/>
    <p:sldId id="442" r:id="rId72"/>
    <p:sldId id="429" r:id="rId73"/>
    <p:sldId id="428" r:id="rId74"/>
    <p:sldId id="430" r:id="rId75"/>
    <p:sldId id="404" r:id="rId76"/>
    <p:sldId id="405" r:id="rId77"/>
    <p:sldId id="531" r:id="rId78"/>
    <p:sldId id="299" r:id="rId79"/>
    <p:sldId id="300" r:id="rId80"/>
    <p:sldId id="303" r:id="rId81"/>
    <p:sldId id="305" r:id="rId82"/>
    <p:sldId id="306" r:id="rId83"/>
    <p:sldId id="308" r:id="rId84"/>
    <p:sldId id="338" r:id="rId85"/>
    <p:sldId id="342" r:id="rId86"/>
    <p:sldId id="343" r:id="rId87"/>
    <p:sldId id="345" r:id="rId88"/>
    <p:sldId id="352" r:id="rId89"/>
    <p:sldId id="353" r:id="rId90"/>
    <p:sldId id="354" r:id="rId91"/>
    <p:sldId id="355" r:id="rId92"/>
    <p:sldId id="356" r:id="rId93"/>
    <p:sldId id="357" r:id="rId94"/>
    <p:sldId id="358" r:id="rId95"/>
    <p:sldId id="359" r:id="rId96"/>
    <p:sldId id="360" r:id="rId97"/>
    <p:sldId id="361" r:id="rId98"/>
    <p:sldId id="362" r:id="rId99"/>
    <p:sldId id="363" r:id="rId100"/>
    <p:sldId id="364" r:id="rId101"/>
    <p:sldId id="367" r:id="rId102"/>
    <p:sldId id="368" r:id="rId103"/>
    <p:sldId id="369" r:id="rId104"/>
    <p:sldId id="370" r:id="rId105"/>
    <p:sldId id="371" r:id="rId106"/>
    <p:sldId id="309" r:id="rId107"/>
    <p:sldId id="487" r:id="rId108"/>
    <p:sldId id="488" r:id="rId109"/>
    <p:sldId id="489" r:id="rId110"/>
    <p:sldId id="490" r:id="rId111"/>
    <p:sldId id="491" r:id="rId112"/>
    <p:sldId id="492" r:id="rId113"/>
    <p:sldId id="493" r:id="rId114"/>
    <p:sldId id="494" r:id="rId115"/>
    <p:sldId id="495" r:id="rId116"/>
    <p:sldId id="496" r:id="rId117"/>
    <p:sldId id="497" r:id="rId118"/>
    <p:sldId id="498" r:id="rId119"/>
    <p:sldId id="499" r:id="rId120"/>
    <p:sldId id="500" r:id="rId121"/>
    <p:sldId id="501" r:id="rId122"/>
    <p:sldId id="502" r:id="rId123"/>
    <p:sldId id="503" r:id="rId124"/>
    <p:sldId id="504" r:id="rId125"/>
    <p:sldId id="505" r:id="rId1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19" autoAdjust="0"/>
    <p:restoredTop sz="94590" autoAdjust="0"/>
  </p:normalViewPr>
  <p:slideViewPr>
    <p:cSldViewPr>
      <p:cViewPr>
        <p:scale>
          <a:sx n="78" d="100"/>
          <a:sy n="78" d="100"/>
        </p:scale>
        <p:origin x="-1216" y="-464"/>
      </p:cViewPr>
      <p:guideLst>
        <p:guide orient="horz" pos="2160"/>
        <p:guide pos="2880"/>
      </p:guideLst>
    </p:cSldViewPr>
  </p:slideViewPr>
  <p:outlineViewPr>
    <p:cViewPr>
      <p:scale>
        <a:sx n="33" d="100"/>
        <a:sy n="33" d="100"/>
      </p:scale>
      <p:origin x="0" y="32508"/>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notesMaster" Target="notesMasters/notesMaster1.xml"/><Relationship Id="rId128" Type="http://schemas.openxmlformats.org/officeDocument/2006/relationships/printerSettings" Target="printerSettings/printerSettings1.bin"/><Relationship Id="rId12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viewProps" Target="viewProps.xml"/><Relationship Id="rId131" Type="http://schemas.openxmlformats.org/officeDocument/2006/relationships/theme" Target="theme/theme1.xml"/><Relationship Id="rId13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5BEF85-D9F0-410B-96F3-6DC6A9CF9232}" type="doc">
      <dgm:prSet loTypeId="urn:microsoft.com/office/officeart/2005/8/layout/hProcess4" loCatId="process" qsTypeId="urn:microsoft.com/office/officeart/2005/8/quickstyle/simple5" qsCatId="simple" csTypeId="urn:microsoft.com/office/officeart/2005/8/colors/accent3_2" csCatId="accent3" phldr="1"/>
      <dgm:spPr/>
    </dgm:pt>
    <dgm:pt modelId="{96EF7C71-3256-4F21-8A71-45048BACB63B}">
      <dgm:prSet phldrT="[Text]"/>
      <dgm:spPr/>
      <dgm:t>
        <a:bodyPr/>
        <a:lstStyle/>
        <a:p>
          <a:r>
            <a:rPr lang="en-US" dirty="0" smtClean="0">
              <a:latin typeface="Cachet Book" pitchFamily="34" charset="0"/>
            </a:rPr>
            <a:t>Identification</a:t>
          </a:r>
          <a:endParaRPr lang="en-US" dirty="0">
            <a:latin typeface="Cachet Book" pitchFamily="34" charset="0"/>
          </a:endParaRPr>
        </a:p>
      </dgm:t>
    </dgm:pt>
    <dgm:pt modelId="{075E3E1E-6A33-4A53-A2FF-B6BD9CA6F39D}" type="parTrans" cxnId="{16DD8510-6804-450B-BCFF-7EA63350A060}">
      <dgm:prSet/>
      <dgm:spPr/>
      <dgm:t>
        <a:bodyPr/>
        <a:lstStyle/>
        <a:p>
          <a:endParaRPr lang="en-US">
            <a:latin typeface="Cachet Book" pitchFamily="34" charset="0"/>
          </a:endParaRPr>
        </a:p>
      </dgm:t>
    </dgm:pt>
    <dgm:pt modelId="{2CCE5E84-0049-41D4-AD75-AC2867CDD934}" type="sibTrans" cxnId="{16DD8510-6804-450B-BCFF-7EA63350A060}">
      <dgm:prSet/>
      <dgm:spPr/>
      <dgm:t>
        <a:bodyPr/>
        <a:lstStyle/>
        <a:p>
          <a:endParaRPr lang="en-US">
            <a:latin typeface="Cachet Book" pitchFamily="34" charset="0"/>
          </a:endParaRPr>
        </a:p>
      </dgm:t>
    </dgm:pt>
    <dgm:pt modelId="{7F9D085A-07C7-4F91-92D0-E33B94DB2D26}">
      <dgm:prSet phldrT="[Text]"/>
      <dgm:spPr/>
      <dgm:t>
        <a:bodyPr/>
        <a:lstStyle/>
        <a:p>
          <a:r>
            <a:rPr lang="en-US" dirty="0" smtClean="0">
              <a:latin typeface="Cachet Book" pitchFamily="34" charset="0"/>
            </a:rPr>
            <a:t>Cultivation</a:t>
          </a:r>
          <a:endParaRPr lang="en-US" dirty="0">
            <a:latin typeface="Cachet Book" pitchFamily="34" charset="0"/>
          </a:endParaRPr>
        </a:p>
      </dgm:t>
    </dgm:pt>
    <dgm:pt modelId="{5D814617-AEA5-4770-968E-84F0E135991B}" type="parTrans" cxnId="{04DE9855-4093-4557-9979-4BEDFBE8829D}">
      <dgm:prSet/>
      <dgm:spPr/>
      <dgm:t>
        <a:bodyPr/>
        <a:lstStyle/>
        <a:p>
          <a:endParaRPr lang="en-US">
            <a:latin typeface="Cachet Book" pitchFamily="34" charset="0"/>
          </a:endParaRPr>
        </a:p>
      </dgm:t>
    </dgm:pt>
    <dgm:pt modelId="{06D39BB9-98BE-4D29-8E0D-EACAB49D90AC}" type="sibTrans" cxnId="{04DE9855-4093-4557-9979-4BEDFBE8829D}">
      <dgm:prSet/>
      <dgm:spPr/>
      <dgm:t>
        <a:bodyPr/>
        <a:lstStyle/>
        <a:p>
          <a:endParaRPr lang="en-US">
            <a:latin typeface="Cachet Book" pitchFamily="34" charset="0"/>
          </a:endParaRPr>
        </a:p>
      </dgm:t>
    </dgm:pt>
    <dgm:pt modelId="{E8F5E250-96C5-463D-9D8B-47668737752D}">
      <dgm:prSet phldrT="[Text]"/>
      <dgm:spPr/>
      <dgm:t>
        <a:bodyPr/>
        <a:lstStyle/>
        <a:p>
          <a:r>
            <a:rPr lang="en-US" dirty="0" smtClean="0">
              <a:latin typeface="Cachet Book" pitchFamily="34" charset="0"/>
            </a:rPr>
            <a:t>Solicitation</a:t>
          </a:r>
          <a:endParaRPr lang="en-US" dirty="0">
            <a:latin typeface="Cachet Book" pitchFamily="34" charset="0"/>
          </a:endParaRPr>
        </a:p>
      </dgm:t>
    </dgm:pt>
    <dgm:pt modelId="{B8BF2F49-C2B1-457C-9EC0-FB4AE1B22F58}" type="parTrans" cxnId="{8E3DE7F1-F799-4D41-90F6-DE50E79C365D}">
      <dgm:prSet/>
      <dgm:spPr/>
      <dgm:t>
        <a:bodyPr/>
        <a:lstStyle/>
        <a:p>
          <a:endParaRPr lang="en-US">
            <a:latin typeface="Cachet Book" pitchFamily="34" charset="0"/>
          </a:endParaRPr>
        </a:p>
      </dgm:t>
    </dgm:pt>
    <dgm:pt modelId="{9C9E82C3-B1E1-446E-8917-B10FC0C54836}" type="sibTrans" cxnId="{8E3DE7F1-F799-4D41-90F6-DE50E79C365D}">
      <dgm:prSet/>
      <dgm:spPr/>
      <dgm:t>
        <a:bodyPr/>
        <a:lstStyle/>
        <a:p>
          <a:endParaRPr lang="en-US">
            <a:latin typeface="Cachet Book" pitchFamily="34" charset="0"/>
          </a:endParaRPr>
        </a:p>
      </dgm:t>
    </dgm:pt>
    <dgm:pt modelId="{9D96C459-C144-42C6-A200-9EACF94C862B}">
      <dgm:prSet/>
      <dgm:spPr/>
      <dgm:t>
        <a:bodyPr/>
        <a:lstStyle/>
        <a:p>
          <a:r>
            <a:rPr lang="en-US" dirty="0" smtClean="0">
              <a:latin typeface="Cachet Book" pitchFamily="34" charset="0"/>
            </a:rPr>
            <a:t>Stewardship</a:t>
          </a:r>
          <a:endParaRPr lang="en-US" dirty="0">
            <a:latin typeface="Cachet Book" pitchFamily="34" charset="0"/>
          </a:endParaRPr>
        </a:p>
      </dgm:t>
    </dgm:pt>
    <dgm:pt modelId="{A7D9A37C-F050-4D70-8F85-DF58DEE8937A}" type="parTrans" cxnId="{E6F14FEE-1608-4A30-B0BE-352FD33ED1FD}">
      <dgm:prSet/>
      <dgm:spPr/>
      <dgm:t>
        <a:bodyPr/>
        <a:lstStyle/>
        <a:p>
          <a:endParaRPr lang="en-US">
            <a:latin typeface="Cachet Book" pitchFamily="34" charset="0"/>
          </a:endParaRPr>
        </a:p>
      </dgm:t>
    </dgm:pt>
    <dgm:pt modelId="{B857F610-CEBA-48B9-9F73-9E46814FB147}" type="sibTrans" cxnId="{E6F14FEE-1608-4A30-B0BE-352FD33ED1FD}">
      <dgm:prSet/>
      <dgm:spPr/>
      <dgm:t>
        <a:bodyPr/>
        <a:lstStyle/>
        <a:p>
          <a:endParaRPr lang="en-US">
            <a:latin typeface="Cachet Book" pitchFamily="34" charset="0"/>
          </a:endParaRPr>
        </a:p>
      </dgm:t>
    </dgm:pt>
    <dgm:pt modelId="{B2E9A9C1-337D-4C53-B1F2-2AF0E05431B4}">
      <dgm:prSet/>
      <dgm:spPr/>
      <dgm:t>
        <a:bodyPr/>
        <a:lstStyle/>
        <a:p>
          <a:r>
            <a:rPr lang="en-US" dirty="0" smtClean="0">
              <a:latin typeface="Cachet Book" pitchFamily="34" charset="0"/>
            </a:rPr>
            <a:t>Identify prospects</a:t>
          </a:r>
          <a:endParaRPr lang="en-US" dirty="0">
            <a:latin typeface="Cachet Book" pitchFamily="34" charset="0"/>
          </a:endParaRPr>
        </a:p>
      </dgm:t>
    </dgm:pt>
    <dgm:pt modelId="{3D55DB7F-1DE9-4C96-BA00-B8888BF5E45A}" type="parTrans" cxnId="{5F1ABC67-AC1B-4AD6-89E4-BB8F0E95DAB2}">
      <dgm:prSet/>
      <dgm:spPr/>
      <dgm:t>
        <a:bodyPr/>
        <a:lstStyle/>
        <a:p>
          <a:endParaRPr lang="en-US">
            <a:latin typeface="Cachet Book" pitchFamily="34" charset="0"/>
          </a:endParaRPr>
        </a:p>
      </dgm:t>
    </dgm:pt>
    <dgm:pt modelId="{C5723BF6-45BF-47EB-A320-D9197B6A6432}" type="sibTrans" cxnId="{5F1ABC67-AC1B-4AD6-89E4-BB8F0E95DAB2}">
      <dgm:prSet/>
      <dgm:spPr/>
      <dgm:t>
        <a:bodyPr/>
        <a:lstStyle/>
        <a:p>
          <a:endParaRPr lang="en-US">
            <a:latin typeface="Cachet Book" pitchFamily="34" charset="0"/>
          </a:endParaRPr>
        </a:p>
      </dgm:t>
    </dgm:pt>
    <dgm:pt modelId="{3E5CB1C8-02BE-4084-9E7A-194B4A190A93}">
      <dgm:prSet/>
      <dgm:spPr/>
      <dgm:t>
        <a:bodyPr/>
        <a:lstStyle/>
        <a:p>
          <a:r>
            <a:rPr lang="en-US" dirty="0" smtClean="0">
              <a:latin typeface="Cachet Book" pitchFamily="34" charset="0"/>
            </a:rPr>
            <a:t>Determine relationship</a:t>
          </a:r>
          <a:endParaRPr lang="en-US" dirty="0">
            <a:latin typeface="Cachet Book" pitchFamily="34" charset="0"/>
          </a:endParaRPr>
        </a:p>
      </dgm:t>
    </dgm:pt>
    <dgm:pt modelId="{353C210A-F0E4-4F47-B62E-5AC6EAD1A7B1}" type="parTrans" cxnId="{7A32A5AB-09E9-4727-9CC6-B92D9D8CA84B}">
      <dgm:prSet/>
      <dgm:spPr/>
      <dgm:t>
        <a:bodyPr/>
        <a:lstStyle/>
        <a:p>
          <a:endParaRPr lang="en-US">
            <a:latin typeface="Cachet Book" pitchFamily="34" charset="0"/>
          </a:endParaRPr>
        </a:p>
      </dgm:t>
    </dgm:pt>
    <dgm:pt modelId="{C79B6A62-2783-4E0B-B914-4DDE264C12DD}" type="sibTrans" cxnId="{7A32A5AB-09E9-4727-9CC6-B92D9D8CA84B}">
      <dgm:prSet/>
      <dgm:spPr/>
      <dgm:t>
        <a:bodyPr/>
        <a:lstStyle/>
        <a:p>
          <a:endParaRPr lang="en-US">
            <a:latin typeface="Cachet Book" pitchFamily="34" charset="0"/>
          </a:endParaRPr>
        </a:p>
      </dgm:t>
    </dgm:pt>
    <dgm:pt modelId="{C4172F56-7853-43FD-8A3B-DC51309A0813}">
      <dgm:prSet/>
      <dgm:spPr/>
      <dgm:t>
        <a:bodyPr/>
        <a:lstStyle/>
        <a:p>
          <a:r>
            <a:rPr lang="en-US" dirty="0" smtClean="0">
              <a:latin typeface="Cachet Book" pitchFamily="34" charset="0"/>
            </a:rPr>
            <a:t>Determine capable gift amount</a:t>
          </a:r>
          <a:endParaRPr lang="en-US" dirty="0">
            <a:latin typeface="Cachet Book" pitchFamily="34" charset="0"/>
          </a:endParaRPr>
        </a:p>
      </dgm:t>
    </dgm:pt>
    <dgm:pt modelId="{2CD9A965-CE3E-4BEA-84B0-39E3AA0D1674}" type="parTrans" cxnId="{95C03B50-2494-453A-99B0-EB5F5E0A9DF3}">
      <dgm:prSet/>
      <dgm:spPr/>
      <dgm:t>
        <a:bodyPr/>
        <a:lstStyle/>
        <a:p>
          <a:endParaRPr lang="en-US">
            <a:latin typeface="Cachet Book" pitchFamily="34" charset="0"/>
          </a:endParaRPr>
        </a:p>
      </dgm:t>
    </dgm:pt>
    <dgm:pt modelId="{EE7FC095-54AA-4A02-A5AC-A5BF4835ED88}" type="sibTrans" cxnId="{95C03B50-2494-453A-99B0-EB5F5E0A9DF3}">
      <dgm:prSet/>
      <dgm:spPr/>
      <dgm:t>
        <a:bodyPr/>
        <a:lstStyle/>
        <a:p>
          <a:endParaRPr lang="en-US">
            <a:latin typeface="Cachet Book" pitchFamily="34" charset="0"/>
          </a:endParaRPr>
        </a:p>
      </dgm:t>
    </dgm:pt>
    <dgm:pt modelId="{E7A4D5DA-AA1F-4E0A-B687-BE0B1E1FAEC0}">
      <dgm:prSet/>
      <dgm:spPr/>
      <dgm:t>
        <a:bodyPr/>
        <a:lstStyle/>
        <a:p>
          <a:r>
            <a:rPr lang="en-US" dirty="0" smtClean="0">
              <a:latin typeface="Cachet Book" pitchFamily="34" charset="0"/>
            </a:rPr>
            <a:t>Intentional process of relationship building</a:t>
          </a:r>
          <a:endParaRPr lang="en-US" dirty="0">
            <a:latin typeface="Cachet Book" pitchFamily="34" charset="0"/>
          </a:endParaRPr>
        </a:p>
      </dgm:t>
    </dgm:pt>
    <dgm:pt modelId="{97DE66DC-4998-4BDC-BDB9-22634EF4DE9F}" type="parTrans" cxnId="{08A44193-C217-47AD-BCF4-12E68DCA6872}">
      <dgm:prSet/>
      <dgm:spPr/>
      <dgm:t>
        <a:bodyPr/>
        <a:lstStyle/>
        <a:p>
          <a:endParaRPr lang="en-US">
            <a:latin typeface="Cachet Book" pitchFamily="34" charset="0"/>
          </a:endParaRPr>
        </a:p>
      </dgm:t>
    </dgm:pt>
    <dgm:pt modelId="{04BAC15D-5019-4F7A-93AB-507C5D8093EB}" type="sibTrans" cxnId="{08A44193-C217-47AD-BCF4-12E68DCA6872}">
      <dgm:prSet/>
      <dgm:spPr/>
      <dgm:t>
        <a:bodyPr/>
        <a:lstStyle/>
        <a:p>
          <a:endParaRPr lang="en-US">
            <a:latin typeface="Cachet Book" pitchFamily="34" charset="0"/>
          </a:endParaRPr>
        </a:p>
      </dgm:t>
    </dgm:pt>
    <dgm:pt modelId="{CB058060-C81B-4DDE-9F70-D58FD3A568F1}">
      <dgm:prSet/>
      <dgm:spPr/>
      <dgm:t>
        <a:bodyPr/>
        <a:lstStyle/>
        <a:p>
          <a:r>
            <a:rPr lang="en-US" dirty="0" smtClean="0">
              <a:latin typeface="Cachet Book" pitchFamily="34" charset="0"/>
            </a:rPr>
            <a:t>Discover interests and gain information</a:t>
          </a:r>
          <a:endParaRPr lang="en-US" dirty="0">
            <a:latin typeface="Cachet Book" pitchFamily="34" charset="0"/>
          </a:endParaRPr>
        </a:p>
      </dgm:t>
    </dgm:pt>
    <dgm:pt modelId="{C969E9C1-39EC-4A31-B863-B5963025E0C8}" type="parTrans" cxnId="{D7BDE31D-0C2D-45B0-8876-FDC06CFD0414}">
      <dgm:prSet/>
      <dgm:spPr/>
      <dgm:t>
        <a:bodyPr/>
        <a:lstStyle/>
        <a:p>
          <a:endParaRPr lang="en-US">
            <a:latin typeface="Cachet Book" pitchFamily="34" charset="0"/>
          </a:endParaRPr>
        </a:p>
      </dgm:t>
    </dgm:pt>
    <dgm:pt modelId="{0437C6D0-176A-493A-AD51-34242438F667}" type="sibTrans" cxnId="{D7BDE31D-0C2D-45B0-8876-FDC06CFD0414}">
      <dgm:prSet/>
      <dgm:spPr/>
      <dgm:t>
        <a:bodyPr/>
        <a:lstStyle/>
        <a:p>
          <a:endParaRPr lang="en-US">
            <a:latin typeface="Cachet Book" pitchFamily="34" charset="0"/>
          </a:endParaRPr>
        </a:p>
      </dgm:t>
    </dgm:pt>
    <dgm:pt modelId="{F235CD25-D6BD-4257-A775-683CB190B705}">
      <dgm:prSet/>
      <dgm:spPr/>
      <dgm:t>
        <a:bodyPr/>
        <a:lstStyle/>
        <a:p>
          <a:r>
            <a:rPr lang="en-US" dirty="0" smtClean="0">
              <a:latin typeface="Cachet Book" pitchFamily="34" charset="0"/>
            </a:rPr>
            <a:t>Make the ask</a:t>
          </a:r>
          <a:endParaRPr lang="en-US" dirty="0">
            <a:latin typeface="Cachet Book" pitchFamily="34" charset="0"/>
          </a:endParaRPr>
        </a:p>
      </dgm:t>
    </dgm:pt>
    <dgm:pt modelId="{45FEC2B9-960F-438C-9F85-659D8150A1F2}" type="parTrans" cxnId="{C3CE263A-7ACA-455D-B317-B3E164D791E4}">
      <dgm:prSet/>
      <dgm:spPr/>
      <dgm:t>
        <a:bodyPr/>
        <a:lstStyle/>
        <a:p>
          <a:endParaRPr lang="en-US">
            <a:latin typeface="Cachet Book" pitchFamily="34" charset="0"/>
          </a:endParaRPr>
        </a:p>
      </dgm:t>
    </dgm:pt>
    <dgm:pt modelId="{7DD9B81D-4AC2-4AD6-BEE4-41E5075ABCFE}" type="sibTrans" cxnId="{C3CE263A-7ACA-455D-B317-B3E164D791E4}">
      <dgm:prSet/>
      <dgm:spPr/>
      <dgm:t>
        <a:bodyPr/>
        <a:lstStyle/>
        <a:p>
          <a:endParaRPr lang="en-US">
            <a:latin typeface="Cachet Book" pitchFamily="34" charset="0"/>
          </a:endParaRPr>
        </a:p>
      </dgm:t>
    </dgm:pt>
    <dgm:pt modelId="{FEA92F5A-C544-45F3-887B-881EF62AD523}">
      <dgm:prSet/>
      <dgm:spPr/>
      <dgm:t>
        <a:bodyPr/>
        <a:lstStyle/>
        <a:p>
          <a:r>
            <a:rPr lang="en-US" dirty="0" smtClean="0">
              <a:latin typeface="Cachet Book" pitchFamily="34" charset="0"/>
            </a:rPr>
            <a:t>Share how gift made a difference</a:t>
          </a:r>
          <a:endParaRPr lang="en-US" dirty="0">
            <a:latin typeface="Cachet Book" pitchFamily="34" charset="0"/>
          </a:endParaRPr>
        </a:p>
      </dgm:t>
    </dgm:pt>
    <dgm:pt modelId="{6FD1A712-A111-4A37-9FB3-A8A09FB68EFE}" type="parTrans" cxnId="{9A58D6EC-2069-4EAF-BBB7-34969E22F61F}">
      <dgm:prSet/>
      <dgm:spPr/>
      <dgm:t>
        <a:bodyPr/>
        <a:lstStyle/>
        <a:p>
          <a:endParaRPr lang="en-US">
            <a:latin typeface="Cachet Book" pitchFamily="34" charset="0"/>
          </a:endParaRPr>
        </a:p>
      </dgm:t>
    </dgm:pt>
    <dgm:pt modelId="{67DBF035-9450-486D-9843-0A90A24A00F7}" type="sibTrans" cxnId="{9A58D6EC-2069-4EAF-BBB7-34969E22F61F}">
      <dgm:prSet/>
      <dgm:spPr/>
      <dgm:t>
        <a:bodyPr/>
        <a:lstStyle/>
        <a:p>
          <a:endParaRPr lang="en-US">
            <a:latin typeface="Cachet Book" pitchFamily="34" charset="0"/>
          </a:endParaRPr>
        </a:p>
      </dgm:t>
    </dgm:pt>
    <dgm:pt modelId="{3A37E576-D969-49F0-9B5B-30B9A70B9E13}">
      <dgm:prSet/>
      <dgm:spPr/>
      <dgm:t>
        <a:bodyPr/>
        <a:lstStyle/>
        <a:p>
          <a:r>
            <a:rPr lang="en-US" dirty="0" smtClean="0">
              <a:latin typeface="Cachet Book" pitchFamily="34" charset="0"/>
            </a:rPr>
            <a:t>Determine if another gift is possible</a:t>
          </a:r>
          <a:endParaRPr lang="en-US" dirty="0">
            <a:latin typeface="Cachet Book" pitchFamily="34" charset="0"/>
          </a:endParaRPr>
        </a:p>
      </dgm:t>
    </dgm:pt>
    <dgm:pt modelId="{5D821E80-E27C-414C-BD11-0D9DAAFA5A2F}" type="parTrans" cxnId="{A8B20EB6-246C-4E79-A43D-0645BEFBDC5E}">
      <dgm:prSet/>
      <dgm:spPr/>
      <dgm:t>
        <a:bodyPr/>
        <a:lstStyle/>
        <a:p>
          <a:endParaRPr lang="en-US">
            <a:latin typeface="Cachet Book" pitchFamily="34" charset="0"/>
          </a:endParaRPr>
        </a:p>
      </dgm:t>
    </dgm:pt>
    <dgm:pt modelId="{F9970887-3F9E-49E4-A777-419E99A1E8DF}" type="sibTrans" cxnId="{A8B20EB6-246C-4E79-A43D-0645BEFBDC5E}">
      <dgm:prSet/>
      <dgm:spPr/>
      <dgm:t>
        <a:bodyPr/>
        <a:lstStyle/>
        <a:p>
          <a:endParaRPr lang="en-US">
            <a:latin typeface="Cachet Book" pitchFamily="34" charset="0"/>
          </a:endParaRPr>
        </a:p>
      </dgm:t>
    </dgm:pt>
    <dgm:pt modelId="{97B931A6-8AE7-4C53-B937-790F14CF2854}">
      <dgm:prSet/>
      <dgm:spPr/>
      <dgm:t>
        <a:bodyPr/>
        <a:lstStyle/>
        <a:p>
          <a:r>
            <a:rPr lang="en-US" dirty="0" smtClean="0">
              <a:latin typeface="Cachet Book" pitchFamily="34" charset="0"/>
            </a:rPr>
            <a:t>Engage donor in conversation</a:t>
          </a:r>
          <a:endParaRPr lang="en-US" dirty="0">
            <a:latin typeface="Cachet Book" pitchFamily="34" charset="0"/>
          </a:endParaRPr>
        </a:p>
      </dgm:t>
    </dgm:pt>
    <dgm:pt modelId="{54A64A1D-BA5A-4691-85E9-C47F2E8D796F}" type="parTrans" cxnId="{F6242486-A4EF-47C8-9F11-3C1C083BE6CB}">
      <dgm:prSet/>
      <dgm:spPr/>
      <dgm:t>
        <a:bodyPr/>
        <a:lstStyle/>
        <a:p>
          <a:endParaRPr lang="en-US">
            <a:latin typeface="Cachet Book" pitchFamily="34" charset="0"/>
          </a:endParaRPr>
        </a:p>
      </dgm:t>
    </dgm:pt>
    <dgm:pt modelId="{C9DB44D4-95C8-4738-A37E-42E343113332}" type="sibTrans" cxnId="{F6242486-A4EF-47C8-9F11-3C1C083BE6CB}">
      <dgm:prSet/>
      <dgm:spPr/>
      <dgm:t>
        <a:bodyPr/>
        <a:lstStyle/>
        <a:p>
          <a:endParaRPr lang="en-US">
            <a:latin typeface="Cachet Book" pitchFamily="34" charset="0"/>
          </a:endParaRPr>
        </a:p>
      </dgm:t>
    </dgm:pt>
    <dgm:pt modelId="{4932030B-FEA4-4FBE-A8FA-ABF01E8035FD}">
      <dgm:prSet/>
      <dgm:spPr/>
      <dgm:t>
        <a:bodyPr/>
        <a:lstStyle/>
        <a:p>
          <a:r>
            <a:rPr lang="en-US" dirty="0" smtClean="0">
              <a:latin typeface="Cachet Book" pitchFamily="34" charset="0"/>
            </a:rPr>
            <a:t>Engage prospect in conversation</a:t>
          </a:r>
          <a:endParaRPr lang="en-US" dirty="0">
            <a:latin typeface="Cachet Book" pitchFamily="34" charset="0"/>
          </a:endParaRPr>
        </a:p>
      </dgm:t>
    </dgm:pt>
    <dgm:pt modelId="{EDD71508-E225-4DBE-83C5-01AAF73E7082}" type="parTrans" cxnId="{FFDA844C-90AC-4A0D-B0E8-873E064205BA}">
      <dgm:prSet/>
      <dgm:spPr/>
      <dgm:t>
        <a:bodyPr/>
        <a:lstStyle/>
        <a:p>
          <a:endParaRPr lang="en-US">
            <a:latin typeface="Cachet Book" pitchFamily="34" charset="0"/>
          </a:endParaRPr>
        </a:p>
      </dgm:t>
    </dgm:pt>
    <dgm:pt modelId="{104B036F-957C-4130-9AF4-C441597F77AD}" type="sibTrans" cxnId="{FFDA844C-90AC-4A0D-B0E8-873E064205BA}">
      <dgm:prSet/>
      <dgm:spPr/>
      <dgm:t>
        <a:bodyPr/>
        <a:lstStyle/>
        <a:p>
          <a:endParaRPr lang="en-US">
            <a:latin typeface="Cachet Book" pitchFamily="34" charset="0"/>
          </a:endParaRPr>
        </a:p>
      </dgm:t>
    </dgm:pt>
    <dgm:pt modelId="{9421FEE3-9A80-4E31-AC85-13DF623AA8A8}">
      <dgm:prSet/>
      <dgm:spPr/>
      <dgm:t>
        <a:bodyPr/>
        <a:lstStyle/>
        <a:p>
          <a:r>
            <a:rPr lang="en-US" dirty="0" smtClean="0">
              <a:latin typeface="Cachet Book" pitchFamily="34" charset="0"/>
            </a:rPr>
            <a:t>Engage volunteers</a:t>
          </a:r>
          <a:endParaRPr lang="en-US" dirty="0">
            <a:latin typeface="Cachet Book" pitchFamily="34" charset="0"/>
          </a:endParaRPr>
        </a:p>
      </dgm:t>
    </dgm:pt>
    <dgm:pt modelId="{DB902B7D-5AC1-4387-9B04-B52B0C347B28}" type="parTrans" cxnId="{9855230B-83B7-488E-A61A-5C95855DA069}">
      <dgm:prSet/>
      <dgm:spPr/>
      <dgm:t>
        <a:bodyPr/>
        <a:lstStyle/>
        <a:p>
          <a:endParaRPr lang="en-US">
            <a:latin typeface="Cachet Book" pitchFamily="34" charset="0"/>
          </a:endParaRPr>
        </a:p>
      </dgm:t>
    </dgm:pt>
    <dgm:pt modelId="{5EEBCD5C-794F-434C-97DD-830578D31256}" type="sibTrans" cxnId="{9855230B-83B7-488E-A61A-5C95855DA069}">
      <dgm:prSet/>
      <dgm:spPr/>
      <dgm:t>
        <a:bodyPr/>
        <a:lstStyle/>
        <a:p>
          <a:endParaRPr lang="en-US">
            <a:latin typeface="Cachet Book" pitchFamily="34" charset="0"/>
          </a:endParaRPr>
        </a:p>
      </dgm:t>
    </dgm:pt>
    <dgm:pt modelId="{331074AC-1E6A-4287-87A9-897530EA1E5A}">
      <dgm:prSet/>
      <dgm:spPr/>
      <dgm:t>
        <a:bodyPr/>
        <a:lstStyle/>
        <a:p>
          <a:r>
            <a:rPr lang="en-US" dirty="0" smtClean="0">
              <a:latin typeface="Cachet Book" pitchFamily="34" charset="0"/>
            </a:rPr>
            <a:t>Share your Y story</a:t>
          </a:r>
          <a:endParaRPr lang="en-US" dirty="0">
            <a:latin typeface="Cachet Book" pitchFamily="34" charset="0"/>
          </a:endParaRPr>
        </a:p>
      </dgm:t>
    </dgm:pt>
    <dgm:pt modelId="{9CF3FB49-5C51-4257-90FB-D440E8BE5B46}" type="parTrans" cxnId="{FBAC1B68-2D4C-41D1-A70D-D305AC54ED42}">
      <dgm:prSet/>
      <dgm:spPr/>
      <dgm:t>
        <a:bodyPr/>
        <a:lstStyle/>
        <a:p>
          <a:endParaRPr lang="en-US"/>
        </a:p>
      </dgm:t>
    </dgm:pt>
    <dgm:pt modelId="{8AC62BC7-8505-4F33-A19C-3E65E46B1C17}" type="sibTrans" cxnId="{FBAC1B68-2D4C-41D1-A70D-D305AC54ED42}">
      <dgm:prSet/>
      <dgm:spPr/>
      <dgm:t>
        <a:bodyPr/>
        <a:lstStyle/>
        <a:p>
          <a:endParaRPr lang="en-US"/>
        </a:p>
      </dgm:t>
    </dgm:pt>
    <dgm:pt modelId="{96CD5BA6-CF85-49BC-A105-38EE28F0D9A5}">
      <dgm:prSet/>
      <dgm:spPr/>
      <dgm:t>
        <a:bodyPr/>
        <a:lstStyle/>
        <a:p>
          <a:r>
            <a:rPr lang="en-US" dirty="0" smtClean="0">
              <a:latin typeface="Cachet Book" pitchFamily="34" charset="0"/>
            </a:rPr>
            <a:t>Don’t “sell” programs, explain impact</a:t>
          </a:r>
          <a:endParaRPr lang="en-US" dirty="0">
            <a:latin typeface="Cachet Book" pitchFamily="34" charset="0"/>
          </a:endParaRPr>
        </a:p>
      </dgm:t>
    </dgm:pt>
    <dgm:pt modelId="{032C2861-D0A5-4C5C-A61E-710BF14D419A}" type="parTrans" cxnId="{DBD647D2-8DF5-47EC-8ECB-CD40793C669A}">
      <dgm:prSet/>
      <dgm:spPr/>
      <dgm:t>
        <a:bodyPr/>
        <a:lstStyle/>
        <a:p>
          <a:endParaRPr lang="en-US"/>
        </a:p>
      </dgm:t>
    </dgm:pt>
    <dgm:pt modelId="{EA0A828C-3C6E-4654-92EB-9F4E8FC964D6}" type="sibTrans" cxnId="{DBD647D2-8DF5-47EC-8ECB-CD40793C669A}">
      <dgm:prSet/>
      <dgm:spPr/>
      <dgm:t>
        <a:bodyPr/>
        <a:lstStyle/>
        <a:p>
          <a:endParaRPr lang="en-US"/>
        </a:p>
      </dgm:t>
    </dgm:pt>
    <dgm:pt modelId="{125E7D3D-06C5-4E98-802F-2787CB88B163}">
      <dgm:prSet/>
      <dgm:spPr/>
      <dgm:t>
        <a:bodyPr/>
        <a:lstStyle/>
        <a:p>
          <a:r>
            <a:rPr lang="en-US" dirty="0" smtClean="0">
              <a:latin typeface="Cachet Book" pitchFamily="34" charset="0"/>
            </a:rPr>
            <a:t>Engage volunteers as needed</a:t>
          </a:r>
          <a:endParaRPr lang="en-US" dirty="0">
            <a:latin typeface="Cachet Book" pitchFamily="34" charset="0"/>
          </a:endParaRPr>
        </a:p>
      </dgm:t>
    </dgm:pt>
    <dgm:pt modelId="{93EFFE29-3C37-4811-9398-249852F7A64A}" type="parTrans" cxnId="{6C9A418C-2E8D-4DC7-B6B9-B195277AC697}">
      <dgm:prSet/>
      <dgm:spPr/>
      <dgm:t>
        <a:bodyPr/>
        <a:lstStyle/>
        <a:p>
          <a:endParaRPr lang="en-US"/>
        </a:p>
      </dgm:t>
    </dgm:pt>
    <dgm:pt modelId="{C4BF6431-9475-4E3A-B377-F1EE74F695C9}" type="sibTrans" cxnId="{6C9A418C-2E8D-4DC7-B6B9-B195277AC697}">
      <dgm:prSet/>
      <dgm:spPr/>
      <dgm:t>
        <a:bodyPr/>
        <a:lstStyle/>
        <a:p>
          <a:endParaRPr lang="en-US"/>
        </a:p>
      </dgm:t>
    </dgm:pt>
    <dgm:pt modelId="{C278DC38-478B-4D3A-A17C-F3E1CF6D7FA7}" type="pres">
      <dgm:prSet presAssocID="{C45BEF85-D9F0-410B-96F3-6DC6A9CF9232}" presName="Name0" presStyleCnt="0">
        <dgm:presLayoutVars>
          <dgm:dir/>
          <dgm:animLvl val="lvl"/>
          <dgm:resizeHandles val="exact"/>
        </dgm:presLayoutVars>
      </dgm:prSet>
      <dgm:spPr/>
    </dgm:pt>
    <dgm:pt modelId="{A965A3A6-D745-4520-9979-7E57BAD8FD0A}" type="pres">
      <dgm:prSet presAssocID="{C45BEF85-D9F0-410B-96F3-6DC6A9CF9232}" presName="tSp" presStyleCnt="0"/>
      <dgm:spPr/>
    </dgm:pt>
    <dgm:pt modelId="{41816512-9C5B-49C2-A1A6-6E4925706E77}" type="pres">
      <dgm:prSet presAssocID="{C45BEF85-D9F0-410B-96F3-6DC6A9CF9232}" presName="bSp" presStyleCnt="0"/>
      <dgm:spPr/>
    </dgm:pt>
    <dgm:pt modelId="{E3A00F0F-D64D-42CE-BA60-EC3FED81CC3D}" type="pres">
      <dgm:prSet presAssocID="{C45BEF85-D9F0-410B-96F3-6DC6A9CF9232}" presName="process" presStyleCnt="0"/>
      <dgm:spPr/>
    </dgm:pt>
    <dgm:pt modelId="{75F45139-2595-41C7-AA76-0CD61C18B6E1}" type="pres">
      <dgm:prSet presAssocID="{96EF7C71-3256-4F21-8A71-45048BACB63B}" presName="composite1" presStyleCnt="0"/>
      <dgm:spPr/>
    </dgm:pt>
    <dgm:pt modelId="{1CA4AA48-AD24-4337-A2B5-9620423FB25F}" type="pres">
      <dgm:prSet presAssocID="{96EF7C71-3256-4F21-8A71-45048BACB63B}" presName="dummyNode1" presStyleLbl="node1" presStyleIdx="0" presStyleCnt="4"/>
      <dgm:spPr/>
    </dgm:pt>
    <dgm:pt modelId="{D45693C8-03DA-4F60-BA6E-5E9E544975E8}" type="pres">
      <dgm:prSet presAssocID="{96EF7C71-3256-4F21-8A71-45048BACB63B}" presName="childNode1" presStyleLbl="bgAcc1" presStyleIdx="0" presStyleCnt="4">
        <dgm:presLayoutVars>
          <dgm:bulletEnabled val="1"/>
        </dgm:presLayoutVars>
      </dgm:prSet>
      <dgm:spPr/>
      <dgm:t>
        <a:bodyPr/>
        <a:lstStyle/>
        <a:p>
          <a:endParaRPr lang="en-US"/>
        </a:p>
      </dgm:t>
    </dgm:pt>
    <dgm:pt modelId="{5DB8EF61-051C-4FD3-BFEA-A74FDA485B56}" type="pres">
      <dgm:prSet presAssocID="{96EF7C71-3256-4F21-8A71-45048BACB63B}" presName="childNode1tx" presStyleLbl="bgAcc1" presStyleIdx="0" presStyleCnt="4">
        <dgm:presLayoutVars>
          <dgm:bulletEnabled val="1"/>
        </dgm:presLayoutVars>
      </dgm:prSet>
      <dgm:spPr/>
      <dgm:t>
        <a:bodyPr/>
        <a:lstStyle/>
        <a:p>
          <a:endParaRPr lang="en-US"/>
        </a:p>
      </dgm:t>
    </dgm:pt>
    <dgm:pt modelId="{12FCD4EA-4083-4E1E-AC24-BE708B67837A}" type="pres">
      <dgm:prSet presAssocID="{96EF7C71-3256-4F21-8A71-45048BACB63B}" presName="parentNode1" presStyleLbl="node1" presStyleIdx="0" presStyleCnt="4">
        <dgm:presLayoutVars>
          <dgm:chMax val="1"/>
          <dgm:bulletEnabled val="1"/>
        </dgm:presLayoutVars>
      </dgm:prSet>
      <dgm:spPr/>
      <dgm:t>
        <a:bodyPr/>
        <a:lstStyle/>
        <a:p>
          <a:endParaRPr lang="en-US"/>
        </a:p>
      </dgm:t>
    </dgm:pt>
    <dgm:pt modelId="{43C2A938-F2E8-446B-8EE1-127C171EB41F}" type="pres">
      <dgm:prSet presAssocID="{96EF7C71-3256-4F21-8A71-45048BACB63B}" presName="connSite1" presStyleCnt="0"/>
      <dgm:spPr/>
    </dgm:pt>
    <dgm:pt modelId="{959D6818-58C2-4DAA-A4C4-A18C74826997}" type="pres">
      <dgm:prSet presAssocID="{2CCE5E84-0049-41D4-AD75-AC2867CDD934}" presName="Name9" presStyleLbl="sibTrans2D1" presStyleIdx="0" presStyleCnt="3"/>
      <dgm:spPr/>
      <dgm:t>
        <a:bodyPr/>
        <a:lstStyle/>
        <a:p>
          <a:endParaRPr lang="en-US"/>
        </a:p>
      </dgm:t>
    </dgm:pt>
    <dgm:pt modelId="{4BCD459F-255E-40D3-B74C-CB9352DE1789}" type="pres">
      <dgm:prSet presAssocID="{7F9D085A-07C7-4F91-92D0-E33B94DB2D26}" presName="composite2" presStyleCnt="0"/>
      <dgm:spPr/>
    </dgm:pt>
    <dgm:pt modelId="{031481D7-353B-4CFB-A448-BD0D61DE8550}" type="pres">
      <dgm:prSet presAssocID="{7F9D085A-07C7-4F91-92D0-E33B94DB2D26}" presName="dummyNode2" presStyleLbl="node1" presStyleIdx="0" presStyleCnt="4"/>
      <dgm:spPr/>
    </dgm:pt>
    <dgm:pt modelId="{08A67B21-662D-4C82-A5A4-5C811AC96A8C}" type="pres">
      <dgm:prSet presAssocID="{7F9D085A-07C7-4F91-92D0-E33B94DB2D26}" presName="childNode2" presStyleLbl="bgAcc1" presStyleIdx="1" presStyleCnt="4">
        <dgm:presLayoutVars>
          <dgm:bulletEnabled val="1"/>
        </dgm:presLayoutVars>
      </dgm:prSet>
      <dgm:spPr/>
      <dgm:t>
        <a:bodyPr/>
        <a:lstStyle/>
        <a:p>
          <a:endParaRPr lang="en-US"/>
        </a:p>
      </dgm:t>
    </dgm:pt>
    <dgm:pt modelId="{CF394574-1CAF-4D6A-BD41-DA04818860AD}" type="pres">
      <dgm:prSet presAssocID="{7F9D085A-07C7-4F91-92D0-E33B94DB2D26}" presName="childNode2tx" presStyleLbl="bgAcc1" presStyleIdx="1" presStyleCnt="4">
        <dgm:presLayoutVars>
          <dgm:bulletEnabled val="1"/>
        </dgm:presLayoutVars>
      </dgm:prSet>
      <dgm:spPr/>
      <dgm:t>
        <a:bodyPr/>
        <a:lstStyle/>
        <a:p>
          <a:endParaRPr lang="en-US"/>
        </a:p>
      </dgm:t>
    </dgm:pt>
    <dgm:pt modelId="{E6255E94-7C8C-45F9-9591-AE10C8756205}" type="pres">
      <dgm:prSet presAssocID="{7F9D085A-07C7-4F91-92D0-E33B94DB2D26}" presName="parentNode2" presStyleLbl="node1" presStyleIdx="1" presStyleCnt="4">
        <dgm:presLayoutVars>
          <dgm:chMax val="0"/>
          <dgm:bulletEnabled val="1"/>
        </dgm:presLayoutVars>
      </dgm:prSet>
      <dgm:spPr/>
      <dgm:t>
        <a:bodyPr/>
        <a:lstStyle/>
        <a:p>
          <a:endParaRPr lang="en-US"/>
        </a:p>
      </dgm:t>
    </dgm:pt>
    <dgm:pt modelId="{E5ED986F-B8B0-48E7-828E-B167EF4DE72D}" type="pres">
      <dgm:prSet presAssocID="{7F9D085A-07C7-4F91-92D0-E33B94DB2D26}" presName="connSite2" presStyleCnt="0"/>
      <dgm:spPr/>
    </dgm:pt>
    <dgm:pt modelId="{AB70DBC3-5C8C-4642-B215-22D7BD7B17E2}" type="pres">
      <dgm:prSet presAssocID="{06D39BB9-98BE-4D29-8E0D-EACAB49D90AC}" presName="Name18" presStyleLbl="sibTrans2D1" presStyleIdx="1" presStyleCnt="3"/>
      <dgm:spPr/>
      <dgm:t>
        <a:bodyPr/>
        <a:lstStyle/>
        <a:p>
          <a:endParaRPr lang="en-US"/>
        </a:p>
      </dgm:t>
    </dgm:pt>
    <dgm:pt modelId="{DCB2D4A2-B1C1-4516-B84F-FD58F65B28F4}" type="pres">
      <dgm:prSet presAssocID="{E8F5E250-96C5-463D-9D8B-47668737752D}" presName="composite1" presStyleCnt="0"/>
      <dgm:spPr/>
    </dgm:pt>
    <dgm:pt modelId="{FE143272-52C4-4A55-AC68-8081251206A0}" type="pres">
      <dgm:prSet presAssocID="{E8F5E250-96C5-463D-9D8B-47668737752D}" presName="dummyNode1" presStyleLbl="node1" presStyleIdx="1" presStyleCnt="4"/>
      <dgm:spPr/>
    </dgm:pt>
    <dgm:pt modelId="{AC0FB0A4-2DB4-4B79-8A06-3A048E1475C5}" type="pres">
      <dgm:prSet presAssocID="{E8F5E250-96C5-463D-9D8B-47668737752D}" presName="childNode1" presStyleLbl="bgAcc1" presStyleIdx="2" presStyleCnt="4">
        <dgm:presLayoutVars>
          <dgm:bulletEnabled val="1"/>
        </dgm:presLayoutVars>
      </dgm:prSet>
      <dgm:spPr/>
      <dgm:t>
        <a:bodyPr/>
        <a:lstStyle/>
        <a:p>
          <a:endParaRPr lang="en-US"/>
        </a:p>
      </dgm:t>
    </dgm:pt>
    <dgm:pt modelId="{04D50B8F-FCB8-479E-A846-0F7D300FB37C}" type="pres">
      <dgm:prSet presAssocID="{E8F5E250-96C5-463D-9D8B-47668737752D}" presName="childNode1tx" presStyleLbl="bgAcc1" presStyleIdx="2" presStyleCnt="4">
        <dgm:presLayoutVars>
          <dgm:bulletEnabled val="1"/>
        </dgm:presLayoutVars>
      </dgm:prSet>
      <dgm:spPr/>
      <dgm:t>
        <a:bodyPr/>
        <a:lstStyle/>
        <a:p>
          <a:endParaRPr lang="en-US"/>
        </a:p>
      </dgm:t>
    </dgm:pt>
    <dgm:pt modelId="{7324CD95-1E92-42B7-BD4D-B453E91161F5}" type="pres">
      <dgm:prSet presAssocID="{E8F5E250-96C5-463D-9D8B-47668737752D}" presName="parentNode1" presStyleLbl="node1" presStyleIdx="2" presStyleCnt="4">
        <dgm:presLayoutVars>
          <dgm:chMax val="1"/>
          <dgm:bulletEnabled val="1"/>
        </dgm:presLayoutVars>
      </dgm:prSet>
      <dgm:spPr/>
      <dgm:t>
        <a:bodyPr/>
        <a:lstStyle/>
        <a:p>
          <a:endParaRPr lang="en-US"/>
        </a:p>
      </dgm:t>
    </dgm:pt>
    <dgm:pt modelId="{743066DE-EE61-425B-B96C-2D549BB7ECF5}" type="pres">
      <dgm:prSet presAssocID="{E8F5E250-96C5-463D-9D8B-47668737752D}" presName="connSite1" presStyleCnt="0"/>
      <dgm:spPr/>
    </dgm:pt>
    <dgm:pt modelId="{1FF75C05-1F88-42DF-A53C-D40B820AF5C9}" type="pres">
      <dgm:prSet presAssocID="{9C9E82C3-B1E1-446E-8917-B10FC0C54836}" presName="Name9" presStyleLbl="sibTrans2D1" presStyleIdx="2" presStyleCnt="3"/>
      <dgm:spPr/>
      <dgm:t>
        <a:bodyPr/>
        <a:lstStyle/>
        <a:p>
          <a:endParaRPr lang="en-US"/>
        </a:p>
      </dgm:t>
    </dgm:pt>
    <dgm:pt modelId="{2291F012-C1EF-4495-9779-A8F89D9E1E0B}" type="pres">
      <dgm:prSet presAssocID="{9D96C459-C144-42C6-A200-9EACF94C862B}" presName="composite2" presStyleCnt="0"/>
      <dgm:spPr/>
    </dgm:pt>
    <dgm:pt modelId="{810E95AB-5582-4D52-9368-D9E19A01FD1A}" type="pres">
      <dgm:prSet presAssocID="{9D96C459-C144-42C6-A200-9EACF94C862B}" presName="dummyNode2" presStyleLbl="node1" presStyleIdx="2" presStyleCnt="4"/>
      <dgm:spPr/>
    </dgm:pt>
    <dgm:pt modelId="{1565A4E2-BE2F-4427-B7CE-A14123635A36}" type="pres">
      <dgm:prSet presAssocID="{9D96C459-C144-42C6-A200-9EACF94C862B}" presName="childNode2" presStyleLbl="bgAcc1" presStyleIdx="3" presStyleCnt="4">
        <dgm:presLayoutVars>
          <dgm:bulletEnabled val="1"/>
        </dgm:presLayoutVars>
      </dgm:prSet>
      <dgm:spPr/>
      <dgm:t>
        <a:bodyPr/>
        <a:lstStyle/>
        <a:p>
          <a:endParaRPr lang="en-US"/>
        </a:p>
      </dgm:t>
    </dgm:pt>
    <dgm:pt modelId="{F974DD47-B8FD-4512-898A-13475B51B20E}" type="pres">
      <dgm:prSet presAssocID="{9D96C459-C144-42C6-A200-9EACF94C862B}" presName="childNode2tx" presStyleLbl="bgAcc1" presStyleIdx="3" presStyleCnt="4">
        <dgm:presLayoutVars>
          <dgm:bulletEnabled val="1"/>
        </dgm:presLayoutVars>
      </dgm:prSet>
      <dgm:spPr/>
      <dgm:t>
        <a:bodyPr/>
        <a:lstStyle/>
        <a:p>
          <a:endParaRPr lang="en-US"/>
        </a:p>
      </dgm:t>
    </dgm:pt>
    <dgm:pt modelId="{B86D5298-D05D-4381-83B4-DA01689AB924}" type="pres">
      <dgm:prSet presAssocID="{9D96C459-C144-42C6-A200-9EACF94C862B}" presName="parentNode2" presStyleLbl="node1" presStyleIdx="3" presStyleCnt="4">
        <dgm:presLayoutVars>
          <dgm:chMax val="0"/>
          <dgm:bulletEnabled val="1"/>
        </dgm:presLayoutVars>
      </dgm:prSet>
      <dgm:spPr/>
      <dgm:t>
        <a:bodyPr/>
        <a:lstStyle/>
        <a:p>
          <a:endParaRPr lang="en-US"/>
        </a:p>
      </dgm:t>
    </dgm:pt>
    <dgm:pt modelId="{15EF23BE-50C6-4F55-9582-42C503D66CE8}" type="pres">
      <dgm:prSet presAssocID="{9D96C459-C144-42C6-A200-9EACF94C862B}" presName="connSite2" presStyleCnt="0"/>
      <dgm:spPr/>
    </dgm:pt>
  </dgm:ptLst>
  <dgm:cxnLst>
    <dgm:cxn modelId="{5F51E90B-3ACD-44B0-820D-342CD0B7521B}" type="presOf" srcId="{C4172F56-7853-43FD-8A3B-DC51309A0813}" destId="{D45693C8-03DA-4F60-BA6E-5E9E544975E8}" srcOrd="0" destOrd="2" presId="urn:microsoft.com/office/officeart/2005/8/layout/hProcess4"/>
    <dgm:cxn modelId="{926C0DDD-DAAA-4DC1-9F6B-CCD877C5DA22}" type="presOf" srcId="{F235CD25-D6BD-4257-A775-683CB190B705}" destId="{AC0FB0A4-2DB4-4B79-8A06-3A048E1475C5}" srcOrd="0" destOrd="3" presId="urn:microsoft.com/office/officeart/2005/8/layout/hProcess4"/>
    <dgm:cxn modelId="{8E3DE7F1-F799-4D41-90F6-DE50E79C365D}" srcId="{C45BEF85-D9F0-410B-96F3-6DC6A9CF9232}" destId="{E8F5E250-96C5-463D-9D8B-47668737752D}" srcOrd="2" destOrd="0" parTransId="{B8BF2F49-C2B1-457C-9EC0-FB4AE1B22F58}" sibTransId="{9C9E82C3-B1E1-446E-8917-B10FC0C54836}"/>
    <dgm:cxn modelId="{D7BDE31D-0C2D-45B0-8876-FDC06CFD0414}" srcId="{7F9D085A-07C7-4F91-92D0-E33B94DB2D26}" destId="{CB058060-C81B-4DDE-9F70-D58FD3A568F1}" srcOrd="2" destOrd="0" parTransId="{C969E9C1-39EC-4A31-B863-B5963025E0C8}" sibTransId="{0437C6D0-176A-493A-AD51-34242438F667}"/>
    <dgm:cxn modelId="{A8B20EB6-246C-4E79-A43D-0645BEFBDC5E}" srcId="{9D96C459-C144-42C6-A200-9EACF94C862B}" destId="{3A37E576-D969-49F0-9B5B-30B9A70B9E13}" srcOrd="2" destOrd="0" parTransId="{5D821E80-E27C-414C-BD11-0D9DAAFA5A2F}" sibTransId="{F9970887-3F9E-49E4-A777-419E99A1E8DF}"/>
    <dgm:cxn modelId="{6DB14A37-28A8-40E5-B715-941BFB69B15E}" type="presOf" srcId="{E7A4D5DA-AA1F-4E0A-B687-BE0B1E1FAEC0}" destId="{CF394574-1CAF-4D6A-BD41-DA04818860AD}" srcOrd="1" destOrd="0" presId="urn:microsoft.com/office/officeart/2005/8/layout/hProcess4"/>
    <dgm:cxn modelId="{63EF76E4-E2ED-4F37-ACC5-B4E6B8BF8F95}" type="presOf" srcId="{9421FEE3-9A80-4E31-AC85-13DF623AA8A8}" destId="{5DB8EF61-051C-4FD3-BFEA-A74FDA485B56}" srcOrd="1" destOrd="3" presId="urn:microsoft.com/office/officeart/2005/8/layout/hProcess4"/>
    <dgm:cxn modelId="{0EBA3CB7-7DB1-42E8-98DF-824ED9D2DE83}" type="presOf" srcId="{06D39BB9-98BE-4D29-8E0D-EACAB49D90AC}" destId="{AB70DBC3-5C8C-4642-B215-22D7BD7B17E2}" srcOrd="0" destOrd="0" presId="urn:microsoft.com/office/officeart/2005/8/layout/hProcess4"/>
    <dgm:cxn modelId="{8AB29B90-0DAF-4E4A-9D7A-D9B377ECF5CB}" type="presOf" srcId="{2CCE5E84-0049-41D4-AD75-AC2867CDD934}" destId="{959D6818-58C2-4DAA-A4C4-A18C74826997}" srcOrd="0" destOrd="0" presId="urn:microsoft.com/office/officeart/2005/8/layout/hProcess4"/>
    <dgm:cxn modelId="{08A44193-C217-47AD-BCF4-12E68DCA6872}" srcId="{7F9D085A-07C7-4F91-92D0-E33B94DB2D26}" destId="{E7A4D5DA-AA1F-4E0A-B687-BE0B1E1FAEC0}" srcOrd="0" destOrd="0" parTransId="{97DE66DC-4998-4BDC-BDB9-22634EF4DE9F}" sibTransId="{04BAC15D-5019-4F7A-93AB-507C5D8093EB}"/>
    <dgm:cxn modelId="{AE2F40EE-D649-4A6D-B251-FF5B2834B801}" type="presOf" srcId="{331074AC-1E6A-4287-87A9-897530EA1E5A}" destId="{04D50B8F-FCB8-479E-A846-0F7D300FB37C}" srcOrd="1" destOrd="1" presId="urn:microsoft.com/office/officeart/2005/8/layout/hProcess4"/>
    <dgm:cxn modelId="{E6F14FEE-1608-4A30-B0BE-352FD33ED1FD}" srcId="{C45BEF85-D9F0-410B-96F3-6DC6A9CF9232}" destId="{9D96C459-C144-42C6-A200-9EACF94C862B}" srcOrd="3" destOrd="0" parTransId="{A7D9A37C-F050-4D70-8F85-DF58DEE8937A}" sibTransId="{B857F610-CEBA-48B9-9F73-9E46814FB147}"/>
    <dgm:cxn modelId="{A170FBBC-825A-4B89-A20C-72FD114A3C83}" type="presOf" srcId="{125E7D3D-06C5-4E98-802F-2787CB88B163}" destId="{04D50B8F-FCB8-479E-A846-0F7D300FB37C}" srcOrd="1" destOrd="0" presId="urn:microsoft.com/office/officeart/2005/8/layout/hProcess4"/>
    <dgm:cxn modelId="{326BF2A5-F8B4-491C-895C-88F3F53470A0}" type="presOf" srcId="{3A37E576-D969-49F0-9B5B-30B9A70B9E13}" destId="{F974DD47-B8FD-4512-898A-13475B51B20E}" srcOrd="1" destOrd="2" presId="urn:microsoft.com/office/officeart/2005/8/layout/hProcess4"/>
    <dgm:cxn modelId="{98B0308A-FAEB-4C6D-A705-D9E33249A91E}" type="presOf" srcId="{331074AC-1E6A-4287-87A9-897530EA1E5A}" destId="{AC0FB0A4-2DB4-4B79-8A06-3A048E1475C5}" srcOrd="0" destOrd="1" presId="urn:microsoft.com/office/officeart/2005/8/layout/hProcess4"/>
    <dgm:cxn modelId="{B217A9FA-1B45-47BB-B61F-4A69A138A082}" type="presOf" srcId="{9421FEE3-9A80-4E31-AC85-13DF623AA8A8}" destId="{D45693C8-03DA-4F60-BA6E-5E9E544975E8}" srcOrd="0" destOrd="3" presId="urn:microsoft.com/office/officeart/2005/8/layout/hProcess4"/>
    <dgm:cxn modelId="{37A843E8-CBA1-461B-BF3C-7C59AAC275CF}" type="presOf" srcId="{3E5CB1C8-02BE-4084-9E7A-194B4A190A93}" destId="{5DB8EF61-051C-4FD3-BFEA-A74FDA485B56}" srcOrd="1" destOrd="1" presId="urn:microsoft.com/office/officeart/2005/8/layout/hProcess4"/>
    <dgm:cxn modelId="{A412F265-B40D-46C0-95ED-B06FD7BA6C65}" type="presOf" srcId="{CB058060-C81B-4DDE-9F70-D58FD3A568F1}" destId="{08A67B21-662D-4C82-A5A4-5C811AC96A8C}" srcOrd="0" destOrd="2" presId="urn:microsoft.com/office/officeart/2005/8/layout/hProcess4"/>
    <dgm:cxn modelId="{9855230B-83B7-488E-A61A-5C95855DA069}" srcId="{96EF7C71-3256-4F21-8A71-45048BACB63B}" destId="{9421FEE3-9A80-4E31-AC85-13DF623AA8A8}" srcOrd="3" destOrd="0" parTransId="{DB902B7D-5AC1-4387-9B04-B52B0C347B28}" sibTransId="{5EEBCD5C-794F-434C-97DD-830578D31256}"/>
    <dgm:cxn modelId="{B32712D4-055B-496C-AF99-4CE935C4D5C3}" type="presOf" srcId="{E7A4D5DA-AA1F-4E0A-B687-BE0B1E1FAEC0}" destId="{08A67B21-662D-4C82-A5A4-5C811AC96A8C}" srcOrd="0" destOrd="0" presId="urn:microsoft.com/office/officeart/2005/8/layout/hProcess4"/>
    <dgm:cxn modelId="{C777625F-5F52-4CE4-9616-6348418A155B}" type="presOf" srcId="{C45BEF85-D9F0-410B-96F3-6DC6A9CF9232}" destId="{C278DC38-478B-4D3A-A17C-F3E1CF6D7FA7}" srcOrd="0" destOrd="0" presId="urn:microsoft.com/office/officeart/2005/8/layout/hProcess4"/>
    <dgm:cxn modelId="{7A32A5AB-09E9-4727-9CC6-B92D9D8CA84B}" srcId="{96EF7C71-3256-4F21-8A71-45048BACB63B}" destId="{3E5CB1C8-02BE-4084-9E7A-194B4A190A93}" srcOrd="1" destOrd="0" parTransId="{353C210A-F0E4-4F47-B62E-5AC6EAD1A7B1}" sibTransId="{C79B6A62-2783-4E0B-B914-4DDE264C12DD}"/>
    <dgm:cxn modelId="{15464B42-9C65-4717-8466-5D990C143B41}" type="presOf" srcId="{F235CD25-D6BD-4257-A775-683CB190B705}" destId="{04D50B8F-FCB8-479E-A846-0F7D300FB37C}" srcOrd="1" destOrd="3" presId="urn:microsoft.com/office/officeart/2005/8/layout/hProcess4"/>
    <dgm:cxn modelId="{C3CE263A-7ACA-455D-B317-B3E164D791E4}" srcId="{E8F5E250-96C5-463D-9D8B-47668737752D}" destId="{F235CD25-D6BD-4257-A775-683CB190B705}" srcOrd="3" destOrd="0" parTransId="{45FEC2B9-960F-438C-9F85-659D8150A1F2}" sibTransId="{7DD9B81D-4AC2-4AD6-BEE4-41E5075ABCFE}"/>
    <dgm:cxn modelId="{7CD1B416-CDDF-4464-862A-6656938A6258}" type="presOf" srcId="{FEA92F5A-C544-45F3-887B-881EF62AD523}" destId="{1565A4E2-BE2F-4427-B7CE-A14123635A36}" srcOrd="0" destOrd="0" presId="urn:microsoft.com/office/officeart/2005/8/layout/hProcess4"/>
    <dgm:cxn modelId="{377238F4-320D-406E-8FFC-5231703A3098}" type="presOf" srcId="{125E7D3D-06C5-4E98-802F-2787CB88B163}" destId="{AC0FB0A4-2DB4-4B79-8A06-3A048E1475C5}" srcOrd="0" destOrd="0" presId="urn:microsoft.com/office/officeart/2005/8/layout/hProcess4"/>
    <dgm:cxn modelId="{ECA3710E-A450-4DEC-A2AE-A378D714B453}" type="presOf" srcId="{4932030B-FEA4-4FBE-A8FA-ABF01E8035FD}" destId="{08A67B21-662D-4C82-A5A4-5C811AC96A8C}" srcOrd="0" destOrd="1" presId="urn:microsoft.com/office/officeart/2005/8/layout/hProcess4"/>
    <dgm:cxn modelId="{6532813A-4A3A-48FA-B709-2377E83B98D1}" type="presOf" srcId="{B2E9A9C1-337D-4C53-B1F2-2AF0E05431B4}" destId="{5DB8EF61-051C-4FD3-BFEA-A74FDA485B56}" srcOrd="1" destOrd="0" presId="urn:microsoft.com/office/officeart/2005/8/layout/hProcess4"/>
    <dgm:cxn modelId="{EC0567BB-299A-4780-B064-3BCC162AE513}" type="presOf" srcId="{97B931A6-8AE7-4C53-B937-790F14CF2854}" destId="{F974DD47-B8FD-4512-898A-13475B51B20E}" srcOrd="1" destOrd="1" presId="urn:microsoft.com/office/officeart/2005/8/layout/hProcess4"/>
    <dgm:cxn modelId="{4CED6D96-D806-4653-939A-22A61CF1D1D4}" type="presOf" srcId="{3E5CB1C8-02BE-4084-9E7A-194B4A190A93}" destId="{D45693C8-03DA-4F60-BA6E-5E9E544975E8}" srcOrd="0" destOrd="1" presId="urn:microsoft.com/office/officeart/2005/8/layout/hProcess4"/>
    <dgm:cxn modelId="{F6242486-A4EF-47C8-9F11-3C1C083BE6CB}" srcId="{9D96C459-C144-42C6-A200-9EACF94C862B}" destId="{97B931A6-8AE7-4C53-B937-790F14CF2854}" srcOrd="1" destOrd="0" parTransId="{54A64A1D-BA5A-4691-85E9-C47F2E8D796F}" sibTransId="{C9DB44D4-95C8-4738-A37E-42E343113332}"/>
    <dgm:cxn modelId="{8715D3B2-11D9-4EA1-8364-42B27DE74995}" type="presOf" srcId="{96EF7C71-3256-4F21-8A71-45048BACB63B}" destId="{12FCD4EA-4083-4E1E-AC24-BE708B67837A}" srcOrd="0" destOrd="0" presId="urn:microsoft.com/office/officeart/2005/8/layout/hProcess4"/>
    <dgm:cxn modelId="{913806C3-F3B0-41FF-840E-1FCAC56A2FB2}" type="presOf" srcId="{B2E9A9C1-337D-4C53-B1F2-2AF0E05431B4}" destId="{D45693C8-03DA-4F60-BA6E-5E9E544975E8}" srcOrd="0" destOrd="0" presId="urn:microsoft.com/office/officeart/2005/8/layout/hProcess4"/>
    <dgm:cxn modelId="{E53DAABA-C2E7-4A21-B3D3-A31064251A84}" type="presOf" srcId="{4932030B-FEA4-4FBE-A8FA-ABF01E8035FD}" destId="{CF394574-1CAF-4D6A-BD41-DA04818860AD}" srcOrd="1" destOrd="1" presId="urn:microsoft.com/office/officeart/2005/8/layout/hProcess4"/>
    <dgm:cxn modelId="{5F1ABC67-AC1B-4AD6-89E4-BB8F0E95DAB2}" srcId="{96EF7C71-3256-4F21-8A71-45048BACB63B}" destId="{B2E9A9C1-337D-4C53-B1F2-2AF0E05431B4}" srcOrd="0" destOrd="0" parTransId="{3D55DB7F-1DE9-4C96-BA00-B8888BF5E45A}" sibTransId="{C5723BF6-45BF-47EB-A320-D9197B6A6432}"/>
    <dgm:cxn modelId="{04DE9855-4093-4557-9979-4BEDFBE8829D}" srcId="{C45BEF85-D9F0-410B-96F3-6DC6A9CF9232}" destId="{7F9D085A-07C7-4F91-92D0-E33B94DB2D26}" srcOrd="1" destOrd="0" parTransId="{5D814617-AEA5-4770-968E-84F0E135991B}" sibTransId="{06D39BB9-98BE-4D29-8E0D-EACAB49D90AC}"/>
    <dgm:cxn modelId="{FFDA844C-90AC-4A0D-B0E8-873E064205BA}" srcId="{7F9D085A-07C7-4F91-92D0-E33B94DB2D26}" destId="{4932030B-FEA4-4FBE-A8FA-ABF01E8035FD}" srcOrd="1" destOrd="0" parTransId="{EDD71508-E225-4DBE-83C5-01AAF73E7082}" sibTransId="{104B036F-957C-4130-9AF4-C441597F77AD}"/>
    <dgm:cxn modelId="{DD19C3FE-782C-401D-BF3F-59B0DD7FA578}" type="presOf" srcId="{C4172F56-7853-43FD-8A3B-DC51309A0813}" destId="{5DB8EF61-051C-4FD3-BFEA-A74FDA485B56}" srcOrd="1" destOrd="2" presId="urn:microsoft.com/office/officeart/2005/8/layout/hProcess4"/>
    <dgm:cxn modelId="{6C9A418C-2E8D-4DC7-B6B9-B195277AC697}" srcId="{E8F5E250-96C5-463D-9D8B-47668737752D}" destId="{125E7D3D-06C5-4E98-802F-2787CB88B163}" srcOrd="0" destOrd="0" parTransId="{93EFFE29-3C37-4811-9398-249852F7A64A}" sibTransId="{C4BF6431-9475-4E3A-B377-F1EE74F695C9}"/>
    <dgm:cxn modelId="{95C03B50-2494-453A-99B0-EB5F5E0A9DF3}" srcId="{96EF7C71-3256-4F21-8A71-45048BACB63B}" destId="{C4172F56-7853-43FD-8A3B-DC51309A0813}" srcOrd="2" destOrd="0" parTransId="{2CD9A965-CE3E-4BEA-84B0-39E3AA0D1674}" sibTransId="{EE7FC095-54AA-4A02-A5AC-A5BF4835ED88}"/>
    <dgm:cxn modelId="{4FFEE957-A86A-4CCC-ABE7-C3E3B41C0E9F}" type="presOf" srcId="{9C9E82C3-B1E1-446E-8917-B10FC0C54836}" destId="{1FF75C05-1F88-42DF-A53C-D40B820AF5C9}" srcOrd="0" destOrd="0" presId="urn:microsoft.com/office/officeart/2005/8/layout/hProcess4"/>
    <dgm:cxn modelId="{49DC6A88-C1BF-47B9-99D5-3662117011A0}" type="presOf" srcId="{97B931A6-8AE7-4C53-B937-790F14CF2854}" destId="{1565A4E2-BE2F-4427-B7CE-A14123635A36}" srcOrd="0" destOrd="1" presId="urn:microsoft.com/office/officeart/2005/8/layout/hProcess4"/>
    <dgm:cxn modelId="{C2985065-5EEB-4A56-B6D8-C409AB8B3B8D}" type="presOf" srcId="{CB058060-C81B-4DDE-9F70-D58FD3A568F1}" destId="{CF394574-1CAF-4D6A-BD41-DA04818860AD}" srcOrd="1" destOrd="2" presId="urn:microsoft.com/office/officeart/2005/8/layout/hProcess4"/>
    <dgm:cxn modelId="{C836EAE2-F596-4166-9E3E-BA2DBE09F992}" type="presOf" srcId="{9D96C459-C144-42C6-A200-9EACF94C862B}" destId="{B86D5298-D05D-4381-83B4-DA01689AB924}" srcOrd="0" destOrd="0" presId="urn:microsoft.com/office/officeart/2005/8/layout/hProcess4"/>
    <dgm:cxn modelId="{236FCA19-CB4A-497F-91CB-5D62DF521F17}" type="presOf" srcId="{7F9D085A-07C7-4F91-92D0-E33B94DB2D26}" destId="{E6255E94-7C8C-45F9-9591-AE10C8756205}" srcOrd="0" destOrd="0" presId="urn:microsoft.com/office/officeart/2005/8/layout/hProcess4"/>
    <dgm:cxn modelId="{2C2840D7-841E-4CF3-BBC9-82EEE2ABBE5B}" type="presOf" srcId="{3A37E576-D969-49F0-9B5B-30B9A70B9E13}" destId="{1565A4E2-BE2F-4427-B7CE-A14123635A36}" srcOrd="0" destOrd="2" presId="urn:microsoft.com/office/officeart/2005/8/layout/hProcess4"/>
    <dgm:cxn modelId="{DBD647D2-8DF5-47EC-8ECB-CD40793C669A}" srcId="{E8F5E250-96C5-463D-9D8B-47668737752D}" destId="{96CD5BA6-CF85-49BC-A105-38EE28F0D9A5}" srcOrd="2" destOrd="0" parTransId="{032C2861-D0A5-4C5C-A61E-710BF14D419A}" sibTransId="{EA0A828C-3C6E-4654-92EB-9F4E8FC964D6}"/>
    <dgm:cxn modelId="{E3E47B78-3155-4163-8BDF-953B554AE612}" type="presOf" srcId="{96CD5BA6-CF85-49BC-A105-38EE28F0D9A5}" destId="{04D50B8F-FCB8-479E-A846-0F7D300FB37C}" srcOrd="1" destOrd="2" presId="urn:microsoft.com/office/officeart/2005/8/layout/hProcess4"/>
    <dgm:cxn modelId="{FBAC1B68-2D4C-41D1-A70D-D305AC54ED42}" srcId="{E8F5E250-96C5-463D-9D8B-47668737752D}" destId="{331074AC-1E6A-4287-87A9-897530EA1E5A}" srcOrd="1" destOrd="0" parTransId="{9CF3FB49-5C51-4257-90FB-D440E8BE5B46}" sibTransId="{8AC62BC7-8505-4F33-A19C-3E65E46B1C17}"/>
    <dgm:cxn modelId="{013A2C82-6A9D-4195-9E10-0D3B26F3E464}" type="presOf" srcId="{FEA92F5A-C544-45F3-887B-881EF62AD523}" destId="{F974DD47-B8FD-4512-898A-13475B51B20E}" srcOrd="1" destOrd="0" presId="urn:microsoft.com/office/officeart/2005/8/layout/hProcess4"/>
    <dgm:cxn modelId="{16DD8510-6804-450B-BCFF-7EA63350A060}" srcId="{C45BEF85-D9F0-410B-96F3-6DC6A9CF9232}" destId="{96EF7C71-3256-4F21-8A71-45048BACB63B}" srcOrd="0" destOrd="0" parTransId="{075E3E1E-6A33-4A53-A2FF-B6BD9CA6F39D}" sibTransId="{2CCE5E84-0049-41D4-AD75-AC2867CDD934}"/>
    <dgm:cxn modelId="{F46CEE89-8620-47AC-9FB2-D71C22AA35C9}" type="presOf" srcId="{E8F5E250-96C5-463D-9D8B-47668737752D}" destId="{7324CD95-1E92-42B7-BD4D-B453E91161F5}" srcOrd="0" destOrd="0" presId="urn:microsoft.com/office/officeart/2005/8/layout/hProcess4"/>
    <dgm:cxn modelId="{9A58D6EC-2069-4EAF-BBB7-34969E22F61F}" srcId="{9D96C459-C144-42C6-A200-9EACF94C862B}" destId="{FEA92F5A-C544-45F3-887B-881EF62AD523}" srcOrd="0" destOrd="0" parTransId="{6FD1A712-A111-4A37-9FB3-A8A09FB68EFE}" sibTransId="{67DBF035-9450-486D-9843-0A90A24A00F7}"/>
    <dgm:cxn modelId="{032E1F1B-EC23-4623-9818-EAB0DCEF6220}" type="presOf" srcId="{96CD5BA6-CF85-49BC-A105-38EE28F0D9A5}" destId="{AC0FB0A4-2DB4-4B79-8A06-3A048E1475C5}" srcOrd="0" destOrd="2" presId="urn:microsoft.com/office/officeart/2005/8/layout/hProcess4"/>
    <dgm:cxn modelId="{D484D47B-E7B7-4A19-B544-0B287ADC604D}" type="presParOf" srcId="{C278DC38-478B-4D3A-A17C-F3E1CF6D7FA7}" destId="{A965A3A6-D745-4520-9979-7E57BAD8FD0A}" srcOrd="0" destOrd="0" presId="urn:microsoft.com/office/officeart/2005/8/layout/hProcess4"/>
    <dgm:cxn modelId="{5AB4C7E4-1F2E-42D9-B422-8C9B561EF3BD}" type="presParOf" srcId="{C278DC38-478B-4D3A-A17C-F3E1CF6D7FA7}" destId="{41816512-9C5B-49C2-A1A6-6E4925706E77}" srcOrd="1" destOrd="0" presId="urn:microsoft.com/office/officeart/2005/8/layout/hProcess4"/>
    <dgm:cxn modelId="{30A2EE24-3B5F-40D7-99E9-499F47C107C5}" type="presParOf" srcId="{C278DC38-478B-4D3A-A17C-F3E1CF6D7FA7}" destId="{E3A00F0F-D64D-42CE-BA60-EC3FED81CC3D}" srcOrd="2" destOrd="0" presId="urn:microsoft.com/office/officeart/2005/8/layout/hProcess4"/>
    <dgm:cxn modelId="{46C334A2-5511-4C0F-B108-C1C11106B063}" type="presParOf" srcId="{E3A00F0F-D64D-42CE-BA60-EC3FED81CC3D}" destId="{75F45139-2595-41C7-AA76-0CD61C18B6E1}" srcOrd="0" destOrd="0" presId="urn:microsoft.com/office/officeart/2005/8/layout/hProcess4"/>
    <dgm:cxn modelId="{556436FA-5286-4BA9-9EBE-0BC9A4B7629C}" type="presParOf" srcId="{75F45139-2595-41C7-AA76-0CD61C18B6E1}" destId="{1CA4AA48-AD24-4337-A2B5-9620423FB25F}" srcOrd="0" destOrd="0" presId="urn:microsoft.com/office/officeart/2005/8/layout/hProcess4"/>
    <dgm:cxn modelId="{607A1EFF-DDB0-404F-832D-7FF83116B43D}" type="presParOf" srcId="{75F45139-2595-41C7-AA76-0CD61C18B6E1}" destId="{D45693C8-03DA-4F60-BA6E-5E9E544975E8}" srcOrd="1" destOrd="0" presId="urn:microsoft.com/office/officeart/2005/8/layout/hProcess4"/>
    <dgm:cxn modelId="{54534673-A743-49C7-B317-4852134E1035}" type="presParOf" srcId="{75F45139-2595-41C7-AA76-0CD61C18B6E1}" destId="{5DB8EF61-051C-4FD3-BFEA-A74FDA485B56}" srcOrd="2" destOrd="0" presId="urn:microsoft.com/office/officeart/2005/8/layout/hProcess4"/>
    <dgm:cxn modelId="{305D771A-1504-45A6-8F56-862CEBE9DC18}" type="presParOf" srcId="{75F45139-2595-41C7-AA76-0CD61C18B6E1}" destId="{12FCD4EA-4083-4E1E-AC24-BE708B67837A}" srcOrd="3" destOrd="0" presId="urn:microsoft.com/office/officeart/2005/8/layout/hProcess4"/>
    <dgm:cxn modelId="{3E1A61BF-316E-4442-934F-1550ACF54E0A}" type="presParOf" srcId="{75F45139-2595-41C7-AA76-0CD61C18B6E1}" destId="{43C2A938-F2E8-446B-8EE1-127C171EB41F}" srcOrd="4" destOrd="0" presId="urn:microsoft.com/office/officeart/2005/8/layout/hProcess4"/>
    <dgm:cxn modelId="{AD56CA31-DF42-4723-9803-30A972E9E9CF}" type="presParOf" srcId="{E3A00F0F-D64D-42CE-BA60-EC3FED81CC3D}" destId="{959D6818-58C2-4DAA-A4C4-A18C74826997}" srcOrd="1" destOrd="0" presId="urn:microsoft.com/office/officeart/2005/8/layout/hProcess4"/>
    <dgm:cxn modelId="{104A8278-79BE-4055-9D12-0E0C29A0F92D}" type="presParOf" srcId="{E3A00F0F-D64D-42CE-BA60-EC3FED81CC3D}" destId="{4BCD459F-255E-40D3-B74C-CB9352DE1789}" srcOrd="2" destOrd="0" presId="urn:microsoft.com/office/officeart/2005/8/layout/hProcess4"/>
    <dgm:cxn modelId="{E4B9ABF7-4496-4E84-AEF8-ECA87D980F8B}" type="presParOf" srcId="{4BCD459F-255E-40D3-B74C-CB9352DE1789}" destId="{031481D7-353B-4CFB-A448-BD0D61DE8550}" srcOrd="0" destOrd="0" presId="urn:microsoft.com/office/officeart/2005/8/layout/hProcess4"/>
    <dgm:cxn modelId="{774BAEEA-A8BD-48AB-8017-EB4F01DD9A05}" type="presParOf" srcId="{4BCD459F-255E-40D3-B74C-CB9352DE1789}" destId="{08A67B21-662D-4C82-A5A4-5C811AC96A8C}" srcOrd="1" destOrd="0" presId="urn:microsoft.com/office/officeart/2005/8/layout/hProcess4"/>
    <dgm:cxn modelId="{ABFBD068-F935-465E-A73E-0A9589FCF3E1}" type="presParOf" srcId="{4BCD459F-255E-40D3-B74C-CB9352DE1789}" destId="{CF394574-1CAF-4D6A-BD41-DA04818860AD}" srcOrd="2" destOrd="0" presId="urn:microsoft.com/office/officeart/2005/8/layout/hProcess4"/>
    <dgm:cxn modelId="{8FF89CE2-D38C-4D1E-8C5A-648E2C4F8D08}" type="presParOf" srcId="{4BCD459F-255E-40D3-B74C-CB9352DE1789}" destId="{E6255E94-7C8C-45F9-9591-AE10C8756205}" srcOrd="3" destOrd="0" presId="urn:microsoft.com/office/officeart/2005/8/layout/hProcess4"/>
    <dgm:cxn modelId="{ADB368AE-929F-4926-A757-86C4C0E701A1}" type="presParOf" srcId="{4BCD459F-255E-40D3-B74C-CB9352DE1789}" destId="{E5ED986F-B8B0-48E7-828E-B167EF4DE72D}" srcOrd="4" destOrd="0" presId="urn:microsoft.com/office/officeart/2005/8/layout/hProcess4"/>
    <dgm:cxn modelId="{ED860F62-AABB-43BF-BB9D-5958083D389A}" type="presParOf" srcId="{E3A00F0F-D64D-42CE-BA60-EC3FED81CC3D}" destId="{AB70DBC3-5C8C-4642-B215-22D7BD7B17E2}" srcOrd="3" destOrd="0" presId="urn:microsoft.com/office/officeart/2005/8/layout/hProcess4"/>
    <dgm:cxn modelId="{759E9E90-ED0F-4793-8FD5-292ADABA172E}" type="presParOf" srcId="{E3A00F0F-D64D-42CE-BA60-EC3FED81CC3D}" destId="{DCB2D4A2-B1C1-4516-B84F-FD58F65B28F4}" srcOrd="4" destOrd="0" presId="urn:microsoft.com/office/officeart/2005/8/layout/hProcess4"/>
    <dgm:cxn modelId="{731ABC96-22FA-4541-8387-5EA79355B4CC}" type="presParOf" srcId="{DCB2D4A2-B1C1-4516-B84F-FD58F65B28F4}" destId="{FE143272-52C4-4A55-AC68-8081251206A0}" srcOrd="0" destOrd="0" presId="urn:microsoft.com/office/officeart/2005/8/layout/hProcess4"/>
    <dgm:cxn modelId="{40F601FA-66B7-45B8-9334-2C56D70F4237}" type="presParOf" srcId="{DCB2D4A2-B1C1-4516-B84F-FD58F65B28F4}" destId="{AC0FB0A4-2DB4-4B79-8A06-3A048E1475C5}" srcOrd="1" destOrd="0" presId="urn:microsoft.com/office/officeart/2005/8/layout/hProcess4"/>
    <dgm:cxn modelId="{3CF44678-892B-4DA8-9878-49EF80EC5E67}" type="presParOf" srcId="{DCB2D4A2-B1C1-4516-B84F-FD58F65B28F4}" destId="{04D50B8F-FCB8-479E-A846-0F7D300FB37C}" srcOrd="2" destOrd="0" presId="urn:microsoft.com/office/officeart/2005/8/layout/hProcess4"/>
    <dgm:cxn modelId="{93BD464C-4559-4E9A-86C9-1451B535CE56}" type="presParOf" srcId="{DCB2D4A2-B1C1-4516-B84F-FD58F65B28F4}" destId="{7324CD95-1E92-42B7-BD4D-B453E91161F5}" srcOrd="3" destOrd="0" presId="urn:microsoft.com/office/officeart/2005/8/layout/hProcess4"/>
    <dgm:cxn modelId="{2CF705C2-107D-497E-998E-FB092D60830B}" type="presParOf" srcId="{DCB2D4A2-B1C1-4516-B84F-FD58F65B28F4}" destId="{743066DE-EE61-425B-B96C-2D549BB7ECF5}" srcOrd="4" destOrd="0" presId="urn:microsoft.com/office/officeart/2005/8/layout/hProcess4"/>
    <dgm:cxn modelId="{4003BDBB-F882-46A9-A68C-811B90857B10}" type="presParOf" srcId="{E3A00F0F-D64D-42CE-BA60-EC3FED81CC3D}" destId="{1FF75C05-1F88-42DF-A53C-D40B820AF5C9}" srcOrd="5" destOrd="0" presId="urn:microsoft.com/office/officeart/2005/8/layout/hProcess4"/>
    <dgm:cxn modelId="{F0C5A1E2-D588-4B80-9300-E9965F9BB2F0}" type="presParOf" srcId="{E3A00F0F-D64D-42CE-BA60-EC3FED81CC3D}" destId="{2291F012-C1EF-4495-9779-A8F89D9E1E0B}" srcOrd="6" destOrd="0" presId="urn:microsoft.com/office/officeart/2005/8/layout/hProcess4"/>
    <dgm:cxn modelId="{E6B5F22C-D7E1-47FA-9454-D1ED1B4CF317}" type="presParOf" srcId="{2291F012-C1EF-4495-9779-A8F89D9E1E0B}" destId="{810E95AB-5582-4D52-9368-D9E19A01FD1A}" srcOrd="0" destOrd="0" presId="urn:microsoft.com/office/officeart/2005/8/layout/hProcess4"/>
    <dgm:cxn modelId="{91238490-E06D-4600-9AB9-B437D31B4F91}" type="presParOf" srcId="{2291F012-C1EF-4495-9779-A8F89D9E1E0B}" destId="{1565A4E2-BE2F-4427-B7CE-A14123635A36}" srcOrd="1" destOrd="0" presId="urn:microsoft.com/office/officeart/2005/8/layout/hProcess4"/>
    <dgm:cxn modelId="{5A106BAA-8EC0-4A1B-B194-6B315DEE6FD9}" type="presParOf" srcId="{2291F012-C1EF-4495-9779-A8F89D9E1E0B}" destId="{F974DD47-B8FD-4512-898A-13475B51B20E}" srcOrd="2" destOrd="0" presId="urn:microsoft.com/office/officeart/2005/8/layout/hProcess4"/>
    <dgm:cxn modelId="{5B5F60E8-7432-404E-9BBF-5C3BC6F257D0}" type="presParOf" srcId="{2291F012-C1EF-4495-9779-A8F89D9E1E0B}" destId="{B86D5298-D05D-4381-83B4-DA01689AB924}" srcOrd="3" destOrd="0" presId="urn:microsoft.com/office/officeart/2005/8/layout/hProcess4"/>
    <dgm:cxn modelId="{B7BAD4CB-8E37-4F10-BC18-14FD36386F5E}" type="presParOf" srcId="{2291F012-C1EF-4495-9779-A8F89D9E1E0B}" destId="{15EF23BE-50C6-4F55-9582-42C503D66CE8}" srcOrd="4" destOrd="0" presId="urn:microsoft.com/office/officeart/2005/8/layout/h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A419FA1-0A50-3D4D-9DB5-6F4A47EBA7DA}" type="doc">
      <dgm:prSet loTypeId="urn:microsoft.com/office/officeart/2005/8/layout/cycle1" loCatId="cycle" qsTypeId="urn:microsoft.com/office/officeart/2005/8/quickstyle/simple1" qsCatId="simple" csTypeId="urn:microsoft.com/office/officeart/2005/8/colors/colorful1#1" csCatId="colorful" phldr="1"/>
      <dgm:spPr/>
      <dgm:t>
        <a:bodyPr/>
        <a:lstStyle/>
        <a:p>
          <a:endParaRPr lang="en-US"/>
        </a:p>
      </dgm:t>
    </dgm:pt>
    <dgm:pt modelId="{8D141ED0-57E4-4C46-9F58-9F5BDF88640C}">
      <dgm:prSet phldrT="[Text]" custT="1"/>
      <dgm:spPr/>
      <dgm:t>
        <a:bodyPr/>
        <a:lstStyle/>
        <a:p>
          <a:r>
            <a:rPr lang="en-US" sz="1600" b="1" dirty="0" smtClean="0"/>
            <a:t>Identify the Critical Few</a:t>
          </a:r>
          <a:endParaRPr lang="en-US" sz="1600" b="1" dirty="0"/>
        </a:p>
      </dgm:t>
    </dgm:pt>
    <dgm:pt modelId="{52A21309-F16C-054D-9E67-4D80F2F9789D}" type="parTrans" cxnId="{D7614284-2BA1-E340-9776-EFD155F92AC4}">
      <dgm:prSet/>
      <dgm:spPr/>
      <dgm:t>
        <a:bodyPr/>
        <a:lstStyle/>
        <a:p>
          <a:endParaRPr lang="en-US"/>
        </a:p>
      </dgm:t>
    </dgm:pt>
    <dgm:pt modelId="{C133261A-3CFC-DB4C-95E5-6CD3D20A8C40}" type="sibTrans" cxnId="{D7614284-2BA1-E340-9776-EFD155F92AC4}">
      <dgm:prSet/>
      <dgm:spPr/>
      <dgm:t>
        <a:bodyPr/>
        <a:lstStyle/>
        <a:p>
          <a:endParaRPr lang="en-US" dirty="0"/>
        </a:p>
      </dgm:t>
    </dgm:pt>
    <dgm:pt modelId="{444143F4-1804-2149-90BC-369F74465BC4}">
      <dgm:prSet phldrT="[Text]" custT="1"/>
      <dgm:spPr/>
      <dgm:t>
        <a:bodyPr/>
        <a:lstStyle/>
        <a:p>
          <a:r>
            <a:rPr lang="en-US" sz="1600" dirty="0" smtClean="0"/>
            <a:t>Learn &amp; Share Your Vision</a:t>
          </a:r>
          <a:endParaRPr lang="en-US" sz="1600" dirty="0"/>
        </a:p>
      </dgm:t>
    </dgm:pt>
    <dgm:pt modelId="{6331BC90-C5F3-3249-96C1-591434CF2B64}" type="parTrans" cxnId="{3804C3A6-A897-3A46-8AD2-004760F71452}">
      <dgm:prSet/>
      <dgm:spPr/>
      <dgm:t>
        <a:bodyPr/>
        <a:lstStyle/>
        <a:p>
          <a:endParaRPr lang="en-US"/>
        </a:p>
      </dgm:t>
    </dgm:pt>
    <dgm:pt modelId="{43A54FAD-92E9-584A-84AA-271306C55E69}" type="sibTrans" cxnId="{3804C3A6-A897-3A46-8AD2-004760F71452}">
      <dgm:prSet/>
      <dgm:spPr/>
      <dgm:t>
        <a:bodyPr/>
        <a:lstStyle/>
        <a:p>
          <a:endParaRPr lang="en-US" dirty="0"/>
        </a:p>
      </dgm:t>
    </dgm:pt>
    <dgm:pt modelId="{FC2D5D2A-6664-7B46-BE1D-97B78C1059F3}">
      <dgm:prSet phldrT="[Text]" custT="1"/>
      <dgm:spPr/>
      <dgm:t>
        <a:bodyPr/>
        <a:lstStyle/>
        <a:p>
          <a:r>
            <a:rPr lang="en-US" sz="1600" dirty="0" smtClean="0"/>
            <a:t>Develop a Relationship</a:t>
          </a:r>
          <a:endParaRPr lang="en-US" sz="1600" dirty="0"/>
        </a:p>
      </dgm:t>
    </dgm:pt>
    <dgm:pt modelId="{7DCEFF22-4BD1-8747-8533-626F762D688A}" type="parTrans" cxnId="{4CCFFE3C-D5C3-2740-82B3-1FC10250489A}">
      <dgm:prSet/>
      <dgm:spPr/>
      <dgm:t>
        <a:bodyPr/>
        <a:lstStyle/>
        <a:p>
          <a:endParaRPr lang="en-US"/>
        </a:p>
      </dgm:t>
    </dgm:pt>
    <dgm:pt modelId="{F5438459-3AD0-FB43-AD1E-682D92D59C38}" type="sibTrans" cxnId="{4CCFFE3C-D5C3-2740-82B3-1FC10250489A}">
      <dgm:prSet/>
      <dgm:spPr/>
      <dgm:t>
        <a:bodyPr/>
        <a:lstStyle/>
        <a:p>
          <a:endParaRPr lang="en-US" dirty="0"/>
        </a:p>
      </dgm:t>
    </dgm:pt>
    <dgm:pt modelId="{3F012F2F-376F-ED48-B623-AC566C011668}">
      <dgm:prSet phldrT="[Text]" custT="1"/>
      <dgm:spPr/>
      <dgm:t>
        <a:bodyPr/>
        <a:lstStyle/>
        <a:p>
          <a:r>
            <a:rPr lang="en-US" sz="1600" dirty="0" smtClean="0"/>
            <a:t>Engage &amp; Involve</a:t>
          </a:r>
          <a:endParaRPr lang="en-US" sz="1600" dirty="0"/>
        </a:p>
      </dgm:t>
    </dgm:pt>
    <dgm:pt modelId="{E12ADAA6-F159-B745-955A-24A9AD609210}" type="parTrans" cxnId="{5AE73012-14B0-774C-9780-2BD3B845FC92}">
      <dgm:prSet/>
      <dgm:spPr/>
      <dgm:t>
        <a:bodyPr/>
        <a:lstStyle/>
        <a:p>
          <a:endParaRPr lang="en-US"/>
        </a:p>
      </dgm:t>
    </dgm:pt>
    <dgm:pt modelId="{C7A9D112-4BB7-8747-9839-8C9D4244A20B}" type="sibTrans" cxnId="{5AE73012-14B0-774C-9780-2BD3B845FC92}">
      <dgm:prSet/>
      <dgm:spPr/>
      <dgm:t>
        <a:bodyPr/>
        <a:lstStyle/>
        <a:p>
          <a:endParaRPr lang="en-US" dirty="0"/>
        </a:p>
      </dgm:t>
    </dgm:pt>
    <dgm:pt modelId="{EA8E7837-E504-9943-BE8C-020A490C394A}">
      <dgm:prSet phldrT="[Text]" custT="1"/>
      <dgm:spPr/>
      <dgm:t>
        <a:bodyPr/>
        <a:lstStyle/>
        <a:p>
          <a:r>
            <a:rPr lang="en-US" sz="1600" dirty="0" smtClean="0"/>
            <a:t>Ask for Specific Amount</a:t>
          </a:r>
          <a:endParaRPr lang="en-US" sz="1600" dirty="0"/>
        </a:p>
      </dgm:t>
    </dgm:pt>
    <dgm:pt modelId="{65BBCEAE-2B54-1D4D-99AE-5342B18F6E14}" type="parTrans" cxnId="{7ADBC7EC-7157-DC47-B613-A3065D5C77DA}">
      <dgm:prSet/>
      <dgm:spPr/>
      <dgm:t>
        <a:bodyPr/>
        <a:lstStyle/>
        <a:p>
          <a:endParaRPr lang="en-US"/>
        </a:p>
      </dgm:t>
    </dgm:pt>
    <dgm:pt modelId="{56982EF0-E74C-6C40-9FF7-2C0AD06B5535}" type="sibTrans" cxnId="{7ADBC7EC-7157-DC47-B613-A3065D5C77DA}">
      <dgm:prSet/>
      <dgm:spPr/>
      <dgm:t>
        <a:bodyPr/>
        <a:lstStyle/>
        <a:p>
          <a:endParaRPr lang="en-US" dirty="0"/>
        </a:p>
      </dgm:t>
    </dgm:pt>
    <dgm:pt modelId="{072C8FDF-30E5-3C42-8144-8AE1E63491DB}">
      <dgm:prSet phldrT="[Text]" custT="1"/>
      <dgm:spPr/>
      <dgm:t>
        <a:bodyPr/>
        <a:lstStyle/>
        <a:p>
          <a:r>
            <a:rPr lang="en-US" sz="1600" dirty="0" smtClean="0"/>
            <a:t>Prepare to Ask</a:t>
          </a:r>
          <a:endParaRPr lang="en-US" sz="1600" dirty="0"/>
        </a:p>
      </dgm:t>
    </dgm:pt>
    <dgm:pt modelId="{AFEB32B7-55D8-EA46-AB81-C61CC6380F29}" type="parTrans" cxnId="{5B6C625E-141D-B940-B5A6-29E1160FAC6A}">
      <dgm:prSet/>
      <dgm:spPr/>
      <dgm:t>
        <a:bodyPr/>
        <a:lstStyle/>
        <a:p>
          <a:endParaRPr lang="en-US"/>
        </a:p>
      </dgm:t>
    </dgm:pt>
    <dgm:pt modelId="{F5951FED-0FFD-F048-859E-E844ADDBB817}" type="sibTrans" cxnId="{5B6C625E-141D-B940-B5A6-29E1160FAC6A}">
      <dgm:prSet/>
      <dgm:spPr/>
      <dgm:t>
        <a:bodyPr/>
        <a:lstStyle/>
        <a:p>
          <a:endParaRPr lang="en-US" dirty="0"/>
        </a:p>
      </dgm:t>
    </dgm:pt>
    <dgm:pt modelId="{5B375F4E-E669-B443-B602-649B0D780656}">
      <dgm:prSet phldrT="[Text]" custT="1"/>
      <dgm:spPr/>
      <dgm:t>
        <a:bodyPr/>
        <a:lstStyle/>
        <a:p>
          <a:r>
            <a:rPr lang="en-US" sz="1600" dirty="0" smtClean="0"/>
            <a:t>Say Thank You</a:t>
          </a:r>
          <a:endParaRPr lang="en-US" sz="1600" dirty="0"/>
        </a:p>
      </dgm:t>
    </dgm:pt>
    <dgm:pt modelId="{075CA321-2367-7C49-B3AA-C1034C9985D8}" type="parTrans" cxnId="{A1246B03-A3B2-874A-939B-B7652DC80A6E}">
      <dgm:prSet/>
      <dgm:spPr/>
      <dgm:t>
        <a:bodyPr/>
        <a:lstStyle/>
        <a:p>
          <a:endParaRPr lang="en-US"/>
        </a:p>
      </dgm:t>
    </dgm:pt>
    <dgm:pt modelId="{00410D67-895A-6E49-A7DF-FD61567E0A57}" type="sibTrans" cxnId="{A1246B03-A3B2-874A-939B-B7652DC80A6E}">
      <dgm:prSet/>
      <dgm:spPr/>
      <dgm:t>
        <a:bodyPr/>
        <a:lstStyle/>
        <a:p>
          <a:endParaRPr lang="en-US" dirty="0"/>
        </a:p>
      </dgm:t>
    </dgm:pt>
    <dgm:pt modelId="{ABACC5C1-E390-8C45-86E4-5788A473BF47}">
      <dgm:prSet phldrT="[Text]" custT="1"/>
      <dgm:spPr/>
      <dgm:t>
        <a:bodyPr/>
        <a:lstStyle/>
        <a:p>
          <a:r>
            <a:rPr lang="en-US" sz="1600" dirty="0" smtClean="0"/>
            <a:t>Provide Stewardship</a:t>
          </a:r>
          <a:endParaRPr lang="en-US" sz="1600" dirty="0"/>
        </a:p>
      </dgm:t>
    </dgm:pt>
    <dgm:pt modelId="{41A2AC36-7EB9-0F4A-B285-FC85A376C47F}" type="parTrans" cxnId="{98B90785-6F6F-B649-8DEB-997A3DABDA4F}">
      <dgm:prSet/>
      <dgm:spPr/>
      <dgm:t>
        <a:bodyPr/>
        <a:lstStyle/>
        <a:p>
          <a:endParaRPr lang="en-US"/>
        </a:p>
      </dgm:t>
    </dgm:pt>
    <dgm:pt modelId="{574E7B87-F0D6-8A42-BA0A-3501AC2C795F}" type="sibTrans" cxnId="{98B90785-6F6F-B649-8DEB-997A3DABDA4F}">
      <dgm:prSet/>
      <dgm:spPr/>
      <dgm:t>
        <a:bodyPr/>
        <a:lstStyle/>
        <a:p>
          <a:endParaRPr lang="en-US" dirty="0"/>
        </a:p>
      </dgm:t>
    </dgm:pt>
    <dgm:pt modelId="{27D24020-2C3B-F648-B010-7E78BB9F38DB}" type="pres">
      <dgm:prSet presAssocID="{3A419FA1-0A50-3D4D-9DB5-6F4A47EBA7DA}" presName="cycle" presStyleCnt="0">
        <dgm:presLayoutVars>
          <dgm:dir/>
          <dgm:resizeHandles val="exact"/>
        </dgm:presLayoutVars>
      </dgm:prSet>
      <dgm:spPr/>
      <dgm:t>
        <a:bodyPr/>
        <a:lstStyle/>
        <a:p>
          <a:endParaRPr lang="en-US"/>
        </a:p>
      </dgm:t>
    </dgm:pt>
    <dgm:pt modelId="{9FCB8DAA-97CD-6045-86DB-682DEDD2F40D}" type="pres">
      <dgm:prSet presAssocID="{8D141ED0-57E4-4C46-9F58-9F5BDF88640C}" presName="dummy" presStyleCnt="0"/>
      <dgm:spPr/>
      <dgm:t>
        <a:bodyPr/>
        <a:lstStyle/>
        <a:p>
          <a:endParaRPr lang="en-US"/>
        </a:p>
      </dgm:t>
    </dgm:pt>
    <dgm:pt modelId="{DA1A50D3-DC0D-B94E-BB80-20DEEAD0D312}" type="pres">
      <dgm:prSet presAssocID="{8D141ED0-57E4-4C46-9F58-9F5BDF88640C}" presName="node" presStyleLbl="revTx" presStyleIdx="0" presStyleCnt="8" custScaleX="130571">
        <dgm:presLayoutVars>
          <dgm:bulletEnabled val="1"/>
        </dgm:presLayoutVars>
      </dgm:prSet>
      <dgm:spPr/>
      <dgm:t>
        <a:bodyPr/>
        <a:lstStyle/>
        <a:p>
          <a:endParaRPr lang="en-US"/>
        </a:p>
      </dgm:t>
    </dgm:pt>
    <dgm:pt modelId="{FDC58804-2FD7-E942-83C8-3C15C52E70CD}" type="pres">
      <dgm:prSet presAssocID="{C133261A-3CFC-DB4C-95E5-6CD3D20A8C40}" presName="sibTrans" presStyleLbl="node1" presStyleIdx="0" presStyleCnt="8"/>
      <dgm:spPr/>
      <dgm:t>
        <a:bodyPr/>
        <a:lstStyle/>
        <a:p>
          <a:endParaRPr lang="en-US"/>
        </a:p>
      </dgm:t>
    </dgm:pt>
    <dgm:pt modelId="{2379355C-DA75-A84E-A59C-A2A96FFC812A}" type="pres">
      <dgm:prSet presAssocID="{444143F4-1804-2149-90BC-369F74465BC4}" presName="dummy" presStyleCnt="0"/>
      <dgm:spPr/>
      <dgm:t>
        <a:bodyPr/>
        <a:lstStyle/>
        <a:p>
          <a:endParaRPr lang="en-US"/>
        </a:p>
      </dgm:t>
    </dgm:pt>
    <dgm:pt modelId="{01C4A061-E83D-E74F-ACEB-E61AD7544537}" type="pres">
      <dgm:prSet presAssocID="{444143F4-1804-2149-90BC-369F74465BC4}" presName="node" presStyleLbl="revTx" presStyleIdx="1" presStyleCnt="8" custScaleX="130571">
        <dgm:presLayoutVars>
          <dgm:bulletEnabled val="1"/>
        </dgm:presLayoutVars>
      </dgm:prSet>
      <dgm:spPr/>
      <dgm:t>
        <a:bodyPr/>
        <a:lstStyle/>
        <a:p>
          <a:endParaRPr lang="en-US"/>
        </a:p>
      </dgm:t>
    </dgm:pt>
    <dgm:pt modelId="{BEED9CE5-CE1C-DA4F-9570-6F5AE760C68C}" type="pres">
      <dgm:prSet presAssocID="{43A54FAD-92E9-584A-84AA-271306C55E69}" presName="sibTrans" presStyleLbl="node1" presStyleIdx="1" presStyleCnt="8"/>
      <dgm:spPr/>
      <dgm:t>
        <a:bodyPr/>
        <a:lstStyle/>
        <a:p>
          <a:endParaRPr lang="en-US"/>
        </a:p>
      </dgm:t>
    </dgm:pt>
    <dgm:pt modelId="{2ACF1A04-DD90-B145-8718-6E0D9EF901CC}" type="pres">
      <dgm:prSet presAssocID="{FC2D5D2A-6664-7B46-BE1D-97B78C1059F3}" presName="dummy" presStyleCnt="0"/>
      <dgm:spPr/>
      <dgm:t>
        <a:bodyPr/>
        <a:lstStyle/>
        <a:p>
          <a:endParaRPr lang="en-US"/>
        </a:p>
      </dgm:t>
    </dgm:pt>
    <dgm:pt modelId="{18EC8567-9319-5A4C-AF64-A7A12CF0580B}" type="pres">
      <dgm:prSet presAssocID="{FC2D5D2A-6664-7B46-BE1D-97B78C1059F3}" presName="node" presStyleLbl="revTx" presStyleIdx="2" presStyleCnt="8" custScaleX="130571">
        <dgm:presLayoutVars>
          <dgm:bulletEnabled val="1"/>
        </dgm:presLayoutVars>
      </dgm:prSet>
      <dgm:spPr/>
      <dgm:t>
        <a:bodyPr/>
        <a:lstStyle/>
        <a:p>
          <a:endParaRPr lang="en-US"/>
        </a:p>
      </dgm:t>
    </dgm:pt>
    <dgm:pt modelId="{EC22BD35-14B8-524F-97B3-F626B07BBBD6}" type="pres">
      <dgm:prSet presAssocID="{F5438459-3AD0-FB43-AD1E-682D92D59C38}" presName="sibTrans" presStyleLbl="node1" presStyleIdx="2" presStyleCnt="8"/>
      <dgm:spPr/>
      <dgm:t>
        <a:bodyPr/>
        <a:lstStyle/>
        <a:p>
          <a:endParaRPr lang="en-US"/>
        </a:p>
      </dgm:t>
    </dgm:pt>
    <dgm:pt modelId="{ABAED6BD-A1DF-0B4C-925F-75A9ECF72A8A}" type="pres">
      <dgm:prSet presAssocID="{3F012F2F-376F-ED48-B623-AC566C011668}" presName="dummy" presStyleCnt="0"/>
      <dgm:spPr/>
      <dgm:t>
        <a:bodyPr/>
        <a:lstStyle/>
        <a:p>
          <a:endParaRPr lang="en-US"/>
        </a:p>
      </dgm:t>
    </dgm:pt>
    <dgm:pt modelId="{5F853460-EB1C-DF45-88EC-FE6D81DE9B01}" type="pres">
      <dgm:prSet presAssocID="{3F012F2F-376F-ED48-B623-AC566C011668}" presName="node" presStyleLbl="revTx" presStyleIdx="3" presStyleCnt="8" custScaleX="130571">
        <dgm:presLayoutVars>
          <dgm:bulletEnabled val="1"/>
        </dgm:presLayoutVars>
      </dgm:prSet>
      <dgm:spPr/>
      <dgm:t>
        <a:bodyPr/>
        <a:lstStyle/>
        <a:p>
          <a:endParaRPr lang="en-US"/>
        </a:p>
      </dgm:t>
    </dgm:pt>
    <dgm:pt modelId="{2AAB3776-13ED-8444-9137-4A5048BECEC0}" type="pres">
      <dgm:prSet presAssocID="{C7A9D112-4BB7-8747-9839-8C9D4244A20B}" presName="sibTrans" presStyleLbl="node1" presStyleIdx="3" presStyleCnt="8"/>
      <dgm:spPr/>
      <dgm:t>
        <a:bodyPr/>
        <a:lstStyle/>
        <a:p>
          <a:endParaRPr lang="en-US"/>
        </a:p>
      </dgm:t>
    </dgm:pt>
    <dgm:pt modelId="{F834FA92-5826-AA4E-A16A-2571A66A9FD3}" type="pres">
      <dgm:prSet presAssocID="{072C8FDF-30E5-3C42-8144-8AE1E63491DB}" presName="dummy" presStyleCnt="0"/>
      <dgm:spPr/>
      <dgm:t>
        <a:bodyPr/>
        <a:lstStyle/>
        <a:p>
          <a:endParaRPr lang="en-US"/>
        </a:p>
      </dgm:t>
    </dgm:pt>
    <dgm:pt modelId="{9117D406-08BB-4343-B16A-965A19030843}" type="pres">
      <dgm:prSet presAssocID="{072C8FDF-30E5-3C42-8144-8AE1E63491DB}" presName="node" presStyleLbl="revTx" presStyleIdx="4" presStyleCnt="8" custScaleX="130571">
        <dgm:presLayoutVars>
          <dgm:bulletEnabled val="1"/>
        </dgm:presLayoutVars>
      </dgm:prSet>
      <dgm:spPr/>
      <dgm:t>
        <a:bodyPr/>
        <a:lstStyle/>
        <a:p>
          <a:endParaRPr lang="en-US"/>
        </a:p>
      </dgm:t>
    </dgm:pt>
    <dgm:pt modelId="{18EB0F56-7834-0B4B-896E-C9C1FDDC029B}" type="pres">
      <dgm:prSet presAssocID="{F5951FED-0FFD-F048-859E-E844ADDBB817}" presName="sibTrans" presStyleLbl="node1" presStyleIdx="4" presStyleCnt="8"/>
      <dgm:spPr/>
      <dgm:t>
        <a:bodyPr/>
        <a:lstStyle/>
        <a:p>
          <a:endParaRPr lang="en-US"/>
        </a:p>
      </dgm:t>
    </dgm:pt>
    <dgm:pt modelId="{4D5D2EE8-266B-FC48-89F9-1E8D4C5BE5B4}" type="pres">
      <dgm:prSet presAssocID="{EA8E7837-E504-9943-BE8C-020A490C394A}" presName="dummy" presStyleCnt="0"/>
      <dgm:spPr/>
      <dgm:t>
        <a:bodyPr/>
        <a:lstStyle/>
        <a:p>
          <a:endParaRPr lang="en-US"/>
        </a:p>
      </dgm:t>
    </dgm:pt>
    <dgm:pt modelId="{A2C7CCFB-55F7-3849-9EE3-96D1BE2AAAA4}" type="pres">
      <dgm:prSet presAssocID="{EA8E7837-E504-9943-BE8C-020A490C394A}" presName="node" presStyleLbl="revTx" presStyleIdx="5" presStyleCnt="8" custScaleX="130571">
        <dgm:presLayoutVars>
          <dgm:bulletEnabled val="1"/>
        </dgm:presLayoutVars>
      </dgm:prSet>
      <dgm:spPr/>
      <dgm:t>
        <a:bodyPr/>
        <a:lstStyle/>
        <a:p>
          <a:endParaRPr lang="en-US"/>
        </a:p>
      </dgm:t>
    </dgm:pt>
    <dgm:pt modelId="{F81E9EEA-E23F-534D-8ECE-D6FFAB69A4AB}" type="pres">
      <dgm:prSet presAssocID="{56982EF0-E74C-6C40-9FF7-2C0AD06B5535}" presName="sibTrans" presStyleLbl="node1" presStyleIdx="5" presStyleCnt="8"/>
      <dgm:spPr/>
      <dgm:t>
        <a:bodyPr/>
        <a:lstStyle/>
        <a:p>
          <a:endParaRPr lang="en-US"/>
        </a:p>
      </dgm:t>
    </dgm:pt>
    <dgm:pt modelId="{8EE31187-E0A7-4E40-B68C-9A30B9536D73}" type="pres">
      <dgm:prSet presAssocID="{5B375F4E-E669-B443-B602-649B0D780656}" presName="dummy" presStyleCnt="0"/>
      <dgm:spPr/>
      <dgm:t>
        <a:bodyPr/>
        <a:lstStyle/>
        <a:p>
          <a:endParaRPr lang="en-US"/>
        </a:p>
      </dgm:t>
    </dgm:pt>
    <dgm:pt modelId="{277365A2-A576-864F-86A6-DA21D4D14D64}" type="pres">
      <dgm:prSet presAssocID="{5B375F4E-E669-B443-B602-649B0D780656}" presName="node" presStyleLbl="revTx" presStyleIdx="6" presStyleCnt="8" custScaleX="130571">
        <dgm:presLayoutVars>
          <dgm:bulletEnabled val="1"/>
        </dgm:presLayoutVars>
      </dgm:prSet>
      <dgm:spPr/>
      <dgm:t>
        <a:bodyPr/>
        <a:lstStyle/>
        <a:p>
          <a:endParaRPr lang="en-US"/>
        </a:p>
      </dgm:t>
    </dgm:pt>
    <dgm:pt modelId="{2496E07F-024C-9B47-88FD-4531DDE3382E}" type="pres">
      <dgm:prSet presAssocID="{00410D67-895A-6E49-A7DF-FD61567E0A57}" presName="sibTrans" presStyleLbl="node1" presStyleIdx="6" presStyleCnt="8"/>
      <dgm:spPr/>
      <dgm:t>
        <a:bodyPr/>
        <a:lstStyle/>
        <a:p>
          <a:endParaRPr lang="en-US"/>
        </a:p>
      </dgm:t>
    </dgm:pt>
    <dgm:pt modelId="{DBFA4613-0402-4640-B903-8EB6E4B1F965}" type="pres">
      <dgm:prSet presAssocID="{ABACC5C1-E390-8C45-86E4-5788A473BF47}" presName="dummy" presStyleCnt="0"/>
      <dgm:spPr/>
      <dgm:t>
        <a:bodyPr/>
        <a:lstStyle/>
        <a:p>
          <a:endParaRPr lang="en-US"/>
        </a:p>
      </dgm:t>
    </dgm:pt>
    <dgm:pt modelId="{284C105A-253D-F74D-A1AD-4633A18957F3}" type="pres">
      <dgm:prSet presAssocID="{ABACC5C1-E390-8C45-86E4-5788A473BF47}" presName="node" presStyleLbl="revTx" presStyleIdx="7" presStyleCnt="8" custScaleX="174081">
        <dgm:presLayoutVars>
          <dgm:bulletEnabled val="1"/>
        </dgm:presLayoutVars>
      </dgm:prSet>
      <dgm:spPr/>
      <dgm:t>
        <a:bodyPr/>
        <a:lstStyle/>
        <a:p>
          <a:endParaRPr lang="en-US"/>
        </a:p>
      </dgm:t>
    </dgm:pt>
    <dgm:pt modelId="{75964A46-B768-6244-9D8E-4784C68056AC}" type="pres">
      <dgm:prSet presAssocID="{574E7B87-F0D6-8A42-BA0A-3501AC2C795F}" presName="sibTrans" presStyleLbl="node1" presStyleIdx="7" presStyleCnt="8"/>
      <dgm:spPr/>
      <dgm:t>
        <a:bodyPr/>
        <a:lstStyle/>
        <a:p>
          <a:endParaRPr lang="en-US"/>
        </a:p>
      </dgm:t>
    </dgm:pt>
  </dgm:ptLst>
  <dgm:cxnLst>
    <dgm:cxn modelId="{7ADBC7EC-7157-DC47-B613-A3065D5C77DA}" srcId="{3A419FA1-0A50-3D4D-9DB5-6F4A47EBA7DA}" destId="{EA8E7837-E504-9943-BE8C-020A490C394A}" srcOrd="5" destOrd="0" parTransId="{65BBCEAE-2B54-1D4D-99AE-5342B18F6E14}" sibTransId="{56982EF0-E74C-6C40-9FF7-2C0AD06B5535}"/>
    <dgm:cxn modelId="{2835C0B3-AC23-4043-BB7A-1616EB05E2C1}" type="presOf" srcId="{072C8FDF-30E5-3C42-8144-8AE1E63491DB}" destId="{9117D406-08BB-4343-B16A-965A19030843}" srcOrd="0" destOrd="0" presId="urn:microsoft.com/office/officeart/2005/8/layout/cycle1"/>
    <dgm:cxn modelId="{131ECF2A-CAE6-48F8-9C32-3FD030C337DB}" type="presOf" srcId="{00410D67-895A-6E49-A7DF-FD61567E0A57}" destId="{2496E07F-024C-9B47-88FD-4531DDE3382E}" srcOrd="0" destOrd="0" presId="urn:microsoft.com/office/officeart/2005/8/layout/cycle1"/>
    <dgm:cxn modelId="{5B6C625E-141D-B940-B5A6-29E1160FAC6A}" srcId="{3A419FA1-0A50-3D4D-9DB5-6F4A47EBA7DA}" destId="{072C8FDF-30E5-3C42-8144-8AE1E63491DB}" srcOrd="4" destOrd="0" parTransId="{AFEB32B7-55D8-EA46-AB81-C61CC6380F29}" sibTransId="{F5951FED-0FFD-F048-859E-E844ADDBB817}"/>
    <dgm:cxn modelId="{6EE0F278-B7E9-46BE-9384-05BB15FD2357}" type="presOf" srcId="{C133261A-3CFC-DB4C-95E5-6CD3D20A8C40}" destId="{FDC58804-2FD7-E942-83C8-3C15C52E70CD}" srcOrd="0" destOrd="0" presId="urn:microsoft.com/office/officeart/2005/8/layout/cycle1"/>
    <dgm:cxn modelId="{3804C3A6-A897-3A46-8AD2-004760F71452}" srcId="{3A419FA1-0A50-3D4D-9DB5-6F4A47EBA7DA}" destId="{444143F4-1804-2149-90BC-369F74465BC4}" srcOrd="1" destOrd="0" parTransId="{6331BC90-C5F3-3249-96C1-591434CF2B64}" sibTransId="{43A54FAD-92E9-584A-84AA-271306C55E69}"/>
    <dgm:cxn modelId="{FCEFBF10-F1C1-42D6-A753-D489170C668F}" type="presOf" srcId="{574E7B87-F0D6-8A42-BA0A-3501AC2C795F}" destId="{75964A46-B768-6244-9D8E-4784C68056AC}" srcOrd="0" destOrd="0" presId="urn:microsoft.com/office/officeart/2005/8/layout/cycle1"/>
    <dgm:cxn modelId="{0A2E53A4-12C1-49D3-BB13-E4B399CF3AEE}" type="presOf" srcId="{F5951FED-0FFD-F048-859E-E844ADDBB817}" destId="{18EB0F56-7834-0B4B-896E-C9C1FDDC029B}" srcOrd="0" destOrd="0" presId="urn:microsoft.com/office/officeart/2005/8/layout/cycle1"/>
    <dgm:cxn modelId="{CEB08E03-693C-4FC4-89D7-EEA6A992989D}" type="presOf" srcId="{3A419FA1-0A50-3D4D-9DB5-6F4A47EBA7DA}" destId="{27D24020-2C3B-F648-B010-7E78BB9F38DB}" srcOrd="0" destOrd="0" presId="urn:microsoft.com/office/officeart/2005/8/layout/cycle1"/>
    <dgm:cxn modelId="{5A414526-6956-4E3E-B022-607D21D0D3C5}" type="presOf" srcId="{EA8E7837-E504-9943-BE8C-020A490C394A}" destId="{A2C7CCFB-55F7-3849-9EE3-96D1BE2AAAA4}" srcOrd="0" destOrd="0" presId="urn:microsoft.com/office/officeart/2005/8/layout/cycle1"/>
    <dgm:cxn modelId="{BC837CB0-C7BF-484E-889B-1BF6B1D80F79}" type="presOf" srcId="{444143F4-1804-2149-90BC-369F74465BC4}" destId="{01C4A061-E83D-E74F-ACEB-E61AD7544537}" srcOrd="0" destOrd="0" presId="urn:microsoft.com/office/officeart/2005/8/layout/cycle1"/>
    <dgm:cxn modelId="{98B90785-6F6F-B649-8DEB-997A3DABDA4F}" srcId="{3A419FA1-0A50-3D4D-9DB5-6F4A47EBA7DA}" destId="{ABACC5C1-E390-8C45-86E4-5788A473BF47}" srcOrd="7" destOrd="0" parTransId="{41A2AC36-7EB9-0F4A-B285-FC85A376C47F}" sibTransId="{574E7B87-F0D6-8A42-BA0A-3501AC2C795F}"/>
    <dgm:cxn modelId="{7E53BE19-CF90-45D6-BCF1-3E05641E4695}" type="presOf" srcId="{F5438459-3AD0-FB43-AD1E-682D92D59C38}" destId="{EC22BD35-14B8-524F-97B3-F626B07BBBD6}" srcOrd="0" destOrd="0" presId="urn:microsoft.com/office/officeart/2005/8/layout/cycle1"/>
    <dgm:cxn modelId="{6D0E273A-4BDA-4988-BA53-EA0631127C80}" type="presOf" srcId="{43A54FAD-92E9-584A-84AA-271306C55E69}" destId="{BEED9CE5-CE1C-DA4F-9570-6F5AE760C68C}" srcOrd="0" destOrd="0" presId="urn:microsoft.com/office/officeart/2005/8/layout/cycle1"/>
    <dgm:cxn modelId="{EF7A20F7-15C3-49DF-8B15-4A57D7D3BD82}" type="presOf" srcId="{3F012F2F-376F-ED48-B623-AC566C011668}" destId="{5F853460-EB1C-DF45-88EC-FE6D81DE9B01}" srcOrd="0" destOrd="0" presId="urn:microsoft.com/office/officeart/2005/8/layout/cycle1"/>
    <dgm:cxn modelId="{93729711-B7FD-48E8-A414-9DA89285B4C4}" type="presOf" srcId="{56982EF0-E74C-6C40-9FF7-2C0AD06B5535}" destId="{F81E9EEA-E23F-534D-8ECE-D6FFAB69A4AB}" srcOrd="0" destOrd="0" presId="urn:microsoft.com/office/officeart/2005/8/layout/cycle1"/>
    <dgm:cxn modelId="{5AE73012-14B0-774C-9780-2BD3B845FC92}" srcId="{3A419FA1-0A50-3D4D-9DB5-6F4A47EBA7DA}" destId="{3F012F2F-376F-ED48-B623-AC566C011668}" srcOrd="3" destOrd="0" parTransId="{E12ADAA6-F159-B745-955A-24A9AD609210}" sibTransId="{C7A9D112-4BB7-8747-9839-8C9D4244A20B}"/>
    <dgm:cxn modelId="{9AB53D5C-F3AA-4916-92EA-76A1D7389C54}" type="presOf" srcId="{5B375F4E-E669-B443-B602-649B0D780656}" destId="{277365A2-A576-864F-86A6-DA21D4D14D64}" srcOrd="0" destOrd="0" presId="urn:microsoft.com/office/officeart/2005/8/layout/cycle1"/>
    <dgm:cxn modelId="{9A67A396-C028-4833-A54E-24506D2F13F7}" type="presOf" srcId="{C7A9D112-4BB7-8747-9839-8C9D4244A20B}" destId="{2AAB3776-13ED-8444-9137-4A5048BECEC0}" srcOrd="0" destOrd="0" presId="urn:microsoft.com/office/officeart/2005/8/layout/cycle1"/>
    <dgm:cxn modelId="{A1246B03-A3B2-874A-939B-B7652DC80A6E}" srcId="{3A419FA1-0A50-3D4D-9DB5-6F4A47EBA7DA}" destId="{5B375F4E-E669-B443-B602-649B0D780656}" srcOrd="6" destOrd="0" parTransId="{075CA321-2367-7C49-B3AA-C1034C9985D8}" sibTransId="{00410D67-895A-6E49-A7DF-FD61567E0A57}"/>
    <dgm:cxn modelId="{D7614284-2BA1-E340-9776-EFD155F92AC4}" srcId="{3A419FA1-0A50-3D4D-9DB5-6F4A47EBA7DA}" destId="{8D141ED0-57E4-4C46-9F58-9F5BDF88640C}" srcOrd="0" destOrd="0" parTransId="{52A21309-F16C-054D-9E67-4D80F2F9789D}" sibTransId="{C133261A-3CFC-DB4C-95E5-6CD3D20A8C40}"/>
    <dgm:cxn modelId="{FBA5B2A5-235A-481A-ADEF-15891E0D42AE}" type="presOf" srcId="{FC2D5D2A-6664-7B46-BE1D-97B78C1059F3}" destId="{18EC8567-9319-5A4C-AF64-A7A12CF0580B}" srcOrd="0" destOrd="0" presId="urn:microsoft.com/office/officeart/2005/8/layout/cycle1"/>
    <dgm:cxn modelId="{41E1342B-ECEA-4A6F-BB22-071FE839C495}" type="presOf" srcId="{8D141ED0-57E4-4C46-9F58-9F5BDF88640C}" destId="{DA1A50D3-DC0D-B94E-BB80-20DEEAD0D312}" srcOrd="0" destOrd="0" presId="urn:microsoft.com/office/officeart/2005/8/layout/cycle1"/>
    <dgm:cxn modelId="{626CDED2-20F0-48FF-8A3B-CAD857F1A14E}" type="presOf" srcId="{ABACC5C1-E390-8C45-86E4-5788A473BF47}" destId="{284C105A-253D-F74D-A1AD-4633A18957F3}" srcOrd="0" destOrd="0" presId="urn:microsoft.com/office/officeart/2005/8/layout/cycle1"/>
    <dgm:cxn modelId="{4CCFFE3C-D5C3-2740-82B3-1FC10250489A}" srcId="{3A419FA1-0A50-3D4D-9DB5-6F4A47EBA7DA}" destId="{FC2D5D2A-6664-7B46-BE1D-97B78C1059F3}" srcOrd="2" destOrd="0" parTransId="{7DCEFF22-4BD1-8747-8533-626F762D688A}" sibTransId="{F5438459-3AD0-FB43-AD1E-682D92D59C38}"/>
    <dgm:cxn modelId="{0478E723-D641-4395-89DD-0DD079874C02}" type="presParOf" srcId="{27D24020-2C3B-F648-B010-7E78BB9F38DB}" destId="{9FCB8DAA-97CD-6045-86DB-682DEDD2F40D}" srcOrd="0" destOrd="0" presId="urn:microsoft.com/office/officeart/2005/8/layout/cycle1"/>
    <dgm:cxn modelId="{40929E95-4EC1-477B-90E0-6BF283ECB69A}" type="presParOf" srcId="{27D24020-2C3B-F648-B010-7E78BB9F38DB}" destId="{DA1A50D3-DC0D-B94E-BB80-20DEEAD0D312}" srcOrd="1" destOrd="0" presId="urn:microsoft.com/office/officeart/2005/8/layout/cycle1"/>
    <dgm:cxn modelId="{D3C1C8B8-9B6D-4031-A28A-E3F042D1B905}" type="presParOf" srcId="{27D24020-2C3B-F648-B010-7E78BB9F38DB}" destId="{FDC58804-2FD7-E942-83C8-3C15C52E70CD}" srcOrd="2" destOrd="0" presId="urn:microsoft.com/office/officeart/2005/8/layout/cycle1"/>
    <dgm:cxn modelId="{BB6DC719-FC49-4FE8-8A7F-42137241CE91}" type="presParOf" srcId="{27D24020-2C3B-F648-B010-7E78BB9F38DB}" destId="{2379355C-DA75-A84E-A59C-A2A96FFC812A}" srcOrd="3" destOrd="0" presId="urn:microsoft.com/office/officeart/2005/8/layout/cycle1"/>
    <dgm:cxn modelId="{4A4F4E43-8F20-4F1D-A3D0-920F0B534DBF}" type="presParOf" srcId="{27D24020-2C3B-F648-B010-7E78BB9F38DB}" destId="{01C4A061-E83D-E74F-ACEB-E61AD7544537}" srcOrd="4" destOrd="0" presId="urn:microsoft.com/office/officeart/2005/8/layout/cycle1"/>
    <dgm:cxn modelId="{F44FF969-C87C-4F23-89FA-6049494208DA}" type="presParOf" srcId="{27D24020-2C3B-F648-B010-7E78BB9F38DB}" destId="{BEED9CE5-CE1C-DA4F-9570-6F5AE760C68C}" srcOrd="5" destOrd="0" presId="urn:microsoft.com/office/officeart/2005/8/layout/cycle1"/>
    <dgm:cxn modelId="{2D448ACA-DC38-43B4-BA3E-DBD648840EF4}" type="presParOf" srcId="{27D24020-2C3B-F648-B010-7E78BB9F38DB}" destId="{2ACF1A04-DD90-B145-8718-6E0D9EF901CC}" srcOrd="6" destOrd="0" presId="urn:microsoft.com/office/officeart/2005/8/layout/cycle1"/>
    <dgm:cxn modelId="{E80BF819-0BBE-4D15-AAF6-1B08AEBBFEB3}" type="presParOf" srcId="{27D24020-2C3B-F648-B010-7E78BB9F38DB}" destId="{18EC8567-9319-5A4C-AF64-A7A12CF0580B}" srcOrd="7" destOrd="0" presId="urn:microsoft.com/office/officeart/2005/8/layout/cycle1"/>
    <dgm:cxn modelId="{B0F204C2-B464-4B59-853F-775CB4520973}" type="presParOf" srcId="{27D24020-2C3B-F648-B010-7E78BB9F38DB}" destId="{EC22BD35-14B8-524F-97B3-F626B07BBBD6}" srcOrd="8" destOrd="0" presId="urn:microsoft.com/office/officeart/2005/8/layout/cycle1"/>
    <dgm:cxn modelId="{325A0872-D3C3-4340-BD8E-A7E629D08EE1}" type="presParOf" srcId="{27D24020-2C3B-F648-B010-7E78BB9F38DB}" destId="{ABAED6BD-A1DF-0B4C-925F-75A9ECF72A8A}" srcOrd="9" destOrd="0" presId="urn:microsoft.com/office/officeart/2005/8/layout/cycle1"/>
    <dgm:cxn modelId="{5CE29D8C-BE4B-4983-9F98-CAD7836279D9}" type="presParOf" srcId="{27D24020-2C3B-F648-B010-7E78BB9F38DB}" destId="{5F853460-EB1C-DF45-88EC-FE6D81DE9B01}" srcOrd="10" destOrd="0" presId="urn:microsoft.com/office/officeart/2005/8/layout/cycle1"/>
    <dgm:cxn modelId="{2250D609-74B8-4B3E-B7AC-E4C30E77D309}" type="presParOf" srcId="{27D24020-2C3B-F648-B010-7E78BB9F38DB}" destId="{2AAB3776-13ED-8444-9137-4A5048BECEC0}" srcOrd="11" destOrd="0" presId="urn:microsoft.com/office/officeart/2005/8/layout/cycle1"/>
    <dgm:cxn modelId="{9CE2E8E6-DA2C-4F65-8F28-4678C6DC65A1}" type="presParOf" srcId="{27D24020-2C3B-F648-B010-7E78BB9F38DB}" destId="{F834FA92-5826-AA4E-A16A-2571A66A9FD3}" srcOrd="12" destOrd="0" presId="urn:microsoft.com/office/officeart/2005/8/layout/cycle1"/>
    <dgm:cxn modelId="{EC9B7844-46AF-450B-99EA-4AD77D9BAC9C}" type="presParOf" srcId="{27D24020-2C3B-F648-B010-7E78BB9F38DB}" destId="{9117D406-08BB-4343-B16A-965A19030843}" srcOrd="13" destOrd="0" presId="urn:microsoft.com/office/officeart/2005/8/layout/cycle1"/>
    <dgm:cxn modelId="{C825DC8F-0C22-40CF-8847-3F691458EFE9}" type="presParOf" srcId="{27D24020-2C3B-F648-B010-7E78BB9F38DB}" destId="{18EB0F56-7834-0B4B-896E-C9C1FDDC029B}" srcOrd="14" destOrd="0" presId="urn:microsoft.com/office/officeart/2005/8/layout/cycle1"/>
    <dgm:cxn modelId="{232548CE-7048-4745-B315-0BAC59420E7F}" type="presParOf" srcId="{27D24020-2C3B-F648-B010-7E78BB9F38DB}" destId="{4D5D2EE8-266B-FC48-89F9-1E8D4C5BE5B4}" srcOrd="15" destOrd="0" presId="urn:microsoft.com/office/officeart/2005/8/layout/cycle1"/>
    <dgm:cxn modelId="{BFC8E5F9-6729-40B7-BA31-964B73BF3F46}" type="presParOf" srcId="{27D24020-2C3B-F648-B010-7E78BB9F38DB}" destId="{A2C7CCFB-55F7-3849-9EE3-96D1BE2AAAA4}" srcOrd="16" destOrd="0" presId="urn:microsoft.com/office/officeart/2005/8/layout/cycle1"/>
    <dgm:cxn modelId="{3414B777-19F2-4577-9D2A-EFC1BCB1B365}" type="presParOf" srcId="{27D24020-2C3B-F648-B010-7E78BB9F38DB}" destId="{F81E9EEA-E23F-534D-8ECE-D6FFAB69A4AB}" srcOrd="17" destOrd="0" presId="urn:microsoft.com/office/officeart/2005/8/layout/cycle1"/>
    <dgm:cxn modelId="{63583AA9-1279-494B-9218-21F80CBF6891}" type="presParOf" srcId="{27D24020-2C3B-F648-B010-7E78BB9F38DB}" destId="{8EE31187-E0A7-4E40-B68C-9A30B9536D73}" srcOrd="18" destOrd="0" presId="urn:microsoft.com/office/officeart/2005/8/layout/cycle1"/>
    <dgm:cxn modelId="{DF70044B-BC67-4FD8-A1DC-9CB312DECADD}" type="presParOf" srcId="{27D24020-2C3B-F648-B010-7E78BB9F38DB}" destId="{277365A2-A576-864F-86A6-DA21D4D14D64}" srcOrd="19" destOrd="0" presId="urn:microsoft.com/office/officeart/2005/8/layout/cycle1"/>
    <dgm:cxn modelId="{E822D4F6-C4C4-45DA-9553-4CE42C1B94F1}" type="presParOf" srcId="{27D24020-2C3B-F648-B010-7E78BB9F38DB}" destId="{2496E07F-024C-9B47-88FD-4531DDE3382E}" srcOrd="20" destOrd="0" presId="urn:microsoft.com/office/officeart/2005/8/layout/cycle1"/>
    <dgm:cxn modelId="{484553E8-187C-48A4-B56A-9784FDAB8B71}" type="presParOf" srcId="{27D24020-2C3B-F648-B010-7E78BB9F38DB}" destId="{DBFA4613-0402-4640-B903-8EB6E4B1F965}" srcOrd="21" destOrd="0" presId="urn:microsoft.com/office/officeart/2005/8/layout/cycle1"/>
    <dgm:cxn modelId="{6491DC73-D04A-407F-A5E4-22643CB59B2C}" type="presParOf" srcId="{27D24020-2C3B-F648-B010-7E78BB9F38DB}" destId="{284C105A-253D-F74D-A1AD-4633A18957F3}" srcOrd="22" destOrd="0" presId="urn:microsoft.com/office/officeart/2005/8/layout/cycle1"/>
    <dgm:cxn modelId="{D95EA02B-53BA-47E8-AE00-47882F8DAF80}" type="presParOf" srcId="{27D24020-2C3B-F648-B010-7E78BB9F38DB}" destId="{75964A46-B768-6244-9D8E-4784C68056AC}" srcOrd="23" destOrd="0" presId="urn:microsoft.com/office/officeart/2005/8/layout/cycle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9146AB-6EC9-491F-B53C-510838B61AC1}" type="datetimeFigureOut">
              <a:rPr lang="en-US" smtClean="0"/>
              <a:pPr/>
              <a:t>10/19/11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942BAD-580C-4B7F-A0EC-6397C3024096}" type="slidenum">
              <a:rPr lang="en-US" smtClean="0"/>
              <a:pP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204484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1</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78875605"/>
      </p:ext>
    </p:extLst>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10</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29115530"/>
      </p:ext>
    </p:extLst>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5298A9-8A1E-43E7-BF28-F35F8D8981D9}" type="slidenum">
              <a:rPr lang="en-US"/>
              <a:pPr/>
              <a:t>100</a:t>
            </a:fld>
            <a:endParaRPr lang="en-US" dirty="0"/>
          </a:p>
        </p:txBody>
      </p:sp>
      <p:sp>
        <p:nvSpPr>
          <p:cNvPr id="842754" name="Rectangle 2"/>
          <p:cNvSpPr>
            <a:spLocks noGrp="1" noRot="1" noChangeAspect="1" noChangeArrowheads="1" noTextEdit="1"/>
          </p:cNvSpPr>
          <p:nvPr>
            <p:ph type="sldImg"/>
          </p:nvPr>
        </p:nvSpPr>
        <p:spPr>
          <a:ln/>
        </p:spPr>
      </p:sp>
      <p:sp>
        <p:nvSpPr>
          <p:cNvPr id="8427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101</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66460769"/>
      </p:ext>
    </p:extLst>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102</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21528866"/>
      </p:ext>
    </p:extLst>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103</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06509715"/>
      </p:ext>
    </p:extLst>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104</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14566157"/>
      </p:ext>
    </p:extLst>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105</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16035449"/>
      </p:ext>
    </p:extLst>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4CBEF745-4F99-4E44-976C-2B86967B8453}" type="slidenum">
              <a:rPr lang="en-US" smtClean="0">
                <a:latin typeface="Arial" pitchFamily="34" charset="0"/>
              </a:rPr>
              <a:pPr/>
              <a:t>106</a:t>
            </a:fld>
            <a:endParaRPr lang="en-US" dirty="0" smtClean="0">
              <a:latin typeface="Arial" pitchFamily="34"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endParaRPr lang="en-US" dirty="0" smtClean="0">
              <a:latin typeface="Arial" pitchFamily="34"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F4C75D-B498-42D3-925A-ECEE0DB9E242}" type="slidenum">
              <a:rPr lang="en-US" smtClean="0"/>
              <a:pPr/>
              <a:t>107</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36520704"/>
      </p:ext>
    </p:extLst>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3570" name="Rectangle 2"/>
          <p:cNvSpPr>
            <a:spLocks noGrp="1" noRot="1" noChangeAspect="1" noChangeArrowheads="1" noTextEdit="1"/>
          </p:cNvSpPr>
          <p:nvPr>
            <p:ph type="sldImg"/>
          </p:nvPr>
        </p:nvSpPr>
        <p:spPr>
          <a:xfrm>
            <a:off x="-1489075" y="423863"/>
            <a:ext cx="9998075" cy="7499350"/>
          </a:xfrm>
          <a:ln/>
        </p:spPr>
      </p:sp>
      <p:sp>
        <p:nvSpPr>
          <p:cNvPr id="49357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109</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8061307"/>
      </p:ext>
    </p:extLst>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11</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776120"/>
      </p:ext>
    </p:extLst>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F4C75D-B498-42D3-925A-ECEE0DB9E242}" type="slidenum">
              <a:rPr lang="en-US" smtClean="0"/>
              <a:pPr/>
              <a:t>110</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95144397"/>
      </p:ext>
    </p:extLst>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F4C75D-B498-42D3-925A-ECEE0DB9E242}" type="slidenum">
              <a:rPr lang="en-US" smtClean="0"/>
              <a:pPr/>
              <a:t>111</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93105103"/>
      </p:ext>
    </p:extLst>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112</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33555369"/>
      </p:ext>
    </p:extLst>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F4C75D-B498-42D3-925A-ECEE0DB9E242}" type="slidenum">
              <a:rPr lang="en-US" smtClean="0"/>
              <a:pPr/>
              <a:t>113</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88002474"/>
      </p:ext>
    </p:extLst>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114</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93286202"/>
      </p:ext>
    </p:extLst>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115</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93286202"/>
      </p:ext>
    </p:extLst>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F4C75D-B498-42D3-925A-ECEE0DB9E242}" type="slidenum">
              <a:rPr lang="en-US" smtClean="0"/>
              <a:pPr/>
              <a:t>116</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17926005"/>
      </p:ext>
    </p:extLst>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F4C75D-B498-42D3-925A-ECEE0DB9E242}" type="slidenum">
              <a:rPr lang="en-US" smtClean="0"/>
              <a:pPr/>
              <a:t>117</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32970008"/>
      </p:ext>
    </p:extLst>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118</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03494233"/>
      </p:ext>
    </p:extLst>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119</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03494233"/>
      </p:ext>
    </p:extLst>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79544D9-D338-4666-AD9C-E98BE8CDEA10}" type="slidenum">
              <a:rPr lang="en-US" smtClean="0"/>
              <a:pPr eaLnBrk="1" hangingPunct="1"/>
              <a:t>12</a:t>
            </a:fld>
            <a:endParaRPr lang="en-US" dirty="0"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9954" name="Rectangle 2"/>
          <p:cNvSpPr>
            <a:spLocks noGrp="1" noRot="1" noChangeAspect="1" noChangeArrowheads="1" noTextEdit="1"/>
          </p:cNvSpPr>
          <p:nvPr>
            <p:ph type="sldImg"/>
          </p:nvPr>
        </p:nvSpPr>
        <p:spPr>
          <a:ln/>
        </p:spPr>
      </p:sp>
      <p:sp>
        <p:nvSpPr>
          <p:cNvPr id="5099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121</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22652597"/>
      </p:ext>
    </p:extLst>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4050" name="Rectangle 2"/>
          <p:cNvSpPr>
            <a:spLocks noGrp="1" noRot="1" noChangeAspect="1" noChangeArrowheads="1" noTextEdit="1"/>
          </p:cNvSpPr>
          <p:nvPr>
            <p:ph type="sldImg"/>
          </p:nvPr>
        </p:nvSpPr>
        <p:spPr>
          <a:ln/>
        </p:spPr>
      </p:sp>
      <p:sp>
        <p:nvSpPr>
          <p:cNvPr id="5140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6098" name="Rectangle 2"/>
          <p:cNvSpPr>
            <a:spLocks noGrp="1" noRot="1" noChangeAspect="1" noChangeArrowheads="1" noTextEdit="1"/>
          </p:cNvSpPr>
          <p:nvPr>
            <p:ph type="sldImg"/>
          </p:nvPr>
        </p:nvSpPr>
        <p:spPr>
          <a:ln/>
        </p:spPr>
      </p:sp>
      <p:sp>
        <p:nvSpPr>
          <p:cNvPr id="516099" name="Rectangle 3"/>
          <p:cNvSpPr>
            <a:spLocks noGrp="1" noChangeArrowheads="1"/>
          </p:cNvSpPr>
          <p:nvPr>
            <p:ph type="body" idx="1"/>
          </p:nvPr>
        </p:nvSpPr>
        <p:spPr/>
        <p:txBody>
          <a:bodyPr/>
          <a:lstStyle/>
          <a:p>
            <a:pPr marL="166441" indent="-166441"/>
            <a:endParaRPr 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F4C75D-B498-42D3-925A-ECEE0DB9E242}" type="slidenum">
              <a:rPr lang="en-US" smtClean="0"/>
              <a:pPr/>
              <a:t>124</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25030199"/>
      </p:ext>
    </p:extLst>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F4C75D-B498-42D3-925A-ECEE0DB9E242}" type="slidenum">
              <a:rPr lang="en-US" smtClean="0"/>
              <a:pPr/>
              <a:t>125</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60499957"/>
      </p:ext>
    </p:extLst>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D61DC6-AE60-47B2-9C26-7BB9D6670722}" type="slidenum">
              <a:rPr lang="en-US" smtClean="0"/>
              <a:pPr eaLnBrk="1" hangingPunct="1"/>
              <a:t>13</a:t>
            </a:fld>
            <a:endParaRPr lang="en-US" dirty="0"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F28D399-0FC4-43D3-9486-4865569459B7}" type="slidenum">
              <a:rPr lang="en-US" smtClean="0"/>
              <a:pPr eaLnBrk="1" hangingPunct="1"/>
              <a:t>14</a:t>
            </a:fld>
            <a:endParaRPr lang="en-US" dirty="0"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D5B2BFE-2A9F-4585-8EA5-AE05563FACC1}" type="slidenum">
              <a:rPr lang="en-US" smtClean="0"/>
              <a:pPr eaLnBrk="1" hangingPunct="1"/>
              <a:t>15</a:t>
            </a:fld>
            <a:endParaRPr lang="en-US" dirty="0"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1D05B62-BB1A-40D0-B3E4-2BAB485D4EEE}" type="slidenum">
              <a:rPr lang="en-US" smtClean="0"/>
              <a:pPr eaLnBrk="1" hangingPunct="1"/>
              <a:t>16</a:t>
            </a:fld>
            <a:endParaRPr lang="en-US" dirty="0"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611E5AE-9613-41D7-888B-58DABDE5505C}" type="slidenum">
              <a:rPr lang="en-US" smtClean="0"/>
              <a:pPr eaLnBrk="1" hangingPunct="1"/>
              <a:t>17</a:t>
            </a:fld>
            <a:endParaRPr lang="en-US" dirty="0"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D40F552-A0A4-4D14-9710-58DCBFF24BE1}" type="slidenum">
              <a:rPr lang="en-US" smtClean="0"/>
              <a:pPr eaLnBrk="1" hangingPunct="1"/>
              <a:t>18</a:t>
            </a:fld>
            <a:endParaRPr lang="en-US" dirty="0"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829EA8-278F-4EF6-882F-58EAFCABAD62}" type="slidenum">
              <a:rPr lang="en-US" smtClean="0"/>
              <a:pPr eaLnBrk="1" hangingPunct="1"/>
              <a:t>19</a:t>
            </a:fld>
            <a:endParaRPr lang="en-US" dirty="0"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2</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83411592"/>
      </p:ext>
    </p:extLst>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4DFD5E2-2B9C-4BD6-B9E3-B0EC2F35FC07}" type="slidenum">
              <a:rPr lang="en-US" smtClean="0"/>
              <a:pPr eaLnBrk="1" hangingPunct="1"/>
              <a:t>20</a:t>
            </a:fld>
            <a:endParaRPr lang="en-US" dirty="0"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2EAA2D8-DC51-43EA-874E-5704E98EBC99}" type="slidenum">
              <a:rPr lang="en-US" smtClean="0"/>
              <a:pPr eaLnBrk="1" hangingPunct="1"/>
              <a:t>21</a:t>
            </a:fld>
            <a:endParaRPr lang="en-US" dirty="0"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4F3C9AE-D150-46ED-8C53-ACC2F3E5EA89}" type="slidenum">
              <a:rPr lang="en-US" smtClean="0"/>
              <a:pPr eaLnBrk="1" hangingPunct="1"/>
              <a:t>22</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23</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67725171"/>
      </p:ext>
    </p:extLst>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24</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85076373"/>
      </p:ext>
    </p:extLst>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25</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51649076"/>
      </p:ext>
    </p:extLst>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8876E330-23EB-4A75-BD66-556186F1A17E}" type="slidenum">
              <a:rPr lang="en-US" sz="1200"/>
              <a:pPr algn="r" eaLnBrk="1" hangingPunct="1"/>
              <a:t>27</a:t>
            </a:fld>
            <a:endParaRPr lang="en-US" sz="1200" dirty="0"/>
          </a:p>
        </p:txBody>
      </p:sp>
      <p:sp>
        <p:nvSpPr>
          <p:cNvPr id="69635" name="Rectangle 2"/>
          <p:cNvSpPr>
            <a:spLocks noGrp="1" noRot="1" noChangeAspect="1" noChangeArrowheads="1" noTextEdit="1"/>
          </p:cNvSpPr>
          <p:nvPr>
            <p:ph type="sldImg"/>
          </p:nvPr>
        </p:nvSpPr>
        <p:spPr>
          <a:xfrm>
            <a:off x="1152525" y="693738"/>
            <a:ext cx="4554538" cy="3416300"/>
          </a:xfrm>
          <a:ln w="12700" cap="flat">
            <a:solidFill>
              <a:schemeClr val="tx1"/>
            </a:solidFill>
          </a:ln>
        </p:spPr>
      </p:sp>
      <p:sp>
        <p:nvSpPr>
          <p:cNvPr id="69636" name="Rectangle 3"/>
          <p:cNvSpPr>
            <a:spLocks noGrp="1" noChangeArrowheads="1"/>
          </p:cNvSpPr>
          <p:nvPr>
            <p:ph type="body" idx="1"/>
          </p:nvPr>
        </p:nvSpPr>
        <p:spPr>
          <a:xfrm>
            <a:off x="915988" y="4343400"/>
            <a:ext cx="5026025" cy="4114800"/>
          </a:xfrm>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92106" tIns="46835" rIns="92106" bIns="46835"/>
          <a:lstStyle/>
          <a:p>
            <a:pPr eaLnBrk="1" hangingPunct="1"/>
            <a:r>
              <a:rPr lang="en-US" dirty="0" smtClean="0"/>
              <a:t>Giving to religion reached $102.32 billion in 2007, which is 33.4 percent of total estimated giving.</a:t>
            </a:r>
          </a:p>
          <a:p>
            <a:pPr eaLnBrk="1" hangingPunct="1"/>
            <a:r>
              <a:rPr lang="en-US" dirty="0" smtClean="0"/>
              <a:t>Gifts to educational institutions are an estimated $43.32 billion, or 14.1 percent of the total.</a:t>
            </a:r>
          </a:p>
          <a:p>
            <a:pPr eaLnBrk="1" hangingPunct="1"/>
            <a:r>
              <a:rPr lang="en-US" dirty="0" smtClean="0"/>
              <a:t>Human services organizations received an estimated $29.64 billion, which is 9.7 percent of the total.</a:t>
            </a:r>
          </a:p>
          <a:p>
            <a:pPr eaLnBrk="1" hangingPunct="1"/>
            <a:r>
              <a:rPr lang="en-US" dirty="0" smtClean="0"/>
              <a:t>Health organizations received an estimated $23.15 billion, or 7.6 percent of the total.</a:t>
            </a:r>
          </a:p>
          <a:p>
            <a:pPr eaLnBrk="1" hangingPunct="1"/>
            <a:r>
              <a:rPr lang="en-US" dirty="0" smtClean="0"/>
              <a:t>Public-society benefit organizations received an estimated $22.65 billion, which is 7.4 percent of the total.</a:t>
            </a:r>
          </a:p>
          <a:p>
            <a:pPr eaLnBrk="1" hangingPunct="1"/>
            <a:r>
              <a:rPr lang="en-US" dirty="0" smtClean="0"/>
              <a:t>Arts, culture, and humanities organizations received an estimated $13.67 billion, which is 4.5 percent of the total.</a:t>
            </a:r>
          </a:p>
          <a:p>
            <a:pPr eaLnBrk="1" hangingPunct="1"/>
            <a:r>
              <a:rPr lang="en-US" dirty="0" smtClean="0"/>
              <a:t>Organizations in the international affairs subsector (which includes aid, relief, and more) received an estimated $13.22 billion, which is 4.3 percent of the total.</a:t>
            </a:r>
          </a:p>
          <a:p>
            <a:pPr eaLnBrk="1" hangingPunct="1"/>
            <a:r>
              <a:rPr lang="en-US" dirty="0" smtClean="0"/>
              <a:t>Environment and animal-related charities received an estimated $6.96 billion, or 2.3 percent of the total.</a:t>
            </a:r>
          </a:p>
          <a:p>
            <a:pPr eaLnBrk="1" hangingPunct="1"/>
            <a:r>
              <a:rPr lang="en-US" dirty="0" smtClean="0"/>
              <a:t>Gifts to grantmaking foundations (independent, community, and operating foundations) are estimated to be $27.73 billion in 2007, or 9.1 percent of the total.</a:t>
            </a:r>
          </a:p>
          <a:p>
            <a:pPr eaLnBrk="1" hangingPunct="1"/>
            <a:r>
              <a:rPr lang="en-US" dirty="0" smtClean="0"/>
              <a:t>A portion of giving is unallocated. This includes gifts to new organizations and to trusts, gifts to government agencies, differences in fiscal year and calendar year reporting, and deductions carried over from prior years.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4F83F0-386C-4F3D-A0BD-2F69A6ACB6FD}" type="slidenum">
              <a:rPr lang="en-US"/>
              <a:pPr/>
              <a:t>28</a:t>
            </a:fld>
            <a:endParaRPr lang="en-US" dirty="0"/>
          </a:p>
        </p:txBody>
      </p:sp>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45E69A-83D7-4DBC-A4FB-D1D5F94337F4}" type="slidenum">
              <a:rPr lang="en-US"/>
              <a:pPr/>
              <a:t>29</a:t>
            </a:fld>
            <a:endParaRPr lang="en-US" dirty="0"/>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3</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49689853"/>
      </p:ext>
    </p:extLst>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667F33-4537-4BD8-B4BF-A2F77BBE438F}" type="slidenum">
              <a:rPr lang="en-US"/>
              <a:pPr/>
              <a:t>30</a:t>
            </a:fld>
            <a:endParaRPr lang="en-US" dirty="0"/>
          </a:p>
        </p:txBody>
      </p:sp>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77A64DEC-D827-470E-B631-C669A9EA0D2F}" type="slidenum">
              <a:rPr lang="en-US" sz="1200"/>
              <a:pPr algn="r" eaLnBrk="1" hangingPunct="1"/>
              <a:t>31</a:t>
            </a:fld>
            <a:endParaRPr lang="en-US" sz="1200"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35</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63074025"/>
      </p:ext>
    </p:extLst>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24962" name="Rectangle 7"/>
          <p:cNvSpPr>
            <a:spLocks noGrp="1" noChangeArrowheads="1"/>
          </p:cNvSpPr>
          <p:nvPr>
            <p:ph type="sldNum" sz="quarter" idx="5"/>
          </p:nvPr>
        </p:nvSpPr>
        <p:spPr>
          <a:noFill/>
        </p:spPr>
        <p:txBody>
          <a:bodyPr/>
          <a:lstStyle/>
          <a:p>
            <a:fld id="{DA6AB85F-967F-47DD-A0F3-B46FEA226FD7}" type="slidenum">
              <a:rPr lang="en-US"/>
              <a:pPr/>
              <a:t>36</a:t>
            </a:fld>
            <a:endParaRPr lang="en-US" dirty="0"/>
          </a:p>
        </p:txBody>
      </p:sp>
      <p:sp>
        <p:nvSpPr>
          <p:cNvPr id="424963" name="Rectangle 2"/>
          <p:cNvSpPr>
            <a:spLocks noGrp="1" noRot="1" noChangeAspect="1" noChangeArrowheads="1" noTextEdit="1"/>
          </p:cNvSpPr>
          <p:nvPr>
            <p:ph type="sldImg"/>
          </p:nvPr>
        </p:nvSpPr>
        <p:spPr>
          <a:ln/>
        </p:spPr>
      </p:sp>
      <p:sp>
        <p:nvSpPr>
          <p:cNvPr id="42496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37</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87825615"/>
      </p:ext>
    </p:extLst>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38</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01598066"/>
      </p:ext>
    </p:extLst>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39</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57000117"/>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4</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83756406"/>
      </p:ext>
    </p:extLst>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40</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35402360"/>
      </p:ext>
    </p:extLst>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25986" name="Rectangle 7"/>
          <p:cNvSpPr>
            <a:spLocks noGrp="1" noChangeArrowheads="1"/>
          </p:cNvSpPr>
          <p:nvPr>
            <p:ph type="sldNum" sz="quarter" idx="5"/>
          </p:nvPr>
        </p:nvSpPr>
        <p:spPr>
          <a:noFill/>
        </p:spPr>
        <p:txBody>
          <a:bodyPr/>
          <a:lstStyle/>
          <a:p>
            <a:fld id="{8FD8A8E6-90E4-4133-BF71-399240586B63}" type="slidenum">
              <a:rPr lang="en-US"/>
              <a:pPr/>
              <a:t>41</a:t>
            </a:fld>
            <a:endParaRPr lang="en-US" dirty="0"/>
          </a:p>
        </p:txBody>
      </p:sp>
      <p:sp>
        <p:nvSpPr>
          <p:cNvPr id="425987" name="Rectangle 2"/>
          <p:cNvSpPr>
            <a:spLocks noGrp="1" noRot="1" noChangeAspect="1" noChangeArrowheads="1" noTextEdit="1"/>
          </p:cNvSpPr>
          <p:nvPr>
            <p:ph type="sldImg"/>
          </p:nvPr>
        </p:nvSpPr>
        <p:spPr>
          <a:ln/>
        </p:spPr>
      </p:sp>
      <p:sp>
        <p:nvSpPr>
          <p:cNvPr id="42598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27010" name="Rectangle 7"/>
          <p:cNvSpPr>
            <a:spLocks noGrp="1" noChangeArrowheads="1"/>
          </p:cNvSpPr>
          <p:nvPr>
            <p:ph type="sldNum" sz="quarter" idx="5"/>
          </p:nvPr>
        </p:nvSpPr>
        <p:spPr>
          <a:noFill/>
        </p:spPr>
        <p:txBody>
          <a:bodyPr/>
          <a:lstStyle/>
          <a:p>
            <a:fld id="{4DA89301-BBD0-43D1-A26A-DFAD79373FC4}" type="slidenum">
              <a:rPr lang="en-US"/>
              <a:pPr/>
              <a:t>42</a:t>
            </a:fld>
            <a:endParaRPr lang="en-US" dirty="0"/>
          </a:p>
        </p:txBody>
      </p:sp>
      <p:sp>
        <p:nvSpPr>
          <p:cNvPr id="427011" name="Rectangle 2"/>
          <p:cNvSpPr>
            <a:spLocks noGrp="1" noRot="1" noChangeAspect="1" noChangeArrowheads="1" noTextEdit="1"/>
          </p:cNvSpPr>
          <p:nvPr>
            <p:ph type="sldImg"/>
          </p:nvPr>
        </p:nvSpPr>
        <p:spPr>
          <a:ln/>
        </p:spPr>
      </p:sp>
      <p:sp>
        <p:nvSpPr>
          <p:cNvPr id="4270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1106" name="Rectangle 7"/>
          <p:cNvSpPr>
            <a:spLocks noGrp="1" noChangeArrowheads="1"/>
          </p:cNvSpPr>
          <p:nvPr>
            <p:ph type="sldNum" sz="quarter" idx="5"/>
          </p:nvPr>
        </p:nvSpPr>
        <p:spPr>
          <a:noFill/>
        </p:spPr>
        <p:txBody>
          <a:bodyPr/>
          <a:lstStyle/>
          <a:p>
            <a:fld id="{59F872A6-D535-49A8-9652-5211A217FFA0}" type="slidenum">
              <a:rPr lang="en-US"/>
              <a:pPr/>
              <a:t>43</a:t>
            </a:fld>
            <a:endParaRPr lang="en-US" dirty="0"/>
          </a:p>
        </p:txBody>
      </p:sp>
      <p:sp>
        <p:nvSpPr>
          <p:cNvPr id="431107" name="Rectangle 2"/>
          <p:cNvSpPr>
            <a:spLocks noGrp="1" noRot="1" noChangeAspect="1" noChangeArrowheads="1" noTextEdit="1"/>
          </p:cNvSpPr>
          <p:nvPr>
            <p:ph type="sldImg"/>
          </p:nvPr>
        </p:nvSpPr>
        <p:spPr>
          <a:ln/>
        </p:spPr>
      </p:sp>
      <p:sp>
        <p:nvSpPr>
          <p:cNvPr id="4311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23938" name="Rectangle 7"/>
          <p:cNvSpPr>
            <a:spLocks noGrp="1" noChangeArrowheads="1"/>
          </p:cNvSpPr>
          <p:nvPr>
            <p:ph type="sldNum" sz="quarter" idx="5"/>
          </p:nvPr>
        </p:nvSpPr>
        <p:spPr>
          <a:noFill/>
        </p:spPr>
        <p:txBody>
          <a:bodyPr/>
          <a:lstStyle/>
          <a:p>
            <a:fld id="{31B09BD7-78AD-44EE-BB2A-1B39372C11B4}" type="slidenum">
              <a:rPr lang="en-US"/>
              <a:pPr/>
              <a:t>44</a:t>
            </a:fld>
            <a:endParaRPr lang="en-US" dirty="0"/>
          </a:p>
        </p:txBody>
      </p:sp>
      <p:sp>
        <p:nvSpPr>
          <p:cNvPr id="423939" name="Rectangle 2"/>
          <p:cNvSpPr>
            <a:spLocks noGrp="1" noRot="1" noChangeAspect="1" noChangeArrowheads="1" noTextEdit="1"/>
          </p:cNvSpPr>
          <p:nvPr>
            <p:ph type="sldImg"/>
          </p:nvPr>
        </p:nvSpPr>
        <p:spPr>
          <a:ln/>
        </p:spPr>
      </p:sp>
      <p:sp>
        <p:nvSpPr>
          <p:cNvPr id="4239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45</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20009726"/>
      </p:ext>
    </p:extLst>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21C327-DD9F-48D1-9DB7-99512D1AB1DA}" type="slidenum">
              <a:rPr lang="en-US"/>
              <a:pPr/>
              <a:t>46</a:t>
            </a:fld>
            <a:endParaRPr lang="en-US" dirty="0"/>
          </a:p>
        </p:txBody>
      </p:sp>
      <p:sp>
        <p:nvSpPr>
          <p:cNvPr id="863234" name="Rectangle 2"/>
          <p:cNvSpPr>
            <a:spLocks noGrp="1" noRot="1" noChangeAspect="1" noChangeArrowheads="1" noTextEdit="1"/>
          </p:cNvSpPr>
          <p:nvPr>
            <p:ph type="sldImg"/>
          </p:nvPr>
        </p:nvSpPr>
        <p:spPr>
          <a:ln/>
        </p:spPr>
      </p:sp>
      <p:sp>
        <p:nvSpPr>
          <p:cNvPr id="86323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47</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0854306"/>
      </p:ext>
    </p:extLst>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48</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10654631"/>
      </p:ext>
    </p:extLst>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49</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72482091"/>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5</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3370195"/>
      </p:ext>
    </p:extLst>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50</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49991366"/>
      </p:ext>
    </p:extLst>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51</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55259559"/>
      </p:ext>
    </p:extLst>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52</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45892064"/>
      </p:ext>
    </p:extLst>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53</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46627008"/>
      </p:ext>
    </p:extLst>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36CB4195-4BD9-4111-AED6-62245A7467E6}" type="slidenum">
              <a:rPr lang="en-US" smtClean="0"/>
              <a:pPr/>
              <a:t>54</a:t>
            </a:fld>
            <a:endParaRPr lang="en-US" dirty="0"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s-PR" i="1"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A37A895C-3839-4079-80BF-344428B6C45A}" type="slidenum">
              <a:rPr lang="en-US" smtClean="0"/>
              <a:pPr/>
              <a:t>55</a:t>
            </a:fld>
            <a:endParaRPr lang="en-US" dirty="0"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s-PR"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DF6CF04B-CB3A-4EC6-9339-A49327295A38}" type="slidenum">
              <a:rPr lang="en-US" smtClean="0"/>
              <a:pPr/>
              <a:t>56</a:t>
            </a:fld>
            <a:endParaRPr lang="en-US" dirty="0"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s-PR"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D6098B71-638B-47A1-9487-B1176B9C8B5D}" type="slidenum">
              <a:rPr lang="en-US" smtClean="0"/>
              <a:pPr/>
              <a:t>57</a:t>
            </a:fld>
            <a:endParaRPr lang="en-US" dirty="0" smtClean="0"/>
          </a:p>
        </p:txBody>
      </p:sp>
      <p:sp>
        <p:nvSpPr>
          <p:cNvPr id="24579" name="Rectangle 1026"/>
          <p:cNvSpPr>
            <a:spLocks noGrp="1" noRot="1" noChangeAspect="1" noChangeArrowheads="1" noTextEdit="1"/>
          </p:cNvSpPr>
          <p:nvPr>
            <p:ph type="sldImg"/>
          </p:nvPr>
        </p:nvSpPr>
        <p:spPr>
          <a:ln/>
        </p:spPr>
      </p:sp>
      <p:sp>
        <p:nvSpPr>
          <p:cNvPr id="24580" name="Rectangle 1027"/>
          <p:cNvSpPr>
            <a:spLocks noGrp="1" noChangeArrowheads="1"/>
          </p:cNvSpPr>
          <p:nvPr>
            <p:ph type="body" idx="1"/>
          </p:nvPr>
        </p:nvSpPr>
        <p:spPr>
          <a:noFill/>
          <a:ln/>
        </p:spPr>
        <p:txBody>
          <a:bodyPr/>
          <a:lstStyle/>
          <a:p>
            <a:pPr eaLnBrk="1" hangingPunct="1"/>
            <a:endParaRPr lang="es-PR"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58</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12511794"/>
      </p:ext>
    </p:extLst>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59</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48771104"/>
      </p:ext>
    </p:extLst>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6</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79792055"/>
      </p:ext>
    </p:extLst>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60</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88682364"/>
      </p:ext>
    </p:extLst>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61</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02342677"/>
      </p:ext>
    </p:extLst>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62</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38022472"/>
      </p:ext>
    </p:extLst>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63</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54570295"/>
      </p:ext>
    </p:extLst>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64</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97240083"/>
      </p:ext>
    </p:extLst>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1EA33FF1-1FF8-41B4-98CD-A52D5B2CF4A6}" type="slidenum">
              <a:rPr lang="en-US" smtClean="0"/>
              <a:pPr/>
              <a:t>65</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s-PR"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1EA33FF1-1FF8-41B4-98CD-A52D5B2CF4A6}" type="slidenum">
              <a:rPr lang="en-US" smtClean="0"/>
              <a:pPr/>
              <a:t>66</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s-PR"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1EA33FF1-1FF8-41B4-98CD-A52D5B2CF4A6}" type="slidenum">
              <a:rPr lang="en-US" smtClean="0"/>
              <a:pPr/>
              <a:t>67</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s-PR"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1EA33FF1-1FF8-41B4-98CD-A52D5B2CF4A6}" type="slidenum">
              <a:rPr lang="en-US" smtClean="0"/>
              <a:pPr/>
              <a:t>68</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s-PR"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eaLnBrk="1" hangingPunct="1"/>
            <a:endParaRPr lang="en-US" dirty="0"/>
          </a:p>
        </p:txBody>
      </p:sp>
      <p:sp>
        <p:nvSpPr>
          <p:cNvPr id="49156" name="Slide Number Placeholder 3"/>
          <p:cNvSpPr>
            <a:spLocks noGrp="1"/>
          </p:cNvSpPr>
          <p:nvPr>
            <p:ph type="sldNum" sz="quarter" idx="5"/>
          </p:nvPr>
        </p:nvSpPr>
        <p:spPr>
          <a:noFill/>
        </p:spPr>
        <p:txBody>
          <a:bodyPr/>
          <a:lstStyle/>
          <a:p>
            <a:fld id="{889F83CE-84BF-4748-B562-828EDB0BD5A8}" type="slidenum">
              <a:rPr lang="en-US"/>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7</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14860311"/>
      </p:ext>
    </p:extLst>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70</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69312966"/>
      </p:ext>
    </p:extLst>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71</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66948560"/>
      </p:ext>
    </p:extLst>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8AD9D9F2-DDCD-4737-BD8A-510F960F32C1}" type="slidenum">
              <a:rPr lang="en-US" smtClean="0"/>
              <a:pPr/>
              <a:t>72</a:t>
            </a:fld>
            <a:endParaRPr lang="en-US" dirty="0"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s-PR"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AFA6CD-D23B-4B23-B1E0-48D272F628E1}" type="slidenum">
              <a:rPr lang="en-US"/>
              <a:pPr/>
              <a:t>73</a:t>
            </a:fld>
            <a:endParaRPr lang="en-US" dirty="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445B993F-695E-4C95-8495-E1630CEE4909}" type="slidenum">
              <a:rPr lang="en-US" smtClean="0"/>
              <a:pPr/>
              <a:t>74</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s-PR"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75</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52086944"/>
      </p:ext>
    </p:extLst>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76</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52086944"/>
      </p:ext>
    </p:extLst>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77</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93035586"/>
      </p:ext>
    </p:extLst>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4E967D-4472-4CC0-AC1E-502722E85E93}" type="slidenum">
              <a:rPr lang="en-US"/>
              <a:pPr/>
              <a:t>78</a:t>
            </a:fld>
            <a:endParaRPr lang="en-US" dirty="0"/>
          </a:p>
        </p:txBody>
      </p:sp>
      <p:sp>
        <p:nvSpPr>
          <p:cNvPr id="883714" name="Rectangle 2"/>
          <p:cNvSpPr>
            <a:spLocks noGrp="1" noRot="1" noChangeAspect="1" noChangeArrowheads="1" noTextEdit="1"/>
          </p:cNvSpPr>
          <p:nvPr>
            <p:ph type="sldImg"/>
          </p:nvPr>
        </p:nvSpPr>
        <p:spPr>
          <a:ln/>
        </p:spPr>
      </p:sp>
      <p:sp>
        <p:nvSpPr>
          <p:cNvPr id="8837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7A9339-EAF0-4832-9094-F6C91AE63B7E}" type="slidenum">
              <a:rPr lang="en-US"/>
              <a:pPr/>
              <a:t>79</a:t>
            </a:fld>
            <a:endParaRPr lang="en-US" dirty="0"/>
          </a:p>
        </p:txBody>
      </p:sp>
      <p:sp>
        <p:nvSpPr>
          <p:cNvPr id="885762" name="Rectangle 2"/>
          <p:cNvSpPr>
            <a:spLocks noGrp="1" noRot="1" noChangeAspect="1" noChangeArrowheads="1" noTextEdit="1"/>
          </p:cNvSpPr>
          <p:nvPr>
            <p:ph type="sldImg"/>
          </p:nvPr>
        </p:nvSpPr>
        <p:spPr>
          <a:ln/>
        </p:spPr>
      </p:sp>
      <p:sp>
        <p:nvSpPr>
          <p:cNvPr id="88576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942BAD-580C-4B7F-A0EC-6397C3024096}" type="slidenum">
              <a:rPr lang="en-US" smtClean="0"/>
              <a:pPr/>
              <a:t>8</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06875299"/>
      </p:ext>
    </p:extLst>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BACBB1-DC43-4E2A-A765-DE44166A41CC}" type="slidenum">
              <a:rPr lang="en-US"/>
              <a:pPr/>
              <a:t>80</a:t>
            </a:fld>
            <a:endParaRPr lang="en-US" dirty="0"/>
          </a:p>
        </p:txBody>
      </p:sp>
      <p:sp>
        <p:nvSpPr>
          <p:cNvPr id="889858" name="Rectangle 2"/>
          <p:cNvSpPr>
            <a:spLocks noGrp="1" noRot="1" noChangeAspect="1" noChangeArrowheads="1" noTextEdit="1"/>
          </p:cNvSpPr>
          <p:nvPr>
            <p:ph type="sldImg"/>
          </p:nvPr>
        </p:nvSpPr>
        <p:spPr>
          <a:ln/>
        </p:spPr>
      </p:sp>
      <p:sp>
        <p:nvSpPr>
          <p:cNvPr id="88985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dirty="0" smtClean="0"/>
          </a:p>
        </p:txBody>
      </p:sp>
      <p:sp>
        <p:nvSpPr>
          <p:cNvPr id="25604" name="Slide Number Placeholder 3"/>
          <p:cNvSpPr>
            <a:spLocks noGrp="1"/>
          </p:cNvSpPr>
          <p:nvPr>
            <p:ph type="sldNum" sz="quarter" idx="5"/>
          </p:nvPr>
        </p:nvSpPr>
        <p:spPr>
          <a:noFill/>
        </p:spPr>
        <p:txBody>
          <a:bodyPr/>
          <a:lstStyle/>
          <a:p>
            <a:fld id="{95C1647C-E8A3-437C-8109-B09A85CBD264}" type="slidenum">
              <a:rPr lang="en-US" smtClean="0"/>
              <a:pPr/>
              <a:t>81</a:t>
            </a:fld>
            <a:endParaRPr lang="en-US"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dirty="0" smtClean="0"/>
          </a:p>
        </p:txBody>
      </p:sp>
      <p:sp>
        <p:nvSpPr>
          <p:cNvPr id="25604" name="Slide Number Placeholder 3"/>
          <p:cNvSpPr>
            <a:spLocks noGrp="1"/>
          </p:cNvSpPr>
          <p:nvPr>
            <p:ph type="sldNum" sz="quarter" idx="5"/>
          </p:nvPr>
        </p:nvSpPr>
        <p:spPr>
          <a:noFill/>
        </p:spPr>
        <p:txBody>
          <a:bodyPr/>
          <a:lstStyle/>
          <a:p>
            <a:fld id="{95C1647C-E8A3-437C-8109-B09A85CBD264}" type="slidenum">
              <a:rPr lang="en-US" smtClean="0"/>
              <a:pPr/>
              <a:t>82</a:t>
            </a:fld>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83</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38684731"/>
      </p:ext>
    </p:extLst>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21BBA1-DBDA-4C36-A213-9E4CA1C35A9E}" type="slidenum">
              <a:rPr lang="en-US"/>
              <a:pPr/>
              <a:t>84</a:t>
            </a:fld>
            <a:endParaRPr lang="en-US" dirty="0"/>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endParaRPr lang="en-US" dirty="0" smtClean="0">
              <a:latin typeface="Arial" pitchFamily="-65" charset="0"/>
              <a:ea typeface="Arial" pitchFamily="-65" charset="0"/>
              <a:cs typeface="Arial" pitchFamily="-65" charset="0"/>
            </a:endParaRPr>
          </a:p>
        </p:txBody>
      </p:sp>
      <p:sp>
        <p:nvSpPr>
          <p:cNvPr id="68612" name="Slide Number Placeholder 3"/>
          <p:cNvSpPr>
            <a:spLocks noGrp="1"/>
          </p:cNvSpPr>
          <p:nvPr>
            <p:ph type="sldNum" sz="quarter" idx="5"/>
          </p:nvPr>
        </p:nvSpPr>
        <p:spPr>
          <a:noFill/>
        </p:spPr>
        <p:txBody>
          <a:bodyPr/>
          <a:lstStyle/>
          <a:p>
            <a:fld id="{1A7212DA-7FC7-AE49-88F4-CBA95F0D0008}" type="slidenum">
              <a:rPr lang="en-US" smtClean="0">
                <a:latin typeface="Arial" pitchFamily="-65" charset="0"/>
                <a:ea typeface="Arial" pitchFamily="-65" charset="0"/>
                <a:cs typeface="Arial" pitchFamily="-65" charset="0"/>
              </a:rPr>
              <a:pPr/>
              <a:t>85</a:t>
            </a:fld>
            <a:endParaRPr lang="en-US" dirty="0" smtClean="0">
              <a:latin typeface="Arial" pitchFamily="-65" charset="0"/>
              <a:ea typeface="Arial" pitchFamily="-65" charset="0"/>
              <a:cs typeface="Arial" pitchFamily="-65"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dirty="0"/>
          </a:p>
        </p:txBody>
      </p:sp>
      <p:sp>
        <p:nvSpPr>
          <p:cNvPr id="39940" name="Slide Number Placeholder 3"/>
          <p:cNvSpPr>
            <a:spLocks noGrp="1"/>
          </p:cNvSpPr>
          <p:nvPr>
            <p:ph type="sldNum" sz="quarter" idx="5"/>
          </p:nvPr>
        </p:nvSpPr>
        <p:spPr>
          <a:noFill/>
        </p:spPr>
        <p:txBody>
          <a:bodyPr/>
          <a:lstStyle/>
          <a:p>
            <a:fld id="{3DE5FCCD-9BE3-FA4E-B6D2-087012C29703}" type="slidenum">
              <a:rPr lang="en-US"/>
              <a:pPr/>
              <a:t>86</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eaLnBrk="1" hangingPunct="1"/>
            <a:endParaRPr lang="en-US" dirty="0"/>
          </a:p>
        </p:txBody>
      </p:sp>
      <p:sp>
        <p:nvSpPr>
          <p:cNvPr id="51204" name="Slide Number Placeholder 3"/>
          <p:cNvSpPr>
            <a:spLocks noGrp="1"/>
          </p:cNvSpPr>
          <p:nvPr>
            <p:ph type="sldNum" sz="quarter" idx="5"/>
          </p:nvPr>
        </p:nvSpPr>
        <p:spPr>
          <a:noFill/>
        </p:spPr>
        <p:txBody>
          <a:bodyPr/>
          <a:lstStyle/>
          <a:p>
            <a:fld id="{47FCAFC3-BDCE-0F4A-85C2-E919A95A3060}" type="slidenum">
              <a:rPr lang="en-US"/>
              <a:pPr/>
              <a:t>87</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88</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51477287"/>
      </p:ext>
    </p:extLst>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89</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83001259"/>
      </p:ext>
    </p:extLst>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42BAD-580C-4B7F-A0EC-6397C3024096}" type="slidenum">
              <a:rPr lang="en-US" smtClean="0"/>
              <a:pPr/>
              <a:t>9</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96546934"/>
      </p:ext>
    </p:extLst>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90</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37579495"/>
      </p:ext>
    </p:extLst>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91</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53775510"/>
      </p:ext>
    </p:extLst>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92</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12925914"/>
      </p:ext>
    </p:extLst>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93</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45881177"/>
      </p:ext>
    </p:extLst>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94</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18202254"/>
      </p:ext>
    </p:extLst>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95</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18528376"/>
      </p:ext>
    </p:extLst>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033399-2C33-4572-94ED-DF439B607B14}" type="slidenum">
              <a:rPr lang="en-US" smtClean="0"/>
              <a:pPr/>
              <a:t>96</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21070243"/>
      </p:ext>
    </p:extLst>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46CE6E-F0BE-4DA3-98B8-15494C6E5850}" type="slidenum">
              <a:rPr lang="en-US"/>
              <a:pPr/>
              <a:t>97</a:t>
            </a:fld>
            <a:endParaRPr lang="en-US" dirty="0"/>
          </a:p>
        </p:txBody>
      </p:sp>
      <p:sp>
        <p:nvSpPr>
          <p:cNvPr id="836610" name="Rectangle 2"/>
          <p:cNvSpPr>
            <a:spLocks noGrp="1" noRot="1" noChangeAspect="1" noChangeArrowheads="1" noTextEdit="1"/>
          </p:cNvSpPr>
          <p:nvPr>
            <p:ph type="sldImg"/>
          </p:nvPr>
        </p:nvSpPr>
        <p:spPr>
          <a:ln/>
        </p:spPr>
      </p:sp>
      <p:sp>
        <p:nvSpPr>
          <p:cNvPr id="83661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0338B1-07AF-4D4F-9153-5FEEC5F7C3A3}" type="slidenum">
              <a:rPr lang="en-US"/>
              <a:pPr/>
              <a:t>98</a:t>
            </a:fld>
            <a:endParaRPr lang="en-US" dirty="0"/>
          </a:p>
        </p:txBody>
      </p:sp>
      <p:sp>
        <p:nvSpPr>
          <p:cNvPr id="838658" name="Rectangle 2"/>
          <p:cNvSpPr>
            <a:spLocks noGrp="1" noRot="1" noChangeAspect="1" noChangeArrowheads="1" noTextEdit="1"/>
          </p:cNvSpPr>
          <p:nvPr>
            <p:ph type="sldImg"/>
          </p:nvPr>
        </p:nvSpPr>
        <p:spPr>
          <a:ln/>
        </p:spPr>
      </p:sp>
      <p:sp>
        <p:nvSpPr>
          <p:cNvPr id="83865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194A84-D9AC-4F78-82D0-9E45A5B2A21A}" type="slidenum">
              <a:rPr lang="en-US"/>
              <a:pPr/>
              <a:t>99</a:t>
            </a:fld>
            <a:endParaRPr lang="en-US" dirty="0"/>
          </a:p>
        </p:txBody>
      </p:sp>
      <p:sp>
        <p:nvSpPr>
          <p:cNvPr id="840706" name="Rectangle 2"/>
          <p:cNvSpPr>
            <a:spLocks noGrp="1" noRot="1" noChangeAspect="1" noChangeArrowheads="1" noTextEdit="1"/>
          </p:cNvSpPr>
          <p:nvPr>
            <p:ph type="sldImg"/>
          </p:nvPr>
        </p:nvSpPr>
        <p:spPr>
          <a:ln/>
        </p:spPr>
      </p:sp>
      <p:sp>
        <p:nvSpPr>
          <p:cNvPr id="840707" name="Rectangle 3"/>
          <p:cNvSpPr>
            <a:spLocks noGrp="1" noChangeArrowheads="1"/>
          </p:cNvSpPr>
          <p:nvPr>
            <p:ph type="body" idx="1"/>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E189669B-95F8-4DB1-A05E-18219BE360CF}" type="slidenum">
              <a:rPr lang="en-US" smtClean="0"/>
              <a:pPr/>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89669B-95F8-4DB1-A05E-18219BE360C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89669B-95F8-4DB1-A05E-18219BE360CF}"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3733800"/>
          </a:xfrm>
        </p:spPr>
        <p:txBody>
          <a:bodyPr/>
          <a:lstStyle/>
          <a:p>
            <a:pPr lvl="0"/>
            <a:endParaRPr lang="en-US" noProof="0" dirty="0"/>
          </a:p>
        </p:txBody>
      </p:sp>
      <p:sp>
        <p:nvSpPr>
          <p:cNvPr id="4" name="Rectangle 6"/>
          <p:cNvSpPr>
            <a:spLocks noGrp="1" noChangeArrowheads="1"/>
          </p:cNvSpPr>
          <p:nvPr>
            <p:ph type="sldNum" sz="quarter" idx="10"/>
          </p:nvPr>
        </p:nvSpPr>
        <p:spPr>
          <a:ln/>
        </p:spPr>
        <p:txBody>
          <a:bodyPr/>
          <a:lstStyle>
            <a:lvl1pPr>
              <a:defRPr/>
            </a:lvl1pPr>
          </a:lstStyle>
          <a:p>
            <a:pPr>
              <a:defRPr/>
            </a:pPr>
            <a:fld id="{35396FCA-3D07-449D-ADC8-3A4DF2317458}" type="slidenum">
              <a:rPr lang="en-US" altLang="en-US"/>
              <a:pPr>
                <a:defRPr/>
              </a:pPr>
              <a:t>‹#›</a:t>
            </a:fld>
            <a:endParaRPr lang="en-US" altLang="en-US" dirty="0"/>
          </a:p>
        </p:txBody>
      </p:sp>
      <p:sp>
        <p:nvSpPr>
          <p:cNvPr id="5" name="Rectangle 18"/>
          <p:cNvSpPr>
            <a:spLocks noGrp="1" noChangeArrowheads="1"/>
          </p:cNvSpPr>
          <p:nvPr>
            <p:ph type="ftr" sz="quarter" idx="11"/>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4342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66738" y="1752600"/>
            <a:ext cx="8001000" cy="4267200"/>
          </a:xfrm>
        </p:spPr>
        <p:txBody>
          <a:bodyPr/>
          <a:lstStyle/>
          <a:p>
            <a:pPr lvl="0"/>
            <a:endParaRPr lang="en-US" noProof="0" dirty="0" smtClean="0"/>
          </a:p>
        </p:txBody>
      </p:sp>
      <p:sp>
        <p:nvSpPr>
          <p:cNvPr id="4" name="Rectangle 6"/>
          <p:cNvSpPr>
            <a:spLocks noGrp="1" noChangeArrowheads="1"/>
          </p:cNvSpPr>
          <p:nvPr>
            <p:ph type="dt" sz="half" idx="10"/>
          </p:nvPr>
        </p:nvSpPr>
        <p:spPr>
          <a:xfrm>
            <a:off x="609600" y="6245225"/>
            <a:ext cx="1981200" cy="476250"/>
          </a:xfrm>
          <a:prstGeom prst="rect">
            <a:avLst/>
          </a:prstGeom>
          <a:ln/>
        </p:spPr>
        <p:txBody>
          <a:bodyPr/>
          <a:lstStyle>
            <a:lvl1pPr>
              <a:defRPr/>
            </a:lvl1pPr>
          </a:lstStyle>
          <a:p>
            <a:pPr>
              <a:defRPr/>
            </a:pPr>
            <a:endParaRPr lang="en-US" dirty="0"/>
          </a:p>
        </p:txBody>
      </p:sp>
      <p:sp>
        <p:nvSpPr>
          <p:cNvPr id="5" name="Rectangle 7"/>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8"/>
          <p:cNvSpPr>
            <a:spLocks noGrp="1" noChangeArrowheads="1"/>
          </p:cNvSpPr>
          <p:nvPr>
            <p:ph type="sldNum" sz="quarter" idx="12"/>
          </p:nvPr>
        </p:nvSpPr>
        <p:spPr>
          <a:ln/>
        </p:spPr>
        <p:txBody>
          <a:bodyPr/>
          <a:lstStyle>
            <a:lvl1pPr>
              <a:defRPr/>
            </a:lvl1pPr>
          </a:lstStyle>
          <a:p>
            <a:pPr>
              <a:defRPr/>
            </a:pPr>
            <a:fld id="{C5041A35-8A52-4EBF-89FD-FCB8D54A4A32}" type="slidenum">
              <a:rPr lang="en-US"/>
              <a:pPr>
                <a:defRPr/>
              </a:pP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00948791"/>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500" baseline="0"/>
            </a:lvl1pPr>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89669B-95F8-4DB1-A05E-18219BE360C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E189669B-95F8-4DB1-A05E-18219BE360CF}"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189669B-95F8-4DB1-A05E-18219BE360C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189669B-95F8-4DB1-A05E-18219BE360C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189669B-95F8-4DB1-A05E-18219BE360C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189669B-95F8-4DB1-A05E-18219BE360C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189669B-95F8-4DB1-A05E-18219BE360C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42E8FBC-B0B1-484F-87CC-5E7540BF3654}" type="datetimeFigureOut">
              <a:rPr lang="en-US" smtClean="0"/>
              <a:pPr/>
              <a:t>10/19/11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189669B-95F8-4DB1-A05E-18219BE360C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F42E8FBC-B0B1-484F-87CC-5E7540BF3654}" type="datetimeFigureOut">
              <a:rPr lang="en-US" smtClean="0"/>
              <a:pPr/>
              <a:t>10/19/11</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E189669B-95F8-4DB1-A05E-18219BE360C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notesSlide" Target="../notesSlides/notesSlide108.xml"/><Relationship Id="rId1" Type="http://schemas.openxmlformats.org/officeDocument/2006/relationships/tags" Target="../tags/tag1.xml"/><Relationship Id="rId2" Type="http://schemas.openxmlformats.org/officeDocument/2006/relationships/tags" Target="../tags/tag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3" Type="http://schemas.openxmlformats.org/officeDocument/2006/relationships/tags" Target="../tags/tag5.xml"/><Relationship Id="rId4" Type="http://schemas.openxmlformats.org/officeDocument/2006/relationships/slideLayout" Target="../slideLayouts/slideLayout6.xml"/><Relationship Id="rId5" Type="http://schemas.openxmlformats.org/officeDocument/2006/relationships/notesSlide" Target="../notesSlides/notesSlide120.xml"/><Relationship Id="rId1" Type="http://schemas.openxmlformats.org/officeDocument/2006/relationships/tags" Target="../tags/tag3.xml"/><Relationship Id="rId2" Type="http://schemas.openxmlformats.org/officeDocument/2006/relationships/tags" Target="../tags/tag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1" Type="http://schemas.openxmlformats.org/officeDocument/2006/relationships/tags" Target="../tags/tag16.xml"/><Relationship Id="rId12" Type="http://schemas.openxmlformats.org/officeDocument/2006/relationships/tags" Target="../tags/tag17.xml"/><Relationship Id="rId13" Type="http://schemas.openxmlformats.org/officeDocument/2006/relationships/slideLayout" Target="../slideLayouts/slideLayout6.xml"/><Relationship Id="rId14" Type="http://schemas.openxmlformats.org/officeDocument/2006/relationships/notesSlide" Target="../notesSlides/notesSlide122.xml"/><Relationship Id="rId1" Type="http://schemas.openxmlformats.org/officeDocument/2006/relationships/tags" Target="../tags/tag6.xml"/><Relationship Id="rId2" Type="http://schemas.openxmlformats.org/officeDocument/2006/relationships/tags" Target="../tags/tag7.xml"/><Relationship Id="rId3" Type="http://schemas.openxmlformats.org/officeDocument/2006/relationships/tags" Target="../tags/tag8.xml"/><Relationship Id="rId4" Type="http://schemas.openxmlformats.org/officeDocument/2006/relationships/tags" Target="../tags/tag9.xml"/><Relationship Id="rId5" Type="http://schemas.openxmlformats.org/officeDocument/2006/relationships/tags" Target="../tags/tag10.xml"/><Relationship Id="rId6" Type="http://schemas.openxmlformats.org/officeDocument/2006/relationships/tags" Target="../tags/tag11.xml"/><Relationship Id="rId7" Type="http://schemas.openxmlformats.org/officeDocument/2006/relationships/tags" Target="../tags/tag12.xml"/><Relationship Id="rId8" Type="http://schemas.openxmlformats.org/officeDocument/2006/relationships/tags" Target="../tags/tag13.xml"/><Relationship Id="rId9" Type="http://schemas.openxmlformats.org/officeDocument/2006/relationships/tags" Target="../tags/tag14.xml"/><Relationship Id="rId10" Type="http://schemas.openxmlformats.org/officeDocument/2006/relationships/tags" Target="../tags/tag15.xml"/></Relationships>
</file>

<file path=ppt/slides/_rels/slide123.xml.rels><?xml version="1.0" encoding="UTF-8" standalone="yes"?>
<Relationships xmlns="http://schemas.openxmlformats.org/package/2006/relationships"><Relationship Id="rId11" Type="http://schemas.openxmlformats.org/officeDocument/2006/relationships/slideLayout" Target="../slideLayouts/slideLayout6.xml"/><Relationship Id="rId12" Type="http://schemas.openxmlformats.org/officeDocument/2006/relationships/notesSlide" Target="../notesSlides/notesSlide123.xml"/><Relationship Id="rId1" Type="http://schemas.openxmlformats.org/officeDocument/2006/relationships/tags" Target="../tags/tag18.xml"/><Relationship Id="rId2" Type="http://schemas.openxmlformats.org/officeDocument/2006/relationships/tags" Target="../tags/tag19.xml"/><Relationship Id="rId3" Type="http://schemas.openxmlformats.org/officeDocument/2006/relationships/tags" Target="../tags/tag20.xml"/><Relationship Id="rId4" Type="http://schemas.openxmlformats.org/officeDocument/2006/relationships/tags" Target="../tags/tag21.xml"/><Relationship Id="rId5" Type="http://schemas.openxmlformats.org/officeDocument/2006/relationships/tags" Target="../tags/tag22.xml"/><Relationship Id="rId6" Type="http://schemas.openxmlformats.org/officeDocument/2006/relationships/tags" Target="../tags/tag23.xml"/><Relationship Id="rId7" Type="http://schemas.openxmlformats.org/officeDocument/2006/relationships/tags" Target="../tags/tag24.xml"/><Relationship Id="rId8" Type="http://schemas.openxmlformats.org/officeDocument/2006/relationships/tags" Target="../tags/tag25.xml"/><Relationship Id="rId9" Type="http://schemas.openxmlformats.org/officeDocument/2006/relationships/tags" Target="../tags/tag26.xml"/><Relationship Id="rId10" Type="http://schemas.openxmlformats.org/officeDocument/2006/relationships/tags" Target="../tags/tag2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mailto:larry@leaf-llc.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oleObject" Target="../embeddings/oleObject1.bin"/><Relationship Id="rId1" Type="http://schemas.openxmlformats.org/officeDocument/2006/relationships/vmlDrawing" Target="../drawings/vmlDrawing1.vml"/><Relationship Id="rId2"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oleObject" Target="../embeddings/oleObject2.bin"/><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6.jpeg"/></Relationships>
</file>

<file path=ppt/slides/_rels/slide29.xml.rels><?xml version="1.0" encoding="UTF-8" standalone="yes"?>
<Relationships xmlns="http://schemas.openxmlformats.org/package/2006/relationships"><Relationship Id="rId3" Type="http://schemas.openxmlformats.org/officeDocument/2006/relationships/hyperlink" Target="http://www.sxc.hu/browse.phtml?f=download&amp;id=759099" TargetMode="External"/><Relationship Id="rId4" Type="http://schemas.openxmlformats.org/officeDocument/2006/relationships/image" Target="../media/image7.jpeg"/><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9.xml"/><Relationship Id="rId3" Type="http://schemas.openxmlformats.org/officeDocument/2006/relationships/image" Target="../media/image10.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2.xml"/><Relationship Id="rId3" Type="http://schemas.openxmlformats.org/officeDocument/2006/relationships/image" Target="../media/image11.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7.xml"/><Relationship Id="rId3" Type="http://schemas.openxmlformats.org/officeDocument/2006/relationships/image" Target="../media/image12.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 Id="rId3" Type="http://schemas.openxmlformats.org/officeDocument/2006/relationships/image" Target="../media/image13.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solidFill>
                  <a:schemeClr val="tx1"/>
                </a:solidFill>
              </a:rPr>
              <a:t>NAYDO Webinar sponsored by blackbaud</a:t>
            </a:r>
            <a:endParaRPr lang="en-US" dirty="0">
              <a:solidFill>
                <a:schemeClr val="tx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15728000"/>
      </p:ext>
    </p:extLst>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sz="3500" dirty="0" smtClean="0"/>
              <a:t>LEADERSHIP LESSONS FROM MARCUS AURELIUS</a:t>
            </a:r>
            <a:endParaRPr lang="en-US" sz="3500" dirty="0"/>
          </a:p>
        </p:txBody>
      </p:sp>
      <p:sp>
        <p:nvSpPr>
          <p:cNvPr id="3" name="TextBox 2"/>
          <p:cNvSpPr txBox="1"/>
          <p:nvPr/>
        </p:nvSpPr>
        <p:spPr>
          <a:xfrm>
            <a:off x="533400" y="1448937"/>
            <a:ext cx="8116261" cy="3816429"/>
          </a:xfrm>
          <a:prstGeom prst="rect">
            <a:avLst/>
          </a:prstGeom>
          <a:noFill/>
        </p:spPr>
        <p:txBody>
          <a:bodyPr wrap="none" rtlCol="0">
            <a:spAutoFit/>
          </a:bodyPr>
          <a:lstStyle/>
          <a:p>
            <a:r>
              <a:rPr lang="en-US" sz="2200" dirty="0" smtClean="0">
                <a:latin typeface="Calibri" pitchFamily="34" charset="0"/>
                <a:cs typeface="Calibri" pitchFamily="34" charset="0"/>
              </a:rPr>
              <a:t>“From </a:t>
            </a:r>
            <a:r>
              <a:rPr lang="en-US" sz="2200" dirty="0">
                <a:latin typeface="Calibri" pitchFamily="34" charset="0"/>
                <a:cs typeface="Calibri" pitchFamily="34" charset="0"/>
              </a:rPr>
              <a:t>Rusticus I received the impression that my character </a:t>
            </a:r>
            <a:endParaRPr lang="en-US" sz="2200" dirty="0" smtClean="0">
              <a:latin typeface="Calibri" pitchFamily="34" charset="0"/>
              <a:cs typeface="Calibri" pitchFamily="34" charset="0"/>
            </a:endParaRPr>
          </a:p>
          <a:p>
            <a:r>
              <a:rPr lang="en-US" sz="2200" dirty="0" smtClean="0">
                <a:latin typeface="Calibri" pitchFamily="34" charset="0"/>
                <a:cs typeface="Calibri" pitchFamily="34" charset="0"/>
              </a:rPr>
              <a:t>required </a:t>
            </a:r>
            <a:r>
              <a:rPr lang="en-US" sz="2200" dirty="0">
                <a:latin typeface="Calibri" pitchFamily="34" charset="0"/>
                <a:cs typeface="Calibri" pitchFamily="34" charset="0"/>
              </a:rPr>
              <a:t>improvement </a:t>
            </a:r>
            <a:r>
              <a:rPr lang="en-US" sz="2200" dirty="0" smtClean="0">
                <a:latin typeface="Calibri" pitchFamily="34" charset="0"/>
                <a:cs typeface="Calibri" pitchFamily="34" charset="0"/>
              </a:rPr>
              <a:t>and discipline</a:t>
            </a:r>
            <a:r>
              <a:rPr lang="en-US" sz="2200" dirty="0">
                <a:latin typeface="Calibri" pitchFamily="34" charset="0"/>
                <a:cs typeface="Calibri" pitchFamily="34" charset="0"/>
              </a:rPr>
              <a:t>; </a:t>
            </a:r>
            <a:r>
              <a:rPr lang="en-US" sz="2200" dirty="0" smtClean="0">
                <a:latin typeface="Calibri" pitchFamily="34" charset="0"/>
                <a:cs typeface="Calibri" pitchFamily="34" charset="0"/>
              </a:rPr>
              <a:t>and </a:t>
            </a:r>
            <a:r>
              <a:rPr lang="en-US" sz="2200" dirty="0">
                <a:latin typeface="Calibri" pitchFamily="34" charset="0"/>
                <a:cs typeface="Calibri" pitchFamily="34" charset="0"/>
              </a:rPr>
              <a:t>from him I learned </a:t>
            </a:r>
            <a:r>
              <a:rPr lang="en-US" sz="2200" dirty="0" smtClean="0">
                <a:latin typeface="Calibri" pitchFamily="34" charset="0"/>
                <a:cs typeface="Calibri" pitchFamily="34" charset="0"/>
              </a:rPr>
              <a:t>not</a:t>
            </a:r>
          </a:p>
          <a:p>
            <a:r>
              <a:rPr lang="en-US" sz="2200" dirty="0" smtClean="0">
                <a:latin typeface="Calibri" pitchFamily="34" charset="0"/>
                <a:cs typeface="Calibri" pitchFamily="34" charset="0"/>
              </a:rPr>
              <a:t>to </a:t>
            </a:r>
            <a:r>
              <a:rPr lang="en-US" sz="2200" dirty="0">
                <a:latin typeface="Calibri" pitchFamily="34" charset="0"/>
                <a:cs typeface="Calibri" pitchFamily="34" charset="0"/>
              </a:rPr>
              <a:t>be led astray to sophistic emulation, nor to </a:t>
            </a:r>
            <a:r>
              <a:rPr lang="en-US" sz="2200" dirty="0" smtClean="0">
                <a:latin typeface="Calibri" pitchFamily="34" charset="0"/>
                <a:cs typeface="Calibri" pitchFamily="34" charset="0"/>
              </a:rPr>
              <a:t>writing </a:t>
            </a:r>
            <a:r>
              <a:rPr lang="en-US" sz="2200" dirty="0">
                <a:latin typeface="Calibri" pitchFamily="34" charset="0"/>
                <a:cs typeface="Calibri" pitchFamily="34" charset="0"/>
              </a:rPr>
              <a:t>on </a:t>
            </a:r>
            <a:endParaRPr lang="en-US" sz="2200" dirty="0" smtClean="0">
              <a:latin typeface="Calibri" pitchFamily="34" charset="0"/>
              <a:cs typeface="Calibri" pitchFamily="34" charset="0"/>
            </a:endParaRPr>
          </a:p>
          <a:p>
            <a:r>
              <a:rPr lang="en-US" sz="2200" dirty="0">
                <a:latin typeface="Calibri" pitchFamily="34" charset="0"/>
                <a:cs typeface="Calibri" pitchFamily="34" charset="0"/>
              </a:rPr>
              <a:t>s</a:t>
            </a:r>
            <a:r>
              <a:rPr lang="en-US" sz="2200" dirty="0" smtClean="0">
                <a:latin typeface="Calibri" pitchFamily="34" charset="0"/>
                <a:cs typeface="Calibri" pitchFamily="34" charset="0"/>
              </a:rPr>
              <a:t>peculative matters</a:t>
            </a:r>
            <a:r>
              <a:rPr lang="en-US" sz="2200" dirty="0">
                <a:latin typeface="Calibri" pitchFamily="34" charset="0"/>
                <a:cs typeface="Calibri" pitchFamily="34" charset="0"/>
              </a:rPr>
              <a:t>, nor to delivering little hortatory orations, </a:t>
            </a:r>
            <a:endParaRPr lang="en-US" sz="2200" dirty="0" smtClean="0">
              <a:latin typeface="Calibri" pitchFamily="34" charset="0"/>
              <a:cs typeface="Calibri" pitchFamily="34" charset="0"/>
            </a:endParaRPr>
          </a:p>
          <a:p>
            <a:r>
              <a:rPr lang="en-US" sz="2200" dirty="0" smtClean="0">
                <a:latin typeface="Calibri" pitchFamily="34" charset="0"/>
                <a:cs typeface="Calibri" pitchFamily="34" charset="0"/>
              </a:rPr>
              <a:t>nor </a:t>
            </a:r>
            <a:r>
              <a:rPr lang="en-US" sz="2200" dirty="0">
                <a:latin typeface="Calibri" pitchFamily="34" charset="0"/>
                <a:cs typeface="Calibri" pitchFamily="34" charset="0"/>
              </a:rPr>
              <a:t>to </a:t>
            </a:r>
            <a:r>
              <a:rPr lang="en-US" sz="2200" dirty="0" smtClean="0">
                <a:latin typeface="Calibri" pitchFamily="34" charset="0"/>
                <a:cs typeface="Calibri" pitchFamily="34" charset="0"/>
              </a:rPr>
              <a:t>showing myself </a:t>
            </a:r>
            <a:r>
              <a:rPr lang="en-US" sz="2200" dirty="0">
                <a:latin typeface="Calibri" pitchFamily="34" charset="0"/>
                <a:cs typeface="Calibri" pitchFamily="34" charset="0"/>
              </a:rPr>
              <a:t>off as a man who </a:t>
            </a:r>
            <a:r>
              <a:rPr lang="en-US" sz="2200" dirty="0" smtClean="0">
                <a:latin typeface="Calibri" pitchFamily="34" charset="0"/>
                <a:cs typeface="Calibri" pitchFamily="34" charset="0"/>
              </a:rPr>
              <a:t>practices </a:t>
            </a:r>
            <a:r>
              <a:rPr lang="en-US" sz="2200" dirty="0">
                <a:latin typeface="Calibri" pitchFamily="34" charset="0"/>
                <a:cs typeface="Calibri" pitchFamily="34" charset="0"/>
              </a:rPr>
              <a:t>much discipline, </a:t>
            </a:r>
            <a:endParaRPr lang="en-US" sz="2200" dirty="0" smtClean="0">
              <a:latin typeface="Calibri" pitchFamily="34" charset="0"/>
              <a:cs typeface="Calibri" pitchFamily="34" charset="0"/>
            </a:endParaRPr>
          </a:p>
          <a:p>
            <a:r>
              <a:rPr lang="en-US" sz="2200" dirty="0" smtClean="0">
                <a:latin typeface="Calibri" pitchFamily="34" charset="0"/>
                <a:cs typeface="Calibri" pitchFamily="34" charset="0"/>
              </a:rPr>
              <a:t>or </a:t>
            </a:r>
            <a:r>
              <a:rPr lang="en-US" sz="2200" dirty="0">
                <a:latin typeface="Calibri" pitchFamily="34" charset="0"/>
                <a:cs typeface="Calibri" pitchFamily="34" charset="0"/>
              </a:rPr>
              <a:t>does benevolent acts </a:t>
            </a:r>
            <a:r>
              <a:rPr lang="en-US" sz="2200" dirty="0" smtClean="0">
                <a:latin typeface="Calibri" pitchFamily="34" charset="0"/>
                <a:cs typeface="Calibri" pitchFamily="34" charset="0"/>
              </a:rPr>
              <a:t>in order </a:t>
            </a:r>
            <a:r>
              <a:rPr lang="en-US" sz="2200" dirty="0">
                <a:latin typeface="Calibri" pitchFamily="34" charset="0"/>
                <a:cs typeface="Calibri" pitchFamily="34" charset="0"/>
              </a:rPr>
              <a:t>to </a:t>
            </a:r>
            <a:r>
              <a:rPr lang="en-US" sz="2200" dirty="0" smtClean="0">
                <a:latin typeface="Calibri" pitchFamily="34" charset="0"/>
                <a:cs typeface="Calibri" pitchFamily="34" charset="0"/>
              </a:rPr>
              <a:t>make </a:t>
            </a:r>
            <a:r>
              <a:rPr lang="en-US" sz="2200" dirty="0">
                <a:latin typeface="Calibri" pitchFamily="34" charset="0"/>
                <a:cs typeface="Calibri" pitchFamily="34" charset="0"/>
              </a:rPr>
              <a:t>a </a:t>
            </a:r>
            <a:r>
              <a:rPr lang="en-US" sz="2200" dirty="0" smtClean="0">
                <a:latin typeface="Calibri" pitchFamily="34" charset="0"/>
                <a:cs typeface="Calibri" pitchFamily="34" charset="0"/>
              </a:rPr>
              <a:t>display … and with </a:t>
            </a:r>
          </a:p>
          <a:p>
            <a:r>
              <a:rPr lang="en-US" sz="2200" dirty="0">
                <a:latin typeface="Calibri" pitchFamily="34" charset="0"/>
                <a:cs typeface="Calibri" pitchFamily="34" charset="0"/>
              </a:rPr>
              <a:t>r</a:t>
            </a:r>
            <a:r>
              <a:rPr lang="en-US" sz="2200" dirty="0" smtClean="0">
                <a:latin typeface="Calibri" pitchFamily="34" charset="0"/>
                <a:cs typeface="Calibri" pitchFamily="34" charset="0"/>
              </a:rPr>
              <a:t>espect to </a:t>
            </a:r>
            <a:r>
              <a:rPr lang="en-US" sz="2200" dirty="0">
                <a:latin typeface="Calibri" pitchFamily="34" charset="0"/>
                <a:cs typeface="Calibri" pitchFamily="34" charset="0"/>
              </a:rPr>
              <a:t>those who have offended me by words</a:t>
            </a:r>
            <a:r>
              <a:rPr lang="en-US" sz="2200" dirty="0" smtClean="0">
                <a:latin typeface="Calibri" pitchFamily="34" charset="0"/>
                <a:cs typeface="Calibri" pitchFamily="34" charset="0"/>
              </a:rPr>
              <a:t>, or </a:t>
            </a:r>
            <a:r>
              <a:rPr lang="en-US" sz="2200" dirty="0">
                <a:latin typeface="Calibri" pitchFamily="34" charset="0"/>
                <a:cs typeface="Calibri" pitchFamily="34" charset="0"/>
              </a:rPr>
              <a:t>done </a:t>
            </a:r>
            <a:r>
              <a:rPr lang="en-US" sz="2200" dirty="0" smtClean="0">
                <a:latin typeface="Calibri" pitchFamily="34" charset="0"/>
                <a:cs typeface="Calibri" pitchFamily="34" charset="0"/>
              </a:rPr>
              <a:t>me </a:t>
            </a:r>
          </a:p>
          <a:p>
            <a:r>
              <a:rPr lang="en-US" sz="2200" dirty="0" smtClean="0">
                <a:latin typeface="Calibri" pitchFamily="34" charset="0"/>
                <a:cs typeface="Calibri" pitchFamily="34" charset="0"/>
              </a:rPr>
              <a:t>wrong</a:t>
            </a:r>
            <a:r>
              <a:rPr lang="en-US" sz="2200" dirty="0">
                <a:latin typeface="Calibri" pitchFamily="34" charset="0"/>
                <a:cs typeface="Calibri" pitchFamily="34" charset="0"/>
              </a:rPr>
              <a:t>, to be easily disposed to be </a:t>
            </a:r>
            <a:r>
              <a:rPr lang="en-US" sz="2200" dirty="0" smtClean="0">
                <a:latin typeface="Calibri" pitchFamily="34" charset="0"/>
                <a:cs typeface="Calibri" pitchFamily="34" charset="0"/>
              </a:rPr>
              <a:t>pacified and </a:t>
            </a:r>
            <a:r>
              <a:rPr lang="en-US" sz="2200" dirty="0">
                <a:latin typeface="Calibri" pitchFamily="34" charset="0"/>
                <a:cs typeface="Calibri" pitchFamily="34" charset="0"/>
              </a:rPr>
              <a:t>reconciled, as </a:t>
            </a:r>
            <a:r>
              <a:rPr lang="en-US" sz="2200" dirty="0" smtClean="0">
                <a:latin typeface="Calibri" pitchFamily="34" charset="0"/>
                <a:cs typeface="Calibri" pitchFamily="34" charset="0"/>
              </a:rPr>
              <a:t>soon</a:t>
            </a:r>
          </a:p>
          <a:p>
            <a:r>
              <a:rPr lang="en-US" sz="2200" dirty="0" smtClean="0">
                <a:latin typeface="Calibri" pitchFamily="34" charset="0"/>
                <a:cs typeface="Calibri" pitchFamily="34" charset="0"/>
              </a:rPr>
              <a:t>as </a:t>
            </a:r>
            <a:r>
              <a:rPr lang="en-US" sz="2200" dirty="0">
                <a:latin typeface="Calibri" pitchFamily="34" charset="0"/>
                <a:cs typeface="Calibri" pitchFamily="34" charset="0"/>
              </a:rPr>
              <a:t>they have </a:t>
            </a:r>
            <a:r>
              <a:rPr lang="en-US" sz="2200" dirty="0" smtClean="0">
                <a:latin typeface="Calibri" pitchFamily="34" charset="0"/>
                <a:cs typeface="Calibri" pitchFamily="34" charset="0"/>
              </a:rPr>
              <a:t>shown a </a:t>
            </a:r>
            <a:r>
              <a:rPr lang="en-US" sz="2200" dirty="0">
                <a:latin typeface="Calibri" pitchFamily="34" charset="0"/>
                <a:cs typeface="Calibri" pitchFamily="34" charset="0"/>
              </a:rPr>
              <a:t>readiness to be reconciled; and to read </a:t>
            </a:r>
            <a:endParaRPr lang="en-US" sz="2200" dirty="0" smtClean="0">
              <a:latin typeface="Calibri" pitchFamily="34" charset="0"/>
              <a:cs typeface="Calibri" pitchFamily="34" charset="0"/>
            </a:endParaRPr>
          </a:p>
          <a:p>
            <a:r>
              <a:rPr lang="en-US" sz="2200" dirty="0" smtClean="0">
                <a:latin typeface="Calibri" pitchFamily="34" charset="0"/>
                <a:cs typeface="Calibri" pitchFamily="34" charset="0"/>
              </a:rPr>
              <a:t>carefully</a:t>
            </a:r>
            <a:r>
              <a:rPr lang="en-US" sz="2200" dirty="0">
                <a:latin typeface="Calibri" pitchFamily="34" charset="0"/>
                <a:cs typeface="Calibri" pitchFamily="34" charset="0"/>
              </a:rPr>
              <a:t>, </a:t>
            </a:r>
            <a:r>
              <a:rPr lang="en-US" sz="2200" dirty="0" smtClean="0">
                <a:latin typeface="Calibri" pitchFamily="34" charset="0"/>
                <a:cs typeface="Calibri" pitchFamily="34" charset="0"/>
              </a:rPr>
              <a:t>and </a:t>
            </a:r>
            <a:r>
              <a:rPr lang="en-US" sz="2200" dirty="0">
                <a:latin typeface="Calibri" pitchFamily="34" charset="0"/>
                <a:cs typeface="Calibri" pitchFamily="34" charset="0"/>
              </a:rPr>
              <a:t>not to be satisfied with a </a:t>
            </a:r>
            <a:r>
              <a:rPr lang="en-US" sz="2200" dirty="0" smtClean="0">
                <a:latin typeface="Calibri" pitchFamily="34" charset="0"/>
                <a:cs typeface="Calibri" pitchFamily="34" charset="0"/>
              </a:rPr>
              <a:t>superficial understanding </a:t>
            </a:r>
            <a:r>
              <a:rPr lang="en-US" sz="2200" dirty="0">
                <a:latin typeface="Calibri" pitchFamily="34" charset="0"/>
                <a:cs typeface="Calibri" pitchFamily="34" charset="0"/>
              </a:rPr>
              <a:t>of a </a:t>
            </a:r>
            <a:endParaRPr lang="en-US" sz="2200" dirty="0" smtClean="0">
              <a:latin typeface="Calibri" pitchFamily="34" charset="0"/>
              <a:cs typeface="Calibri" pitchFamily="34" charset="0"/>
            </a:endParaRPr>
          </a:p>
          <a:p>
            <a:r>
              <a:rPr lang="en-US" sz="2200" dirty="0" smtClean="0">
                <a:latin typeface="Calibri" pitchFamily="34" charset="0"/>
                <a:cs typeface="Calibri" pitchFamily="34" charset="0"/>
              </a:rPr>
              <a:t>book</a:t>
            </a:r>
            <a:r>
              <a:rPr lang="en-US" sz="2200" dirty="0">
                <a:latin typeface="Calibri" pitchFamily="34" charset="0"/>
                <a:cs typeface="Calibri" pitchFamily="34" charset="0"/>
              </a:rPr>
              <a:t>; nor hastily to give my </a:t>
            </a:r>
            <a:r>
              <a:rPr lang="en-US" sz="2200" dirty="0" smtClean="0">
                <a:latin typeface="Calibri" pitchFamily="34" charset="0"/>
                <a:cs typeface="Calibri" pitchFamily="34" charset="0"/>
              </a:rPr>
              <a:t>assent to </a:t>
            </a:r>
            <a:r>
              <a:rPr lang="en-US" sz="2200" dirty="0">
                <a:latin typeface="Calibri" pitchFamily="34" charset="0"/>
                <a:cs typeface="Calibri" pitchFamily="34" charset="0"/>
              </a:rPr>
              <a:t>those who talk </a:t>
            </a:r>
            <a:r>
              <a:rPr lang="en-US" sz="2200" dirty="0" smtClean="0">
                <a:latin typeface="Calibri" pitchFamily="34" charset="0"/>
                <a:cs typeface="Calibri" pitchFamily="34" charset="0"/>
              </a:rPr>
              <a:t>overmuch...”</a:t>
            </a:r>
            <a:endParaRPr lang="en-US" sz="2200"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1615851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p:txBody>
          <a:bodyPr>
            <a:normAutofit/>
          </a:bodyPr>
          <a:lstStyle/>
          <a:p>
            <a:r>
              <a:rPr lang="en-US" sz="3500" b="1" dirty="0"/>
              <a:t>EXAMPLES OF CASE EXPRESSIONS</a:t>
            </a:r>
          </a:p>
        </p:txBody>
      </p:sp>
      <p:sp>
        <p:nvSpPr>
          <p:cNvPr id="841731" name="Rectangle 3"/>
          <p:cNvSpPr>
            <a:spLocks noGrp="1" noChangeArrowheads="1"/>
          </p:cNvSpPr>
          <p:nvPr>
            <p:ph type="body" sz="half" idx="4294967295"/>
          </p:nvPr>
        </p:nvSpPr>
        <p:spPr>
          <a:xfrm>
            <a:off x="1143000" y="1600200"/>
            <a:ext cx="3556000" cy="3879850"/>
          </a:xfrm>
        </p:spPr>
        <p:txBody>
          <a:bodyPr/>
          <a:lstStyle/>
          <a:p>
            <a:pPr>
              <a:lnSpc>
                <a:spcPct val="90000"/>
              </a:lnSpc>
              <a:buFont typeface="Wingdings" pitchFamily="2" charset="2"/>
              <a:buChar char="q"/>
            </a:pPr>
            <a:r>
              <a:rPr lang="en-US" sz="2600" dirty="0">
                <a:latin typeface="Arial" pitchFamily="34" charset="0"/>
              </a:rPr>
              <a:t>Brochures</a:t>
            </a:r>
          </a:p>
          <a:p>
            <a:pPr>
              <a:lnSpc>
                <a:spcPct val="90000"/>
              </a:lnSpc>
              <a:buFont typeface="Wingdings" pitchFamily="2" charset="2"/>
              <a:buChar char="q"/>
            </a:pPr>
            <a:r>
              <a:rPr lang="en-US" sz="2600" dirty="0">
                <a:latin typeface="Arial" pitchFamily="34" charset="0"/>
              </a:rPr>
              <a:t>Foundation proposals</a:t>
            </a:r>
          </a:p>
          <a:p>
            <a:pPr>
              <a:lnSpc>
                <a:spcPct val="90000"/>
              </a:lnSpc>
              <a:buFont typeface="Wingdings" pitchFamily="2" charset="2"/>
              <a:buChar char="q"/>
            </a:pPr>
            <a:r>
              <a:rPr lang="en-US" sz="2600" dirty="0">
                <a:latin typeface="Arial" pitchFamily="34" charset="0"/>
              </a:rPr>
              <a:t>Appeal letters</a:t>
            </a:r>
          </a:p>
          <a:p>
            <a:pPr>
              <a:lnSpc>
                <a:spcPct val="90000"/>
              </a:lnSpc>
              <a:buFont typeface="Wingdings" pitchFamily="2" charset="2"/>
              <a:buChar char="q"/>
            </a:pPr>
            <a:r>
              <a:rPr lang="en-US" sz="2600" dirty="0">
                <a:latin typeface="Arial" pitchFamily="34" charset="0"/>
              </a:rPr>
              <a:t>Campaign prospectuses</a:t>
            </a:r>
          </a:p>
          <a:p>
            <a:pPr>
              <a:lnSpc>
                <a:spcPct val="90000"/>
              </a:lnSpc>
              <a:buFont typeface="Wingdings" pitchFamily="2" charset="2"/>
              <a:buChar char="q"/>
            </a:pPr>
            <a:r>
              <a:rPr lang="en-US" sz="2600" dirty="0">
                <a:latin typeface="Arial" pitchFamily="34" charset="0"/>
              </a:rPr>
              <a:t>News releases</a:t>
            </a:r>
          </a:p>
          <a:p>
            <a:pPr>
              <a:lnSpc>
                <a:spcPct val="90000"/>
              </a:lnSpc>
              <a:buFont typeface="Wingdings" pitchFamily="2" charset="2"/>
              <a:buChar char="q"/>
            </a:pPr>
            <a:r>
              <a:rPr lang="en-US" sz="2600" dirty="0">
                <a:latin typeface="Arial" pitchFamily="34" charset="0"/>
              </a:rPr>
              <a:t>Newsletter articles</a:t>
            </a:r>
          </a:p>
          <a:p>
            <a:pPr>
              <a:lnSpc>
                <a:spcPct val="90000"/>
              </a:lnSpc>
            </a:pPr>
            <a:endParaRPr lang="en-US" sz="2600" dirty="0">
              <a:latin typeface="Arial" pitchFamily="34" charset="0"/>
            </a:endParaRPr>
          </a:p>
        </p:txBody>
      </p:sp>
      <p:sp>
        <p:nvSpPr>
          <p:cNvPr id="841732" name="Rectangle 4"/>
          <p:cNvSpPr>
            <a:spLocks noGrp="1" noChangeArrowheads="1"/>
          </p:cNvSpPr>
          <p:nvPr>
            <p:ph type="body" sz="half" idx="4294967295"/>
          </p:nvPr>
        </p:nvSpPr>
        <p:spPr>
          <a:xfrm>
            <a:off x="4953000" y="1676400"/>
            <a:ext cx="3556000" cy="3879850"/>
          </a:xfrm>
        </p:spPr>
        <p:txBody>
          <a:bodyPr/>
          <a:lstStyle/>
          <a:p>
            <a:pPr>
              <a:buFont typeface="Wingdings" pitchFamily="2" charset="2"/>
              <a:buChar char="q"/>
            </a:pPr>
            <a:r>
              <a:rPr lang="en-US" sz="2600" dirty="0">
                <a:latin typeface="Arial" pitchFamily="34" charset="0"/>
              </a:rPr>
              <a:t>Web site</a:t>
            </a:r>
          </a:p>
          <a:p>
            <a:pPr>
              <a:buFont typeface="Wingdings" pitchFamily="2" charset="2"/>
              <a:buChar char="q"/>
            </a:pPr>
            <a:r>
              <a:rPr lang="en-US" sz="2600" dirty="0">
                <a:latin typeface="Arial" pitchFamily="34" charset="0"/>
              </a:rPr>
              <a:t>Speeches to community organizations</a:t>
            </a:r>
          </a:p>
          <a:p>
            <a:pPr>
              <a:buFont typeface="Wingdings" pitchFamily="2" charset="2"/>
              <a:buChar char="q"/>
            </a:pPr>
            <a:r>
              <a:rPr lang="en-US" sz="2600" dirty="0">
                <a:latin typeface="Arial" pitchFamily="34" charset="0"/>
              </a:rPr>
              <a:t>Face-to-face conversations for cultivation and solicitation</a:t>
            </a:r>
          </a:p>
          <a:p>
            <a:endParaRPr lang="en-US" sz="2600" dirty="0">
              <a:latin typeface="Arial" pitchFamily="34" charset="0"/>
            </a:endParaRPr>
          </a:p>
        </p:txBody>
      </p:sp>
      <p:sp>
        <p:nvSpPr>
          <p:cNvPr id="841733" name="Text Box 5"/>
          <p:cNvSpPr txBox="1">
            <a:spLocks noChangeArrowheads="1"/>
          </p:cNvSpPr>
          <p:nvPr/>
        </p:nvSpPr>
        <p:spPr bwMode="auto">
          <a:xfrm>
            <a:off x="5715000" y="6629400"/>
            <a:ext cx="3429000" cy="366713"/>
          </a:xfrm>
          <a:prstGeom prst="rect">
            <a:avLst/>
          </a:prstGeom>
          <a:noFill/>
          <a:ln w="12700">
            <a:noFill/>
            <a:miter lim="800000"/>
            <a:headEnd/>
            <a:tailEnd/>
          </a:ln>
        </p:spPr>
        <p:txBody>
          <a:bodyPr>
            <a:spAutoFit/>
          </a:bodyPr>
          <a:lstStyle/>
          <a:p>
            <a:pPr>
              <a:spcBef>
                <a:spcPct val="50000"/>
              </a:spcBef>
            </a:pPr>
            <a:endParaRPr lang="en-US" dirty="0">
              <a:latin typeface="Tahoma"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9258991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a:bodyPr>
          <a:lstStyle/>
          <a:p>
            <a:pPr eaLnBrk="1" hangingPunct="1"/>
            <a:r>
              <a:rPr lang="en-US" b="1" dirty="0" smtClean="0"/>
              <a:t>GIFT RANGE CHART - USES</a:t>
            </a:r>
          </a:p>
        </p:txBody>
      </p:sp>
      <p:sp>
        <p:nvSpPr>
          <p:cNvPr id="52227" name="Rectangle 3"/>
          <p:cNvSpPr>
            <a:spLocks noGrp="1" noChangeArrowheads="1"/>
          </p:cNvSpPr>
          <p:nvPr>
            <p:ph idx="1"/>
          </p:nvPr>
        </p:nvSpPr>
        <p:spPr>
          <a:xfrm>
            <a:off x="533400" y="1371600"/>
            <a:ext cx="8229600" cy="3733800"/>
          </a:xfrm>
        </p:spPr>
        <p:txBody>
          <a:bodyPr/>
          <a:lstStyle/>
          <a:p>
            <a:pPr eaLnBrk="1" hangingPunct="1">
              <a:buFont typeface="Wingdings" pitchFamily="2" charset="2"/>
              <a:buChar char="q"/>
            </a:pPr>
            <a:r>
              <a:rPr lang="en-US" sz="2600" dirty="0" smtClean="0">
                <a:latin typeface="Calibri" pitchFamily="34" charset="0"/>
                <a:cs typeface="Calibri" pitchFamily="34" charset="0"/>
              </a:rPr>
              <a:t>Planning</a:t>
            </a:r>
          </a:p>
          <a:p>
            <a:pPr eaLnBrk="1" hangingPunct="1">
              <a:buFont typeface="Wingdings" pitchFamily="2" charset="2"/>
              <a:buChar char="q"/>
            </a:pPr>
            <a:r>
              <a:rPr lang="en-US" sz="2600" dirty="0" smtClean="0">
                <a:latin typeface="Calibri" pitchFamily="34" charset="0"/>
                <a:cs typeface="Calibri" pitchFamily="34" charset="0"/>
              </a:rPr>
              <a:t>Internal education</a:t>
            </a:r>
          </a:p>
          <a:p>
            <a:pPr eaLnBrk="1" hangingPunct="1">
              <a:buFont typeface="Wingdings" pitchFamily="2" charset="2"/>
              <a:buChar char="q"/>
            </a:pPr>
            <a:r>
              <a:rPr lang="en-US" sz="2600" dirty="0" smtClean="0">
                <a:latin typeface="Calibri" pitchFamily="34" charset="0"/>
                <a:cs typeface="Calibri" pitchFamily="34" charset="0"/>
              </a:rPr>
              <a:t>Prospect involvement</a:t>
            </a:r>
          </a:p>
          <a:p>
            <a:pPr eaLnBrk="1" hangingPunct="1">
              <a:buFont typeface="Wingdings" pitchFamily="2" charset="2"/>
              <a:buChar char="q"/>
            </a:pPr>
            <a:r>
              <a:rPr lang="en-US" sz="2600" dirty="0" smtClean="0">
                <a:latin typeface="Calibri" pitchFamily="34" charset="0"/>
                <a:cs typeface="Calibri" pitchFamily="34" charset="0"/>
              </a:rPr>
              <a:t>Board and volunteer training and education</a:t>
            </a:r>
          </a:p>
          <a:p>
            <a:pPr eaLnBrk="1" hangingPunct="1">
              <a:buFont typeface="Wingdings" pitchFamily="2" charset="2"/>
              <a:buChar char="q"/>
            </a:pPr>
            <a:r>
              <a:rPr lang="en-US" sz="2600" dirty="0" smtClean="0">
                <a:latin typeface="Calibri" pitchFamily="34" charset="0"/>
                <a:cs typeface="Calibri" pitchFamily="34" charset="0"/>
              </a:rPr>
              <a:t>Determining where donors fit into your fundraising program</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9533757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normAutofit/>
          </a:bodyPr>
          <a:lstStyle/>
          <a:p>
            <a:pPr eaLnBrk="1" hangingPunct="1"/>
            <a:r>
              <a:rPr lang="en-US" b="1" dirty="0" smtClean="0"/>
              <a:t>ABOUT THE GIFT RANGE CHART</a:t>
            </a:r>
          </a:p>
        </p:txBody>
      </p:sp>
      <p:sp>
        <p:nvSpPr>
          <p:cNvPr id="53251" name="Content Placeholder 2"/>
          <p:cNvSpPr>
            <a:spLocks noGrp="1"/>
          </p:cNvSpPr>
          <p:nvPr>
            <p:ph idx="1"/>
          </p:nvPr>
        </p:nvSpPr>
        <p:spPr>
          <a:xfrm>
            <a:off x="533400" y="1371600"/>
            <a:ext cx="8229600" cy="3733800"/>
          </a:xfrm>
        </p:spPr>
        <p:txBody>
          <a:bodyPr/>
          <a:lstStyle/>
          <a:p>
            <a:pPr eaLnBrk="1" hangingPunct="1">
              <a:buFont typeface="Wingdings 2" pitchFamily="18" charset="2"/>
              <a:buNone/>
            </a:pPr>
            <a:r>
              <a:rPr lang="en-US" sz="2600" dirty="0" smtClean="0">
                <a:latin typeface="Calibri" pitchFamily="34" charset="0"/>
                <a:cs typeface="Calibri" pitchFamily="34" charset="0"/>
              </a:rPr>
              <a:t>The chart is based upon well-researched ratios.  </a:t>
            </a:r>
          </a:p>
          <a:p>
            <a:pPr eaLnBrk="1" hangingPunct="1">
              <a:buFont typeface="Wingdings 2" pitchFamily="18" charset="2"/>
              <a:buNone/>
            </a:pPr>
            <a:r>
              <a:rPr lang="en-US" sz="2600" dirty="0" smtClean="0">
                <a:latin typeface="Calibri" pitchFamily="34" charset="0"/>
                <a:cs typeface="Calibri" pitchFamily="34" charset="0"/>
              </a:rPr>
              <a:t>After you create it:</a:t>
            </a:r>
          </a:p>
          <a:p>
            <a:pPr eaLnBrk="1" hangingPunct="1">
              <a:buFont typeface="Wingdings 2" pitchFamily="18" charset="2"/>
              <a:buNone/>
            </a:pPr>
            <a:endParaRPr lang="en-US" sz="900" dirty="0" smtClean="0">
              <a:latin typeface="Calibri" pitchFamily="34" charset="0"/>
              <a:cs typeface="Calibri" pitchFamily="34" charset="0"/>
            </a:endParaRPr>
          </a:p>
          <a:p>
            <a:pPr eaLnBrk="1" hangingPunct="1">
              <a:buFont typeface="Calibri" pitchFamily="34" charset="0"/>
              <a:buAutoNum type="arabicPeriod"/>
            </a:pPr>
            <a:r>
              <a:rPr lang="en-US" sz="2600" dirty="0" smtClean="0">
                <a:latin typeface="Calibri" pitchFamily="34" charset="0"/>
                <a:cs typeface="Calibri" pitchFamily="34" charset="0"/>
              </a:rPr>
              <a:t>Evaluate it in terms of market conditions.</a:t>
            </a:r>
          </a:p>
          <a:p>
            <a:pPr eaLnBrk="1" hangingPunct="1">
              <a:buFont typeface="Calibri" pitchFamily="34" charset="0"/>
              <a:buAutoNum type="arabicPeriod"/>
            </a:pPr>
            <a:endParaRPr lang="en-US" sz="900" dirty="0" smtClean="0">
              <a:latin typeface="Calibri" pitchFamily="34" charset="0"/>
              <a:cs typeface="Calibri" pitchFamily="34" charset="0"/>
            </a:endParaRPr>
          </a:p>
          <a:p>
            <a:pPr eaLnBrk="1" hangingPunct="1">
              <a:buFont typeface="Calibri" pitchFamily="34" charset="0"/>
              <a:buAutoNum type="arabicPeriod"/>
            </a:pPr>
            <a:r>
              <a:rPr lang="en-US" sz="2600" dirty="0" smtClean="0">
                <a:latin typeface="Calibri" pitchFamily="34" charset="0"/>
                <a:cs typeface="Calibri" pitchFamily="34" charset="0"/>
              </a:rPr>
              <a:t>Adapt it to market conditions.</a:t>
            </a:r>
          </a:p>
          <a:p>
            <a:pPr eaLnBrk="1" hangingPunct="1">
              <a:buFont typeface="Calibri" pitchFamily="34" charset="0"/>
              <a:buAutoNum type="arabicPeriod"/>
            </a:pPr>
            <a:endParaRPr lang="en-US" sz="900" dirty="0" smtClean="0">
              <a:latin typeface="Calibri" pitchFamily="34" charset="0"/>
              <a:cs typeface="Calibri" pitchFamily="34" charset="0"/>
            </a:endParaRPr>
          </a:p>
          <a:p>
            <a:pPr eaLnBrk="1" hangingPunct="1">
              <a:buFont typeface="Calibri" pitchFamily="34" charset="0"/>
              <a:buAutoNum type="arabicPeriod"/>
            </a:pPr>
            <a:r>
              <a:rPr lang="en-US" sz="2600" dirty="0" smtClean="0">
                <a:latin typeface="Calibri" pitchFamily="34" charset="0"/>
                <a:cs typeface="Calibri" pitchFamily="34" charset="0"/>
              </a:rPr>
              <a:t>If necessary, change the gift ratios.</a:t>
            </a:r>
          </a:p>
          <a:p>
            <a:pPr eaLnBrk="1" hangingPunct="1">
              <a:buFont typeface="Calibri" pitchFamily="34" charset="0"/>
              <a:buAutoNum type="arabicPeriod"/>
            </a:pPr>
            <a:endParaRPr lang="en-US" sz="2600"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1142582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Title 1"/>
          <p:cNvSpPr>
            <a:spLocks noGrp="1"/>
          </p:cNvSpPr>
          <p:nvPr>
            <p:ph type="title"/>
          </p:nvPr>
        </p:nvSpPr>
        <p:spPr>
          <a:xfrm>
            <a:off x="574675" y="304800"/>
            <a:ext cx="8264525" cy="1216025"/>
          </a:xfrm>
        </p:spPr>
        <p:txBody>
          <a:bodyPr>
            <a:normAutofit/>
          </a:bodyPr>
          <a:lstStyle/>
          <a:p>
            <a:pPr eaLnBrk="1" hangingPunct="1"/>
            <a:r>
              <a:rPr lang="en-US" b="1" dirty="0" smtClean="0"/>
              <a:t>GIFT RANGE CHART - PRINCIPLES</a:t>
            </a:r>
          </a:p>
        </p:txBody>
      </p:sp>
      <p:sp>
        <p:nvSpPr>
          <p:cNvPr id="54275" name="Content Placeholder 2"/>
          <p:cNvSpPr>
            <a:spLocks noGrp="1"/>
          </p:cNvSpPr>
          <p:nvPr>
            <p:ph idx="1"/>
          </p:nvPr>
        </p:nvSpPr>
        <p:spPr>
          <a:xfrm>
            <a:off x="457200" y="1371600"/>
            <a:ext cx="8229600" cy="3733800"/>
          </a:xfrm>
        </p:spPr>
        <p:txBody>
          <a:bodyPr/>
          <a:lstStyle/>
          <a:p>
            <a:pPr marL="514350" indent="-514350" eaLnBrk="1" hangingPunct="1">
              <a:buFont typeface="Calibri" pitchFamily="34" charset="0"/>
              <a:buAutoNum type="arabicPeriod"/>
            </a:pPr>
            <a:r>
              <a:rPr lang="en-US" sz="2300" dirty="0" smtClean="0">
                <a:latin typeface="Calibri" pitchFamily="34" charset="0"/>
                <a:cs typeface="Calibri" pitchFamily="34" charset="0"/>
              </a:rPr>
              <a:t>Gift range charts work best if they begin at the $25,000 level or higher.</a:t>
            </a:r>
          </a:p>
          <a:p>
            <a:pPr marL="514350" indent="-514350" eaLnBrk="1" hangingPunct="1">
              <a:buFont typeface="Calibri" pitchFamily="34" charset="0"/>
              <a:buAutoNum type="arabicPeriod"/>
            </a:pPr>
            <a:r>
              <a:rPr lang="en-US" sz="2300" dirty="0" smtClean="0">
                <a:latin typeface="Calibri" pitchFamily="34" charset="0"/>
                <a:cs typeface="Calibri" pitchFamily="34" charset="0"/>
              </a:rPr>
              <a:t>Prospect-to-donor ratio begins at five-to-one and gradually reduces to two-to-one.</a:t>
            </a:r>
          </a:p>
          <a:p>
            <a:pPr marL="514350" indent="-514350" eaLnBrk="1" hangingPunct="1">
              <a:buFont typeface="Calibri" pitchFamily="34" charset="0"/>
              <a:buAutoNum type="arabicPeriod"/>
            </a:pPr>
            <a:r>
              <a:rPr lang="en-US" sz="2300" dirty="0" smtClean="0">
                <a:latin typeface="Calibri" pitchFamily="34" charset="0"/>
                <a:cs typeface="Calibri" pitchFamily="34" charset="0"/>
              </a:rPr>
              <a:t>Prospects who don’t give at the identified range can move to another range (even a lower one).</a:t>
            </a:r>
          </a:p>
          <a:p>
            <a:pPr marL="514350" indent="-514350" eaLnBrk="1" hangingPunct="1">
              <a:buFont typeface="Calibri" pitchFamily="34" charset="0"/>
              <a:buAutoNum type="arabicPeriod"/>
            </a:pPr>
            <a:r>
              <a:rPr lang="en-US" sz="2300" dirty="0" smtClean="0">
                <a:latin typeface="Calibri" pitchFamily="34" charset="0"/>
                <a:cs typeface="Calibri" pitchFamily="34" charset="0"/>
              </a:rPr>
              <a:t>Don’t be too “legalistic” about the gift range chart.  It is a tool, not Scripture!  For example, you may need to change gift ranges and/or number of gifts.</a:t>
            </a:r>
          </a:p>
          <a:p>
            <a:pPr marL="514350" indent="-514350" eaLnBrk="1" hangingPunct="1">
              <a:buFont typeface="Calibri" pitchFamily="34" charset="0"/>
              <a:buAutoNum type="arabicPeriod"/>
            </a:pPr>
            <a:endParaRPr lang="en-US" sz="2300"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0977154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a:bodyPr>
          <a:lstStyle/>
          <a:p>
            <a:r>
              <a:rPr lang="en-US" sz="3500" b="1" dirty="0" smtClean="0"/>
              <a:t>GIFT RANGE GIFT ($</a:t>
            </a:r>
            <a:r>
              <a:rPr lang="en-US" sz="3500" b="1" dirty="0"/>
              <a:t>60,000 </a:t>
            </a:r>
            <a:r>
              <a:rPr lang="en-US" sz="3500" b="1" dirty="0" smtClean="0"/>
              <a:t>Goal)</a:t>
            </a:r>
            <a:endParaRPr lang="en-US" sz="3500" b="1" dirty="0"/>
          </a:p>
        </p:txBody>
      </p:sp>
      <p:graphicFrame>
        <p:nvGraphicFramePr>
          <p:cNvPr id="33795" name="Group 3"/>
          <p:cNvGraphicFramePr>
            <a:graphicFrameLocks noGrp="1"/>
          </p:cNvGraphicFramePr>
          <p:nvPr>
            <p:ph type="tbl" idx="1"/>
          </p:nvPr>
        </p:nvGraphicFramePr>
        <p:xfrm>
          <a:off x="228600" y="1752600"/>
          <a:ext cx="8839200" cy="4447224"/>
        </p:xfrm>
        <a:graphic>
          <a:graphicData uri="http://schemas.openxmlformats.org/drawingml/2006/table">
            <a:tbl>
              <a:tblPr/>
              <a:tblGrid>
                <a:gridCol w="1143000"/>
                <a:gridCol w="1219200"/>
                <a:gridCol w="1447800"/>
                <a:gridCol w="1143000"/>
                <a:gridCol w="1460500"/>
                <a:gridCol w="977900"/>
                <a:gridCol w="1447800"/>
              </a:tblGrid>
              <a:tr h="5667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Gift Range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 of Gifts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Cumulative # Gifts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Prospect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Cumulative # of Prospects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 per Range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Cumulative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3,000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 (5:1)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6,000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6,000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1,500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20 (5:1)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6,000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12,000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4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750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48 (4:1)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78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9,000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500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72 (4:1)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9,000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250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24</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accent2"/>
                          </a:solidFill>
                          <a:effectLst/>
                          <a:latin typeface="Arial" pitchFamily="34" charset="0"/>
                        </a:rPr>
                        <a:t>10% of Donors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72 (3:1)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6,000</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36,000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360 (3:1)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582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48,000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Under 100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$30 avg.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accent2"/>
                          </a:solidFill>
                          <a:effectLst/>
                          <a:latin typeface="Arial" pitchFamily="34" charset="0"/>
                        </a:rPr>
                        <a:t>20% of Donors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580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800 (2:1)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1,382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60,000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869" name="Line 77"/>
          <p:cNvSpPr>
            <a:spLocks noChangeShapeType="1"/>
          </p:cNvSpPr>
          <p:nvPr/>
        </p:nvSpPr>
        <p:spPr bwMode="auto">
          <a:xfrm>
            <a:off x="228600" y="4876800"/>
            <a:ext cx="8534400" cy="0"/>
          </a:xfrm>
          <a:prstGeom prst="line">
            <a:avLst/>
          </a:prstGeom>
          <a:noFill/>
          <a:ln w="9525">
            <a:solidFill>
              <a:srgbClr val="008000"/>
            </a:solidFill>
            <a:round/>
            <a:headEnd/>
            <a:tailEnd/>
          </a:ln>
          <a:effectLst/>
        </p:spPr>
        <p:txBody>
          <a:bodyPr/>
          <a:lstStyle/>
          <a:p>
            <a:endParaRPr lang="en-US" dirty="0"/>
          </a:p>
        </p:txBody>
      </p:sp>
      <p:sp>
        <p:nvSpPr>
          <p:cNvPr id="33870" name="Line 78"/>
          <p:cNvSpPr>
            <a:spLocks noChangeShapeType="1"/>
          </p:cNvSpPr>
          <p:nvPr/>
        </p:nvSpPr>
        <p:spPr bwMode="auto">
          <a:xfrm>
            <a:off x="381000" y="5715000"/>
            <a:ext cx="8534400" cy="0"/>
          </a:xfrm>
          <a:prstGeom prst="line">
            <a:avLst/>
          </a:prstGeom>
          <a:noFill/>
          <a:ln w="9525">
            <a:solidFill>
              <a:srgbClr val="008000"/>
            </a:solidFill>
            <a:round/>
            <a:headEnd/>
            <a:tailEnd/>
          </a:ln>
          <a:effectLst/>
        </p:spPr>
        <p:txBody>
          <a:bodyPr/>
          <a:lstStyle/>
          <a:p>
            <a:endParaRPr lang="en-US" dirty="0"/>
          </a:p>
        </p:txBody>
      </p:sp>
      <p:sp>
        <p:nvSpPr>
          <p:cNvPr id="33871" name="Text Box 79"/>
          <p:cNvSpPr txBox="1">
            <a:spLocks noChangeArrowheads="1"/>
          </p:cNvSpPr>
          <p:nvPr/>
        </p:nvSpPr>
        <p:spPr bwMode="auto">
          <a:xfrm>
            <a:off x="1447800" y="6324600"/>
            <a:ext cx="1154113" cy="228600"/>
          </a:xfrm>
          <a:prstGeom prst="rect">
            <a:avLst/>
          </a:prstGeom>
          <a:noFill/>
          <a:ln w="9525">
            <a:noFill/>
            <a:miter lim="800000"/>
            <a:headEnd/>
            <a:tailEnd/>
          </a:ln>
          <a:effectLst/>
        </p:spPr>
        <p:txBody>
          <a:bodyPr wrap="none">
            <a:spAutoFit/>
          </a:bodyPr>
          <a:lstStyle/>
          <a:p>
            <a:pPr eaLnBrk="0" hangingPunct="0"/>
            <a:r>
              <a:rPr lang="en-US" sz="900" b="1" dirty="0">
                <a:solidFill>
                  <a:schemeClr val="accent2"/>
                </a:solidFill>
                <a:latin typeface="Verdana" pitchFamily="34" charset="0"/>
              </a:rPr>
              <a:t>70% of Donors</a:t>
            </a:r>
          </a:p>
        </p:txBody>
      </p:sp>
      <p:sp>
        <p:nvSpPr>
          <p:cNvPr id="33872" name="Text Box 80"/>
          <p:cNvSpPr txBox="1">
            <a:spLocks noChangeArrowheads="1"/>
          </p:cNvSpPr>
          <p:nvPr/>
        </p:nvSpPr>
        <p:spPr bwMode="auto">
          <a:xfrm>
            <a:off x="7223125" y="4641850"/>
            <a:ext cx="982663" cy="228600"/>
          </a:xfrm>
          <a:prstGeom prst="rect">
            <a:avLst/>
          </a:prstGeom>
          <a:noFill/>
          <a:ln w="9525">
            <a:noFill/>
            <a:miter lim="800000"/>
            <a:headEnd/>
            <a:tailEnd/>
          </a:ln>
          <a:effectLst/>
        </p:spPr>
        <p:txBody>
          <a:bodyPr wrap="none">
            <a:spAutoFit/>
          </a:bodyPr>
          <a:lstStyle/>
          <a:p>
            <a:pPr eaLnBrk="0" hangingPunct="0"/>
            <a:r>
              <a:rPr lang="en-US" sz="900" b="1" dirty="0">
                <a:solidFill>
                  <a:schemeClr val="accent2"/>
                </a:solidFill>
                <a:latin typeface="Verdana" pitchFamily="34" charset="0"/>
              </a:rPr>
              <a:t>60% of Goal</a:t>
            </a:r>
          </a:p>
        </p:txBody>
      </p:sp>
      <p:sp>
        <p:nvSpPr>
          <p:cNvPr id="33873" name="Text Box 81"/>
          <p:cNvSpPr txBox="1">
            <a:spLocks noChangeArrowheads="1"/>
          </p:cNvSpPr>
          <p:nvPr/>
        </p:nvSpPr>
        <p:spPr bwMode="auto">
          <a:xfrm>
            <a:off x="7299325" y="5480050"/>
            <a:ext cx="982663" cy="228600"/>
          </a:xfrm>
          <a:prstGeom prst="rect">
            <a:avLst/>
          </a:prstGeom>
          <a:noFill/>
          <a:ln w="9525">
            <a:noFill/>
            <a:miter lim="800000"/>
            <a:headEnd/>
            <a:tailEnd/>
          </a:ln>
          <a:effectLst/>
        </p:spPr>
        <p:txBody>
          <a:bodyPr wrap="none">
            <a:spAutoFit/>
          </a:bodyPr>
          <a:lstStyle/>
          <a:p>
            <a:pPr eaLnBrk="0" hangingPunct="0"/>
            <a:r>
              <a:rPr lang="en-US" sz="900" b="1" dirty="0">
                <a:solidFill>
                  <a:schemeClr val="accent2"/>
                </a:solidFill>
                <a:latin typeface="Verdana" pitchFamily="34" charset="0"/>
              </a:rPr>
              <a:t>20% of Goal</a:t>
            </a:r>
          </a:p>
        </p:txBody>
      </p:sp>
      <p:sp>
        <p:nvSpPr>
          <p:cNvPr id="33874" name="Text Box 82"/>
          <p:cNvSpPr txBox="1">
            <a:spLocks noChangeArrowheads="1"/>
          </p:cNvSpPr>
          <p:nvPr/>
        </p:nvSpPr>
        <p:spPr bwMode="auto">
          <a:xfrm>
            <a:off x="7375525" y="6394450"/>
            <a:ext cx="982663" cy="228600"/>
          </a:xfrm>
          <a:prstGeom prst="rect">
            <a:avLst/>
          </a:prstGeom>
          <a:noFill/>
          <a:ln w="9525">
            <a:noFill/>
            <a:miter lim="800000"/>
            <a:headEnd/>
            <a:tailEnd/>
          </a:ln>
          <a:effectLst/>
        </p:spPr>
        <p:txBody>
          <a:bodyPr wrap="none">
            <a:spAutoFit/>
          </a:bodyPr>
          <a:lstStyle/>
          <a:p>
            <a:pPr eaLnBrk="0" hangingPunct="0"/>
            <a:r>
              <a:rPr lang="en-US" sz="900" b="1" dirty="0">
                <a:solidFill>
                  <a:schemeClr val="accent2"/>
                </a:solidFill>
                <a:latin typeface="Verdana" pitchFamily="34" charset="0"/>
              </a:rPr>
              <a:t>20% of Goal</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023179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76200" y="304800"/>
            <a:ext cx="8839199" cy="1216025"/>
          </a:xfrm>
        </p:spPr>
        <p:txBody>
          <a:bodyPr>
            <a:normAutofit/>
          </a:bodyPr>
          <a:lstStyle/>
          <a:p>
            <a:r>
              <a:rPr lang="en-US" sz="3500" b="1" dirty="0" smtClean="0"/>
              <a:t>GIFT RANGE CHART ($</a:t>
            </a:r>
            <a:r>
              <a:rPr lang="en-US" sz="3500" b="1" dirty="0"/>
              <a:t>500,000 </a:t>
            </a:r>
            <a:r>
              <a:rPr lang="en-US" sz="3500" b="1" dirty="0" smtClean="0"/>
              <a:t>Goal)</a:t>
            </a:r>
            <a:endParaRPr lang="en-US" sz="3500" b="1" dirty="0"/>
          </a:p>
        </p:txBody>
      </p:sp>
      <p:graphicFrame>
        <p:nvGraphicFramePr>
          <p:cNvPr id="34819" name="Group 3"/>
          <p:cNvGraphicFramePr>
            <a:graphicFrameLocks noGrp="1"/>
          </p:cNvGraphicFramePr>
          <p:nvPr>
            <p:ph type="tbl" idx="1"/>
          </p:nvPr>
        </p:nvGraphicFramePr>
        <p:xfrm>
          <a:off x="228600" y="1752600"/>
          <a:ext cx="8839200" cy="4939984"/>
        </p:xfrm>
        <a:graphic>
          <a:graphicData uri="http://schemas.openxmlformats.org/drawingml/2006/table">
            <a:tbl>
              <a:tblPr/>
              <a:tblGrid>
                <a:gridCol w="1066800"/>
                <a:gridCol w="1295400"/>
                <a:gridCol w="1447800"/>
                <a:gridCol w="1295400"/>
                <a:gridCol w="1295400"/>
                <a:gridCol w="990600"/>
                <a:gridCol w="1447800"/>
              </a:tblGrid>
              <a:tr h="5667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Gift Range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 of Gifts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Cumulative # Gifts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Prospect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Cumulative # of Prospects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 per Range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Cumulative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25,000+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 (5:1)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50,000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50,000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10,000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20 (5:1)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90,000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4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2,500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72 (4:1)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45,000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135,000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54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120 (4:1)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165,000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6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500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250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110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320</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accent2"/>
                          </a:solidFill>
                          <a:effectLst/>
                          <a:latin typeface="Arial" pitchFamily="34" charset="0"/>
                        </a:rPr>
                        <a:t>10% of Donors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 b="1" i="0" u="none" strike="noStrike" cap="none" normalizeH="0" baseline="0" dirty="0" smtClean="0">
                        <a:ln>
                          <a:noFill/>
                        </a:ln>
                        <a:solidFill>
                          <a:schemeClr val="accent2"/>
                        </a:solidFill>
                        <a:effectLst/>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accent2"/>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164</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484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330 (3:1)</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960 (3:1)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552</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1,512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55,000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80,000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220,000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300,000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1,000</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 </a:t>
                      </a:r>
                      <a:r>
                        <a:rPr kumimoji="0" lang="en-US" sz="900" b="1" i="0" u="none" strike="noStrike" cap="none" normalizeH="0" baseline="0" dirty="0" smtClean="0">
                          <a:ln>
                            <a:noFill/>
                          </a:ln>
                          <a:solidFill>
                            <a:schemeClr val="accent2"/>
                          </a:solidFill>
                          <a:effectLst/>
                          <a:latin typeface="Arial" pitchFamily="34" charset="0"/>
                        </a:rPr>
                        <a:t>20% of Donors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1,484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3,000 (3:1)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4,512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400,000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Under 100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chemeClr val="accent2"/>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3,334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4,818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800 (2:1)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11,180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100,020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tx1"/>
                          </a:solidFill>
                          <a:effectLst/>
                          <a:latin typeface="Arial" pitchFamily="34" charset="0"/>
                        </a:rPr>
                        <a:t>500,020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4893" name="Line 77"/>
          <p:cNvSpPr>
            <a:spLocks noChangeShapeType="1"/>
          </p:cNvSpPr>
          <p:nvPr/>
        </p:nvSpPr>
        <p:spPr bwMode="auto">
          <a:xfrm>
            <a:off x="228600" y="4876800"/>
            <a:ext cx="8534400" cy="0"/>
          </a:xfrm>
          <a:prstGeom prst="line">
            <a:avLst/>
          </a:prstGeom>
          <a:noFill/>
          <a:ln w="9525">
            <a:solidFill>
              <a:srgbClr val="008000"/>
            </a:solidFill>
            <a:round/>
            <a:headEnd/>
            <a:tailEnd/>
          </a:ln>
          <a:effectLst/>
        </p:spPr>
        <p:txBody>
          <a:bodyPr/>
          <a:lstStyle/>
          <a:p>
            <a:endParaRPr lang="en-US" dirty="0"/>
          </a:p>
        </p:txBody>
      </p:sp>
      <p:sp>
        <p:nvSpPr>
          <p:cNvPr id="34894" name="Line 78"/>
          <p:cNvSpPr>
            <a:spLocks noChangeShapeType="1"/>
          </p:cNvSpPr>
          <p:nvPr/>
        </p:nvSpPr>
        <p:spPr bwMode="auto">
          <a:xfrm>
            <a:off x="381000" y="5410200"/>
            <a:ext cx="8534400" cy="0"/>
          </a:xfrm>
          <a:prstGeom prst="line">
            <a:avLst/>
          </a:prstGeom>
          <a:noFill/>
          <a:ln w="9525">
            <a:solidFill>
              <a:srgbClr val="008000"/>
            </a:solidFill>
            <a:round/>
            <a:headEnd/>
            <a:tailEnd/>
          </a:ln>
          <a:effectLst/>
        </p:spPr>
        <p:txBody>
          <a:bodyPr/>
          <a:lstStyle/>
          <a:p>
            <a:endParaRPr lang="en-US" dirty="0"/>
          </a:p>
        </p:txBody>
      </p:sp>
      <p:sp>
        <p:nvSpPr>
          <p:cNvPr id="34895" name="Text Box 79"/>
          <p:cNvSpPr txBox="1">
            <a:spLocks noChangeArrowheads="1"/>
          </p:cNvSpPr>
          <p:nvPr/>
        </p:nvSpPr>
        <p:spPr bwMode="auto">
          <a:xfrm>
            <a:off x="1447800" y="6477000"/>
            <a:ext cx="1154113" cy="228600"/>
          </a:xfrm>
          <a:prstGeom prst="rect">
            <a:avLst/>
          </a:prstGeom>
          <a:noFill/>
          <a:ln w="9525">
            <a:noFill/>
            <a:miter lim="800000"/>
            <a:headEnd/>
            <a:tailEnd/>
          </a:ln>
          <a:effectLst/>
        </p:spPr>
        <p:txBody>
          <a:bodyPr wrap="none">
            <a:spAutoFit/>
          </a:bodyPr>
          <a:lstStyle/>
          <a:p>
            <a:pPr eaLnBrk="0" hangingPunct="0"/>
            <a:r>
              <a:rPr lang="en-US" sz="900" b="1" dirty="0">
                <a:solidFill>
                  <a:schemeClr val="accent2"/>
                </a:solidFill>
                <a:latin typeface="Verdana" pitchFamily="34" charset="0"/>
              </a:rPr>
              <a:t>70% of Donors</a:t>
            </a:r>
          </a:p>
        </p:txBody>
      </p:sp>
      <p:sp>
        <p:nvSpPr>
          <p:cNvPr id="34896" name="Text Box 80"/>
          <p:cNvSpPr txBox="1">
            <a:spLocks noChangeArrowheads="1"/>
          </p:cNvSpPr>
          <p:nvPr/>
        </p:nvSpPr>
        <p:spPr bwMode="auto">
          <a:xfrm>
            <a:off x="7239000" y="5029200"/>
            <a:ext cx="982663" cy="228600"/>
          </a:xfrm>
          <a:prstGeom prst="rect">
            <a:avLst/>
          </a:prstGeom>
          <a:noFill/>
          <a:ln w="9525">
            <a:noFill/>
            <a:miter lim="800000"/>
            <a:headEnd/>
            <a:tailEnd/>
          </a:ln>
          <a:effectLst/>
        </p:spPr>
        <p:txBody>
          <a:bodyPr wrap="none">
            <a:spAutoFit/>
          </a:bodyPr>
          <a:lstStyle/>
          <a:p>
            <a:pPr eaLnBrk="0" hangingPunct="0"/>
            <a:r>
              <a:rPr lang="en-US" sz="900" b="1" dirty="0">
                <a:solidFill>
                  <a:schemeClr val="accent2"/>
                </a:solidFill>
                <a:latin typeface="Verdana" pitchFamily="34" charset="0"/>
              </a:rPr>
              <a:t>60% of Goal</a:t>
            </a:r>
          </a:p>
        </p:txBody>
      </p:sp>
      <p:sp>
        <p:nvSpPr>
          <p:cNvPr id="34897" name="Text Box 81"/>
          <p:cNvSpPr txBox="1">
            <a:spLocks noChangeArrowheads="1"/>
          </p:cNvSpPr>
          <p:nvPr/>
        </p:nvSpPr>
        <p:spPr bwMode="auto">
          <a:xfrm>
            <a:off x="7315200" y="5791200"/>
            <a:ext cx="982663" cy="228600"/>
          </a:xfrm>
          <a:prstGeom prst="rect">
            <a:avLst/>
          </a:prstGeom>
          <a:noFill/>
          <a:ln w="9525">
            <a:noFill/>
            <a:miter lim="800000"/>
            <a:headEnd/>
            <a:tailEnd/>
          </a:ln>
          <a:effectLst/>
        </p:spPr>
        <p:txBody>
          <a:bodyPr wrap="none">
            <a:spAutoFit/>
          </a:bodyPr>
          <a:lstStyle/>
          <a:p>
            <a:pPr eaLnBrk="0" hangingPunct="0"/>
            <a:r>
              <a:rPr lang="en-US" sz="900" b="1" dirty="0">
                <a:solidFill>
                  <a:schemeClr val="accent2"/>
                </a:solidFill>
                <a:latin typeface="Verdana" pitchFamily="34" charset="0"/>
              </a:rPr>
              <a:t>20% of Goal</a:t>
            </a:r>
          </a:p>
        </p:txBody>
      </p:sp>
      <p:sp>
        <p:nvSpPr>
          <p:cNvPr id="34898" name="Text Box 82"/>
          <p:cNvSpPr txBox="1">
            <a:spLocks noChangeArrowheads="1"/>
          </p:cNvSpPr>
          <p:nvPr/>
        </p:nvSpPr>
        <p:spPr bwMode="auto">
          <a:xfrm>
            <a:off x="7391400" y="6477000"/>
            <a:ext cx="982663" cy="228600"/>
          </a:xfrm>
          <a:prstGeom prst="rect">
            <a:avLst/>
          </a:prstGeom>
          <a:noFill/>
          <a:ln w="9525">
            <a:noFill/>
            <a:miter lim="800000"/>
            <a:headEnd/>
            <a:tailEnd/>
          </a:ln>
          <a:effectLst/>
        </p:spPr>
        <p:txBody>
          <a:bodyPr wrap="none">
            <a:spAutoFit/>
          </a:bodyPr>
          <a:lstStyle/>
          <a:p>
            <a:pPr eaLnBrk="0" hangingPunct="0"/>
            <a:r>
              <a:rPr lang="en-US" sz="900" b="1" dirty="0">
                <a:solidFill>
                  <a:schemeClr val="accent2"/>
                </a:solidFill>
                <a:latin typeface="Verdana" pitchFamily="34" charset="0"/>
              </a:rPr>
              <a:t>20% of Goal</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8506517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p:txBody>
          <a:bodyPr>
            <a:normAutofit/>
          </a:bodyPr>
          <a:lstStyle/>
          <a:p>
            <a:pPr eaLnBrk="1" hangingPunct="1"/>
            <a:r>
              <a:rPr lang="en-US" sz="3500" b="1" dirty="0" smtClean="0"/>
              <a:t>FUNDRAISING IS . . .</a:t>
            </a:r>
          </a:p>
        </p:txBody>
      </p:sp>
      <p:sp>
        <p:nvSpPr>
          <p:cNvPr id="65539" name="Rectangle 3"/>
          <p:cNvSpPr>
            <a:spLocks noGrp="1" noChangeArrowheads="1"/>
          </p:cNvSpPr>
          <p:nvPr>
            <p:ph type="body" idx="4294967295"/>
          </p:nvPr>
        </p:nvSpPr>
        <p:spPr/>
        <p:txBody>
          <a:bodyPr/>
          <a:lstStyle/>
          <a:p>
            <a:pPr algn="ctr" eaLnBrk="1" hangingPunct="1">
              <a:buFont typeface="Wingdings" pitchFamily="2" charset="2"/>
              <a:buNone/>
            </a:pPr>
            <a:r>
              <a:rPr lang="en-US" dirty="0" smtClean="0">
                <a:latin typeface="Arial" pitchFamily="34" charset="0"/>
              </a:rPr>
              <a:t>The </a:t>
            </a:r>
            <a:r>
              <a:rPr lang="en-US" b="1" dirty="0" smtClean="0">
                <a:latin typeface="Arial" pitchFamily="34" charset="0"/>
              </a:rPr>
              <a:t>right</a:t>
            </a:r>
            <a:r>
              <a:rPr lang="en-US" dirty="0" smtClean="0">
                <a:latin typeface="Arial" pitchFamily="34" charset="0"/>
              </a:rPr>
              <a:t> person asking</a:t>
            </a:r>
          </a:p>
          <a:p>
            <a:pPr algn="ctr" eaLnBrk="1" hangingPunct="1">
              <a:buFont typeface="Wingdings" pitchFamily="2" charset="2"/>
              <a:buNone/>
            </a:pPr>
            <a:r>
              <a:rPr lang="en-US" dirty="0" smtClean="0">
                <a:latin typeface="Arial" pitchFamily="34" charset="0"/>
              </a:rPr>
              <a:t>the </a:t>
            </a:r>
            <a:r>
              <a:rPr lang="en-US" b="1" dirty="0" smtClean="0">
                <a:latin typeface="Arial" pitchFamily="34" charset="0"/>
              </a:rPr>
              <a:t>right</a:t>
            </a:r>
            <a:r>
              <a:rPr lang="en-US" dirty="0" smtClean="0">
                <a:latin typeface="Arial" pitchFamily="34" charset="0"/>
              </a:rPr>
              <a:t> prospect</a:t>
            </a:r>
          </a:p>
          <a:p>
            <a:pPr algn="ctr" eaLnBrk="1" hangingPunct="1">
              <a:buFont typeface="Wingdings" pitchFamily="2" charset="2"/>
              <a:buNone/>
            </a:pPr>
            <a:r>
              <a:rPr lang="en-US" dirty="0" smtClean="0">
                <a:latin typeface="Arial" pitchFamily="34" charset="0"/>
              </a:rPr>
              <a:t>for the </a:t>
            </a:r>
            <a:r>
              <a:rPr lang="en-US" b="1" dirty="0" smtClean="0">
                <a:latin typeface="Arial" pitchFamily="34" charset="0"/>
              </a:rPr>
              <a:t>right</a:t>
            </a:r>
            <a:r>
              <a:rPr lang="en-US" dirty="0" smtClean="0">
                <a:latin typeface="Arial" pitchFamily="34" charset="0"/>
              </a:rPr>
              <a:t> gift</a:t>
            </a:r>
          </a:p>
          <a:p>
            <a:pPr algn="ctr" eaLnBrk="1" hangingPunct="1">
              <a:buFont typeface="Wingdings" pitchFamily="2" charset="2"/>
              <a:buNone/>
            </a:pPr>
            <a:r>
              <a:rPr lang="en-US" dirty="0" smtClean="0">
                <a:latin typeface="Arial" pitchFamily="34" charset="0"/>
              </a:rPr>
              <a:t>for the </a:t>
            </a:r>
            <a:r>
              <a:rPr lang="en-US" b="1" dirty="0" smtClean="0">
                <a:latin typeface="Arial" pitchFamily="34" charset="0"/>
              </a:rPr>
              <a:t>right</a:t>
            </a:r>
            <a:r>
              <a:rPr lang="en-US" dirty="0" smtClean="0">
                <a:latin typeface="Arial" pitchFamily="34" charset="0"/>
              </a:rPr>
              <a:t> program</a:t>
            </a:r>
          </a:p>
          <a:p>
            <a:pPr algn="ctr" eaLnBrk="1" hangingPunct="1">
              <a:buFont typeface="Wingdings" pitchFamily="2" charset="2"/>
              <a:buNone/>
            </a:pPr>
            <a:r>
              <a:rPr lang="en-US" dirty="0" smtClean="0">
                <a:latin typeface="Arial" pitchFamily="34" charset="0"/>
              </a:rPr>
              <a:t>at the </a:t>
            </a:r>
            <a:r>
              <a:rPr lang="en-US" b="1" dirty="0" smtClean="0">
                <a:latin typeface="Arial" pitchFamily="34" charset="0"/>
              </a:rPr>
              <a:t>right</a:t>
            </a:r>
            <a:r>
              <a:rPr lang="en-US" dirty="0" smtClean="0">
                <a:latin typeface="Arial" pitchFamily="34" charset="0"/>
              </a:rPr>
              <a:t> time</a:t>
            </a:r>
          </a:p>
          <a:p>
            <a:pPr algn="ctr" eaLnBrk="1" hangingPunct="1">
              <a:buFont typeface="Wingdings" pitchFamily="2" charset="2"/>
              <a:buNone/>
            </a:pPr>
            <a:r>
              <a:rPr lang="en-US" dirty="0" smtClean="0">
                <a:latin typeface="Arial" pitchFamily="34" charset="0"/>
              </a:rPr>
              <a:t>in the </a:t>
            </a:r>
            <a:r>
              <a:rPr lang="en-US" b="1" dirty="0" smtClean="0">
                <a:latin typeface="Arial" pitchFamily="34" charset="0"/>
              </a:rPr>
              <a:t>right</a:t>
            </a:r>
            <a:r>
              <a:rPr lang="en-US" dirty="0" smtClean="0">
                <a:latin typeface="Arial" pitchFamily="34" charset="0"/>
              </a:rPr>
              <a:t> way.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9044386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chemeClr val="tx1"/>
                </a:solidFill>
                <a:latin typeface="Arial" pitchFamily="34" charset="0"/>
                <a:cs typeface="Arial" pitchFamily="34" charset="0"/>
              </a:rPr>
              <a:t>STRATEGY</a:t>
            </a:r>
            <a:endParaRPr lang="en-US"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6904479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2547" name="KMA6C131B"/>
          <p:cNvSpPr>
            <a:spLocks noChangeArrowheads="1"/>
          </p:cNvSpPr>
          <p:nvPr>
            <p:custDataLst>
              <p:tags r:id="rId2"/>
            </p:custDataLst>
          </p:nvPr>
        </p:nvSpPr>
        <p:spPr bwMode="auto">
          <a:xfrm>
            <a:off x="533400" y="1447918"/>
            <a:ext cx="7619963" cy="5098688"/>
          </a:xfrm>
          <a:prstGeom prst="rect">
            <a:avLst/>
          </a:prstGeom>
          <a:noFill/>
          <a:ln w="9525">
            <a:noFill/>
            <a:miter lim="800000"/>
            <a:headEnd/>
            <a:tailEnd/>
          </a:ln>
          <a:effectLst/>
        </p:spPr>
        <p:txBody>
          <a:bodyPr wrap="square" lIns="43617" tIns="43617" rIns="43617" bIns="43617">
            <a:spAutoFit/>
          </a:bodyPr>
          <a:lstStyle/>
          <a:p>
            <a:pPr marL="342900" indent="-342900" defTabSz="914068">
              <a:spcBef>
                <a:spcPct val="40000"/>
              </a:spcBef>
              <a:buFont typeface="Wingdings" pitchFamily="2" charset="2"/>
              <a:buChar char="q"/>
            </a:pPr>
            <a:r>
              <a:rPr lang="en-US" sz="2200" dirty="0">
                <a:latin typeface="Calibri" pitchFamily="34" charset="0"/>
                <a:cs typeface="Calibri" pitchFamily="34" charset="0"/>
              </a:rPr>
              <a:t>Doubling of the number of nonprofits in the United States in the past 20 years</a:t>
            </a:r>
          </a:p>
          <a:p>
            <a:pPr marL="342900" indent="-342900" defTabSz="914068">
              <a:spcBef>
                <a:spcPct val="40000"/>
              </a:spcBef>
              <a:buFont typeface="Wingdings" pitchFamily="2" charset="2"/>
              <a:buChar char="q"/>
            </a:pPr>
            <a:r>
              <a:rPr lang="en-US" sz="2200" dirty="0">
                <a:latin typeface="Calibri" pitchFamily="34" charset="0"/>
                <a:cs typeface="Calibri" pitchFamily="34" charset="0"/>
              </a:rPr>
              <a:t>Demographic changes and increased diversity of our sector</a:t>
            </a:r>
          </a:p>
          <a:p>
            <a:pPr marL="342900" indent="-342900" defTabSz="914068">
              <a:spcBef>
                <a:spcPct val="40000"/>
              </a:spcBef>
              <a:buFont typeface="Wingdings" pitchFamily="2" charset="2"/>
              <a:buChar char="q"/>
            </a:pPr>
            <a:r>
              <a:rPr lang="en-US" sz="2200" dirty="0">
                <a:latin typeface="Calibri" pitchFamily="34" charset="0"/>
                <a:cs typeface="Calibri" pitchFamily="34" charset="0"/>
              </a:rPr>
              <a:t>Growing demands on nonprofits to meet the needs of society</a:t>
            </a:r>
          </a:p>
          <a:p>
            <a:pPr marL="342900" indent="-342900" defTabSz="914068">
              <a:spcBef>
                <a:spcPct val="40000"/>
              </a:spcBef>
              <a:buFont typeface="Wingdings" pitchFamily="2" charset="2"/>
              <a:buChar char="q"/>
            </a:pPr>
            <a:r>
              <a:rPr lang="en-US" sz="2200" dirty="0">
                <a:latin typeface="Calibri" pitchFamily="34" charset="0"/>
                <a:cs typeface="Calibri" pitchFamily="34" charset="0"/>
              </a:rPr>
              <a:t>Changing amounts and forms of support by government and private donors</a:t>
            </a:r>
          </a:p>
          <a:p>
            <a:pPr marL="342900" indent="-342900" defTabSz="914068">
              <a:spcBef>
                <a:spcPct val="40000"/>
              </a:spcBef>
              <a:buFont typeface="Wingdings" pitchFamily="2" charset="2"/>
              <a:buChar char="q"/>
            </a:pPr>
            <a:r>
              <a:rPr lang="en-US" sz="2200" dirty="0">
                <a:latin typeface="Calibri" pitchFamily="34" charset="0"/>
                <a:cs typeface="Calibri" pitchFamily="34" charset="0"/>
              </a:rPr>
              <a:t>Blurring of boundaries between nonprofit, government, and business sectors</a:t>
            </a:r>
          </a:p>
          <a:p>
            <a:pPr marL="342900" indent="-342900" defTabSz="914068">
              <a:spcBef>
                <a:spcPct val="40000"/>
              </a:spcBef>
              <a:buFont typeface="Wingdings" pitchFamily="2" charset="2"/>
              <a:buChar char="q"/>
            </a:pPr>
            <a:r>
              <a:rPr lang="en-US" sz="2200" dirty="0">
                <a:latin typeface="Calibri" pitchFamily="34" charset="0"/>
                <a:cs typeface="Calibri" pitchFamily="34" charset="0"/>
              </a:rPr>
              <a:t>Increasing focus on accountability</a:t>
            </a:r>
          </a:p>
          <a:p>
            <a:pPr marL="342900" indent="-342900" defTabSz="914068">
              <a:spcBef>
                <a:spcPct val="40000"/>
              </a:spcBef>
              <a:buFont typeface="Wingdings" pitchFamily="2" charset="2"/>
              <a:buChar char="q"/>
            </a:pPr>
            <a:r>
              <a:rPr lang="en-US" sz="2200" dirty="0">
                <a:latin typeface="Calibri" pitchFamily="34" charset="0"/>
                <a:cs typeface="Calibri" pitchFamily="34" charset="0"/>
              </a:rPr>
              <a:t>Greater focus on the credibility and effectiveness of nonprofit organizations</a:t>
            </a:r>
          </a:p>
          <a:p>
            <a:pPr marL="342900" indent="-342900" defTabSz="914068">
              <a:spcBef>
                <a:spcPct val="40000"/>
              </a:spcBef>
              <a:buFont typeface="Wingdings" pitchFamily="2" charset="2"/>
              <a:buChar char="q"/>
            </a:pPr>
            <a:r>
              <a:rPr lang="en-US" sz="2200" dirty="0">
                <a:latin typeface="Calibri" pitchFamily="34" charset="0"/>
                <a:cs typeface="Calibri" pitchFamily="34" charset="0"/>
              </a:rPr>
              <a:t>Decreasing participation by citizens in affairs of government</a:t>
            </a:r>
          </a:p>
        </p:txBody>
      </p:sp>
      <p:sp>
        <p:nvSpPr>
          <p:cNvPr id="492552" name="Rectangle 8"/>
          <p:cNvSpPr>
            <a:spLocks noGrp="1" noChangeArrowheads="1"/>
          </p:cNvSpPr>
          <p:nvPr>
            <p:ph type="title"/>
          </p:nvPr>
        </p:nvSpPr>
        <p:spPr>
          <a:xfrm>
            <a:off x="-76200" y="611355"/>
            <a:ext cx="9220200" cy="457785"/>
          </a:xfrm>
        </p:spPr>
        <p:txBody>
          <a:bodyPr lIns="85195" tIns="42597" rIns="85195" bIns="42597">
            <a:noAutofit/>
          </a:bodyPr>
          <a:lstStyle/>
          <a:p>
            <a:r>
              <a:rPr lang="en-US" sz="2800" cap="all" dirty="0" smtClean="0"/>
              <a:t>issues </a:t>
            </a:r>
            <a:r>
              <a:rPr lang="en-US" sz="2800" cap="all" dirty="0"/>
              <a:t>facing </a:t>
            </a:r>
            <a:r>
              <a:rPr lang="en-US" sz="2800" cap="all" dirty="0" smtClean="0"/>
              <a:t>the NP </a:t>
            </a:r>
            <a:r>
              <a:rPr lang="en-US" sz="2800" cap="all" dirty="0"/>
              <a:t>sector </a:t>
            </a:r>
            <a:r>
              <a:rPr lang="en-US" sz="2800" cap="all" dirty="0" smtClean="0"/>
              <a:t>have GROWN in </a:t>
            </a:r>
            <a:r>
              <a:rPr lang="en-US" sz="2800" cap="all" dirty="0"/>
              <a:t>size </a:t>
            </a:r>
            <a:r>
              <a:rPr lang="en-US" sz="2800" cap="all" dirty="0" smtClean="0"/>
              <a:t>&amp; complexity in the last 30 years</a:t>
            </a:r>
            <a:endParaRPr lang="en-US" sz="2800" cap="all" dirty="0"/>
          </a:p>
        </p:txBody>
      </p:sp>
    </p:spTree>
    <p:custDataLst>
      <p:tags r:id="rId1"/>
    </p:custDataLst>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1460434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9525000" cy="1143000"/>
          </a:xfrm>
        </p:spPr>
        <p:txBody>
          <a:bodyPr>
            <a:noAutofit/>
          </a:bodyPr>
          <a:lstStyle/>
          <a:p>
            <a:r>
              <a:rPr lang="en-US" sz="3500" dirty="0" smtClean="0"/>
              <a:t>STRATEGY:</a:t>
            </a:r>
            <a:r>
              <a:rPr lang="en-US" sz="3500" dirty="0"/>
              <a:t/>
            </a:r>
            <a:br>
              <a:rPr lang="en-US" sz="3500" dirty="0"/>
            </a:br>
            <a:r>
              <a:rPr lang="en-US" sz="3500" dirty="0" smtClean="0"/>
              <a:t>ETYMOLOGY AND DEFINITION</a:t>
            </a:r>
            <a:endParaRPr lang="en-US" sz="3500" dirty="0"/>
          </a:p>
        </p:txBody>
      </p:sp>
      <p:sp>
        <p:nvSpPr>
          <p:cNvPr id="3" name="TextBox 2"/>
          <p:cNvSpPr txBox="1"/>
          <p:nvPr/>
        </p:nvSpPr>
        <p:spPr>
          <a:xfrm>
            <a:off x="609600" y="3296102"/>
            <a:ext cx="7890943" cy="1569660"/>
          </a:xfrm>
          <a:prstGeom prst="rect">
            <a:avLst/>
          </a:prstGeom>
          <a:noFill/>
        </p:spPr>
        <p:txBody>
          <a:bodyPr wrap="none" rtlCol="0">
            <a:spAutoFit/>
          </a:bodyPr>
          <a:lstStyle/>
          <a:p>
            <a:r>
              <a:rPr lang="en-US" sz="2600" dirty="0">
                <a:latin typeface="Calibri" pitchFamily="34" charset="0"/>
                <a:cs typeface="Calibri" pitchFamily="34" charset="0"/>
              </a:rPr>
              <a:t>“A coordinated set of </a:t>
            </a:r>
            <a:r>
              <a:rPr lang="en-US" sz="2600" u="sng" dirty="0">
                <a:latin typeface="Calibri" pitchFamily="34" charset="0"/>
                <a:cs typeface="Calibri" pitchFamily="34" charset="0"/>
              </a:rPr>
              <a:t>activities</a:t>
            </a:r>
            <a:r>
              <a:rPr lang="en-US" sz="2600" dirty="0">
                <a:latin typeface="Calibri" pitchFamily="34" charset="0"/>
                <a:cs typeface="Calibri" pitchFamily="34" charset="0"/>
              </a:rPr>
              <a:t> that are aimed at </a:t>
            </a:r>
            <a:r>
              <a:rPr lang="en-US" sz="2600" dirty="0" smtClean="0">
                <a:latin typeface="Calibri" pitchFamily="34" charset="0"/>
                <a:cs typeface="Calibri" pitchFamily="34" charset="0"/>
              </a:rPr>
              <a:t>creating</a:t>
            </a:r>
          </a:p>
          <a:p>
            <a:r>
              <a:rPr lang="en-US" sz="2600" dirty="0" smtClean="0">
                <a:latin typeface="Calibri" pitchFamily="34" charset="0"/>
                <a:cs typeface="Calibri" pitchFamily="34" charset="0"/>
              </a:rPr>
              <a:t>and sustaining a </a:t>
            </a:r>
            <a:r>
              <a:rPr lang="en-US" sz="2600" u="sng" dirty="0">
                <a:latin typeface="Calibri" pitchFamily="34" charset="0"/>
                <a:cs typeface="Calibri" pitchFamily="34" charset="0"/>
              </a:rPr>
              <a:t>competitive advantage</a:t>
            </a:r>
            <a:r>
              <a:rPr lang="en-US" sz="2600" dirty="0">
                <a:latin typeface="Calibri" pitchFamily="34" charset="0"/>
                <a:cs typeface="Calibri" pitchFamily="34" charset="0"/>
              </a:rPr>
              <a:t> in advancing </a:t>
            </a:r>
            <a:r>
              <a:rPr lang="en-US" sz="2600" dirty="0" smtClean="0">
                <a:latin typeface="Calibri" pitchFamily="34" charset="0"/>
                <a:cs typeface="Calibri" pitchFamily="34" charset="0"/>
              </a:rPr>
              <a:t>an</a:t>
            </a:r>
          </a:p>
          <a:p>
            <a:r>
              <a:rPr lang="en-US" sz="2600" dirty="0" smtClean="0">
                <a:latin typeface="Calibri" pitchFamily="34" charset="0"/>
                <a:cs typeface="Calibri" pitchFamily="34" charset="0"/>
              </a:rPr>
              <a:t>organization’s </a:t>
            </a:r>
            <a:r>
              <a:rPr lang="en-US" sz="2600" dirty="0">
                <a:latin typeface="Calibri" pitchFamily="34" charset="0"/>
                <a:cs typeface="Calibri" pitchFamily="34" charset="0"/>
              </a:rPr>
              <a:t>mission.”</a:t>
            </a:r>
          </a:p>
          <a:p>
            <a:endParaRPr lang="en-US" dirty="0"/>
          </a:p>
        </p:txBody>
      </p:sp>
      <p:sp>
        <p:nvSpPr>
          <p:cNvPr id="4" name="TextBox 3"/>
          <p:cNvSpPr txBox="1"/>
          <p:nvPr/>
        </p:nvSpPr>
        <p:spPr>
          <a:xfrm>
            <a:off x="609600" y="1591270"/>
            <a:ext cx="8243667" cy="1708160"/>
          </a:xfrm>
          <a:prstGeom prst="rect">
            <a:avLst/>
          </a:prstGeom>
          <a:noFill/>
        </p:spPr>
        <p:txBody>
          <a:bodyPr wrap="none" rtlCol="0">
            <a:spAutoFit/>
          </a:bodyPr>
          <a:lstStyle/>
          <a:p>
            <a:r>
              <a:rPr lang="en-US" sz="2300" dirty="0" smtClean="0">
                <a:latin typeface="Calibri" pitchFamily="34" charset="0"/>
                <a:cs typeface="Calibri" pitchFamily="34" charset="0"/>
              </a:rPr>
              <a:t>strat●e●gy [strat-i-jee]</a:t>
            </a:r>
          </a:p>
          <a:p>
            <a:r>
              <a:rPr lang="en-US" sz="2300" dirty="0" smtClean="0">
                <a:latin typeface="Calibri" pitchFamily="34" charset="0"/>
                <a:cs typeface="Calibri" pitchFamily="34" charset="0"/>
              </a:rPr>
              <a:t>1680–90</a:t>
            </a:r>
            <a:r>
              <a:rPr lang="en-US" sz="2300" dirty="0">
                <a:latin typeface="Calibri" pitchFamily="34" charset="0"/>
                <a:cs typeface="Calibri" pitchFamily="34" charset="0"/>
              </a:rPr>
              <a:t>; &lt; Greek stratēgía generalship, equivalent to stratēg ( ós ) </a:t>
            </a:r>
            <a:endParaRPr lang="en-US" sz="2300" dirty="0" smtClean="0">
              <a:latin typeface="Calibri" pitchFamily="34" charset="0"/>
              <a:cs typeface="Calibri" pitchFamily="34" charset="0"/>
            </a:endParaRPr>
          </a:p>
          <a:p>
            <a:r>
              <a:rPr lang="en-US" sz="2300" dirty="0" smtClean="0">
                <a:latin typeface="Calibri" pitchFamily="34" charset="0"/>
                <a:cs typeface="Calibri" pitchFamily="34" charset="0"/>
              </a:rPr>
              <a:t>military </a:t>
            </a:r>
            <a:r>
              <a:rPr lang="en-US" sz="2300" dirty="0">
                <a:latin typeface="Calibri" pitchFamily="34" charset="0"/>
                <a:cs typeface="Calibri" pitchFamily="34" charset="0"/>
              </a:rPr>
              <a:t>commander, general ( strat ( ós ) army + -</a:t>
            </a:r>
            <a:r>
              <a:rPr lang="en-US" sz="2300" dirty="0" smtClean="0">
                <a:latin typeface="Calibri" pitchFamily="34" charset="0"/>
                <a:cs typeface="Calibri" pitchFamily="34" charset="0"/>
              </a:rPr>
              <a:t>ēgos</a:t>
            </a:r>
            <a:endParaRPr lang="en-US" sz="2300" dirty="0">
              <a:latin typeface="Calibri" pitchFamily="34" charset="0"/>
              <a:cs typeface="Calibri" pitchFamily="34" charset="0"/>
            </a:endParaRPr>
          </a:p>
          <a:p>
            <a:r>
              <a:rPr lang="en-US" dirty="0"/>
              <a:t/>
            </a:r>
            <a:br>
              <a:rPr lang="en-US" dirty="0"/>
            </a:b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53766646"/>
      </p:ext>
    </p:extLst>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WHAT YMCA SENIOR LEADERS CAN (AND SHOULD) DO</a:t>
            </a:r>
            <a:endParaRPr lang="en-US" dirty="0"/>
          </a:p>
        </p:txBody>
      </p:sp>
      <p:sp>
        <p:nvSpPr>
          <p:cNvPr id="3" name="Content Placeholder 2"/>
          <p:cNvSpPr>
            <a:spLocks noGrp="1"/>
          </p:cNvSpPr>
          <p:nvPr>
            <p:ph idx="1"/>
          </p:nvPr>
        </p:nvSpPr>
        <p:spPr/>
        <p:txBody>
          <a:bodyPr>
            <a:normAutofit lnSpcReduction="10000"/>
          </a:bodyPr>
          <a:lstStyle/>
          <a:p>
            <a:pPr>
              <a:buFont typeface="Wingdings" pitchFamily="2" charset="2"/>
              <a:buChar char="q"/>
            </a:pPr>
            <a:r>
              <a:rPr lang="en-US" sz="2600" dirty="0" smtClean="0">
                <a:latin typeface="Calibri" pitchFamily="34" charset="0"/>
                <a:cs typeface="Calibri" pitchFamily="34" charset="0"/>
              </a:rPr>
              <a:t>Pray more than you currently do;</a:t>
            </a:r>
          </a:p>
          <a:p>
            <a:pPr>
              <a:buFont typeface="Wingdings" pitchFamily="2" charset="2"/>
              <a:buChar char="q"/>
            </a:pPr>
            <a:r>
              <a:rPr lang="en-US" sz="2600" dirty="0" smtClean="0">
                <a:latin typeface="Calibri" pitchFamily="34" charset="0"/>
                <a:cs typeface="Calibri" pitchFamily="34" charset="0"/>
              </a:rPr>
              <a:t>Take so-called “business” courses (perhaps at </a:t>
            </a:r>
            <a:r>
              <a:rPr lang="en-US" sz="2600" dirty="0">
                <a:latin typeface="Calibri" pitchFamily="34" charset="0"/>
                <a:cs typeface="Calibri" pitchFamily="34" charset="0"/>
              </a:rPr>
              <a:t>a</a:t>
            </a:r>
            <a:r>
              <a:rPr lang="en-US" sz="2600" dirty="0" smtClean="0">
                <a:latin typeface="Calibri" pitchFamily="34" charset="0"/>
                <a:cs typeface="Calibri" pitchFamily="34" charset="0"/>
              </a:rPr>
              <a:t> local community college);</a:t>
            </a:r>
          </a:p>
          <a:p>
            <a:pPr>
              <a:buFont typeface="Wingdings" pitchFamily="2" charset="2"/>
              <a:buChar char="q"/>
            </a:pPr>
            <a:r>
              <a:rPr lang="en-US" sz="2600" dirty="0" smtClean="0">
                <a:latin typeface="Calibri" pitchFamily="34" charset="0"/>
                <a:cs typeface="Calibri" pitchFamily="34" charset="0"/>
              </a:rPr>
              <a:t>Model the example of work-life balance;</a:t>
            </a:r>
          </a:p>
          <a:p>
            <a:pPr>
              <a:buFont typeface="Wingdings" pitchFamily="2" charset="2"/>
              <a:buChar char="q"/>
            </a:pPr>
            <a:r>
              <a:rPr lang="en-US" sz="2600" dirty="0" smtClean="0">
                <a:latin typeface="Calibri" pitchFamily="34" charset="0"/>
                <a:cs typeface="Calibri" pitchFamily="34" charset="0"/>
              </a:rPr>
              <a:t>Carefully walk the tightrope of being responsive to members’ needs without allowing them to set the agenda;</a:t>
            </a:r>
          </a:p>
          <a:p>
            <a:pPr>
              <a:buFont typeface="Wingdings" pitchFamily="2" charset="2"/>
              <a:buChar char="q"/>
            </a:pPr>
            <a:r>
              <a:rPr lang="en-US" sz="2600" dirty="0" smtClean="0">
                <a:latin typeface="Calibri" pitchFamily="34" charset="0"/>
                <a:cs typeface="Calibri" pitchFamily="34" charset="0"/>
              </a:rPr>
              <a:t>Get serious about creating boards and leadership teams that are models of multi-racial, multi-cultural, and multi-class success; and</a:t>
            </a:r>
          </a:p>
          <a:p>
            <a:pPr>
              <a:buFont typeface="Wingdings" pitchFamily="2" charset="2"/>
              <a:buChar char="q"/>
            </a:pPr>
            <a:r>
              <a:rPr lang="en-US" sz="2600" dirty="0" smtClean="0">
                <a:latin typeface="Calibri" pitchFamily="34" charset="0"/>
                <a:cs typeface="Calibri" pitchFamily="34" charset="0"/>
              </a:rPr>
              <a:t>Mentor promising young leaders.</a:t>
            </a:r>
          </a:p>
          <a:p>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1091971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normAutofit/>
          </a:bodyPr>
          <a:lstStyle/>
          <a:p>
            <a:pPr algn="ctr"/>
            <a:r>
              <a:rPr lang="en-US" sz="3500" dirty="0" smtClean="0"/>
              <a:t>WHAT IS STRATEGIC PLANNING?</a:t>
            </a:r>
            <a:endParaRPr lang="en-US" sz="3500" dirty="0"/>
          </a:p>
        </p:txBody>
      </p:sp>
      <p:sp>
        <p:nvSpPr>
          <p:cNvPr id="4" name="TextBox 3"/>
          <p:cNvSpPr txBox="1"/>
          <p:nvPr/>
        </p:nvSpPr>
        <p:spPr>
          <a:xfrm>
            <a:off x="304800" y="1600200"/>
            <a:ext cx="8705012" cy="2785378"/>
          </a:xfrm>
          <a:prstGeom prst="rect">
            <a:avLst/>
          </a:prstGeom>
          <a:noFill/>
        </p:spPr>
        <p:txBody>
          <a:bodyPr wrap="none" rtlCol="0">
            <a:spAutoFit/>
          </a:bodyPr>
          <a:lstStyle/>
          <a:p>
            <a:r>
              <a:rPr lang="en-US" sz="2500" dirty="0" smtClean="0">
                <a:latin typeface="Calibri" pitchFamily="34" charset="0"/>
              </a:rPr>
              <a:t>At its base, strategic planning for a nonprofit organization is a</a:t>
            </a:r>
          </a:p>
          <a:p>
            <a:r>
              <a:rPr lang="en-US" sz="2500" dirty="0" smtClean="0">
                <a:latin typeface="Calibri" pitchFamily="34" charset="0"/>
              </a:rPr>
              <a:t>dynamic process in which key stakeholders determine 1) what</a:t>
            </a:r>
          </a:p>
          <a:p>
            <a:r>
              <a:rPr lang="en-US" sz="2500" dirty="0" smtClean="0">
                <a:latin typeface="Calibri" pitchFamily="34" charset="0"/>
              </a:rPr>
              <a:t>the community needs, 2) whether those needs fit the </a:t>
            </a:r>
          </a:p>
          <a:p>
            <a:r>
              <a:rPr lang="en-US" sz="2500" dirty="0" smtClean="0">
                <a:latin typeface="Calibri" pitchFamily="34" charset="0"/>
              </a:rPr>
              <a:t>organization’s mission, 3) which of those needs the organization</a:t>
            </a:r>
          </a:p>
          <a:p>
            <a:r>
              <a:rPr lang="en-US" sz="2500" dirty="0" smtClean="0">
                <a:latin typeface="Calibri" pitchFamily="34" charset="0"/>
              </a:rPr>
              <a:t>is able to address, and 4) how to close the gap between the two.  </a:t>
            </a:r>
          </a:p>
          <a:p>
            <a:r>
              <a:rPr lang="en-US" sz="2500" dirty="0" smtClean="0">
                <a:latin typeface="Calibri" pitchFamily="34" charset="0"/>
              </a:rPr>
              <a:t>In the for-profit world this is often referred to as “creating value”.</a:t>
            </a:r>
          </a:p>
          <a:p>
            <a:pPr marL="457200" indent="-457200"/>
            <a:r>
              <a:rPr lang="en-US" sz="2500" dirty="0" smtClean="0"/>
              <a:t>  </a:t>
            </a:r>
            <a:endParaRPr lang="en-US" sz="25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2158842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8915400" cy="1143000"/>
          </a:xfrm>
        </p:spPr>
        <p:txBody>
          <a:bodyPr>
            <a:noAutofit/>
          </a:bodyPr>
          <a:lstStyle/>
          <a:p>
            <a:r>
              <a:rPr lang="en-US" sz="3300" dirty="0" smtClean="0"/>
              <a:t>WHY ENGAGE IN STRATEGIC PLANNING?</a:t>
            </a:r>
            <a:endParaRPr lang="en-US" sz="3300" dirty="0"/>
          </a:p>
        </p:txBody>
      </p:sp>
      <p:sp>
        <p:nvSpPr>
          <p:cNvPr id="3" name="Content Placeholder 2"/>
          <p:cNvSpPr>
            <a:spLocks noGrp="1"/>
          </p:cNvSpPr>
          <p:nvPr>
            <p:ph sz="quarter" idx="1"/>
          </p:nvPr>
        </p:nvSpPr>
        <p:spPr>
          <a:xfrm>
            <a:off x="914400" y="1447800"/>
            <a:ext cx="8001000" cy="4572000"/>
          </a:xfrm>
        </p:spPr>
        <p:txBody>
          <a:bodyPr/>
          <a:lstStyle/>
          <a:p>
            <a:pPr>
              <a:buFont typeface="Wingdings" pitchFamily="2" charset="2"/>
              <a:buChar char="q"/>
            </a:pPr>
            <a:r>
              <a:rPr lang="en-US" dirty="0" smtClean="0">
                <a:latin typeface="Calibri" pitchFamily="34" charset="0"/>
              </a:rPr>
              <a:t>To ensure that the organization is achieving its </a:t>
            </a:r>
            <a:r>
              <a:rPr lang="en-US" u="sng" dirty="0" smtClean="0">
                <a:latin typeface="Calibri" pitchFamily="34" charset="0"/>
              </a:rPr>
              <a:t>mission</a:t>
            </a:r>
            <a:r>
              <a:rPr lang="en-US" dirty="0" smtClean="0">
                <a:latin typeface="Calibri" pitchFamily="34" charset="0"/>
              </a:rPr>
              <a:t> – and working towards its </a:t>
            </a:r>
            <a:r>
              <a:rPr lang="en-US" u="sng" dirty="0" smtClean="0">
                <a:latin typeface="Calibri" pitchFamily="34" charset="0"/>
              </a:rPr>
              <a:t>vision</a:t>
            </a:r>
            <a:r>
              <a:rPr lang="en-US" dirty="0" smtClean="0">
                <a:latin typeface="Calibri" pitchFamily="34" charset="0"/>
              </a:rPr>
              <a:t>.</a:t>
            </a:r>
          </a:p>
          <a:p>
            <a:pPr>
              <a:buFont typeface="Wingdings" pitchFamily="2" charset="2"/>
              <a:buChar char="q"/>
            </a:pPr>
            <a:r>
              <a:rPr lang="en-US" dirty="0" smtClean="0">
                <a:latin typeface="Calibri" pitchFamily="34" charset="0"/>
              </a:rPr>
              <a:t>To ensure that </a:t>
            </a:r>
            <a:r>
              <a:rPr lang="en-US" u="sng" dirty="0" smtClean="0">
                <a:latin typeface="Calibri" pitchFamily="34" charset="0"/>
              </a:rPr>
              <a:t>everyone</a:t>
            </a:r>
            <a:r>
              <a:rPr lang="en-US" dirty="0" smtClean="0">
                <a:latin typeface="Calibri" pitchFamily="34" charset="0"/>
              </a:rPr>
              <a:t> in the organization knows what the overall goals are.</a:t>
            </a:r>
          </a:p>
          <a:p>
            <a:pPr>
              <a:buFont typeface="Wingdings" pitchFamily="2" charset="2"/>
              <a:buChar char="q"/>
            </a:pPr>
            <a:r>
              <a:rPr lang="en-US" dirty="0" smtClean="0">
                <a:latin typeface="Calibri" pitchFamily="34" charset="0"/>
              </a:rPr>
              <a:t>To build organizational </a:t>
            </a:r>
            <a:r>
              <a:rPr lang="en-US" u="sng" dirty="0" smtClean="0">
                <a:latin typeface="Calibri" pitchFamily="34" charset="0"/>
              </a:rPr>
              <a:t>cohesiveness</a:t>
            </a:r>
            <a:r>
              <a:rPr lang="en-US" dirty="0" smtClean="0">
                <a:latin typeface="Calibri" pitchFamily="34" charset="0"/>
              </a:rPr>
              <a:t>.</a:t>
            </a:r>
          </a:p>
          <a:p>
            <a:pPr>
              <a:buFont typeface="Wingdings" pitchFamily="2" charset="2"/>
              <a:buChar char="q"/>
            </a:pPr>
            <a:r>
              <a:rPr lang="en-US" dirty="0" smtClean="0">
                <a:latin typeface="Calibri" pitchFamily="34" charset="0"/>
              </a:rPr>
              <a:t>To identify and evaluate opportunities.</a:t>
            </a:r>
          </a:p>
          <a:p>
            <a:pPr lvl="1">
              <a:buFont typeface="Arial" pitchFamily="34" charset="0"/>
              <a:buChar char="•"/>
            </a:pPr>
            <a:r>
              <a:rPr lang="en-US" dirty="0" smtClean="0">
                <a:latin typeface="Calibri" pitchFamily="34" charset="0"/>
              </a:rPr>
              <a:t>To determine which opportunities </a:t>
            </a:r>
            <a:r>
              <a:rPr lang="en-US" u="sng" dirty="0" smtClean="0">
                <a:latin typeface="Calibri" pitchFamily="34" charset="0"/>
              </a:rPr>
              <a:t>not</a:t>
            </a:r>
            <a:r>
              <a:rPr lang="en-US" dirty="0" smtClean="0">
                <a:latin typeface="Calibri" pitchFamily="34" charset="0"/>
              </a:rPr>
              <a:t> to pursue.</a:t>
            </a:r>
          </a:p>
          <a:p>
            <a:pPr>
              <a:buFont typeface="Wingdings" pitchFamily="2" charset="2"/>
              <a:buChar char="q"/>
            </a:pPr>
            <a:r>
              <a:rPr lang="en-US" dirty="0" smtClean="0">
                <a:latin typeface="Calibri" pitchFamily="34" charset="0"/>
              </a:rPr>
              <a:t>To create </a:t>
            </a:r>
            <a:r>
              <a:rPr lang="en-US" u="sng" dirty="0" smtClean="0">
                <a:latin typeface="Calibri" pitchFamily="34" charset="0"/>
              </a:rPr>
              <a:t>strategic thinkers</a:t>
            </a:r>
            <a:r>
              <a:rPr lang="en-US" dirty="0" smtClean="0">
                <a:latin typeface="Calibri" pitchFamily="34" charset="0"/>
              </a:rPr>
              <a:t>.</a:t>
            </a:r>
          </a:p>
          <a:p>
            <a:endParaRPr lang="en-US" dirty="0">
              <a:latin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2870469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9677400" cy="1143000"/>
          </a:xfrm>
        </p:spPr>
        <p:txBody>
          <a:bodyPr>
            <a:noAutofit/>
          </a:bodyPr>
          <a:lstStyle/>
          <a:p>
            <a:r>
              <a:rPr lang="en-US" sz="3300" dirty="0" smtClean="0"/>
              <a:t>UNDERSTANDING STRATEGIC PLANNING</a:t>
            </a:r>
            <a:endParaRPr lang="en-US" sz="3300" dirty="0"/>
          </a:p>
        </p:txBody>
      </p:sp>
      <p:sp>
        <p:nvSpPr>
          <p:cNvPr id="4" name="TextBox 3"/>
          <p:cNvSpPr txBox="1"/>
          <p:nvPr/>
        </p:nvSpPr>
        <p:spPr>
          <a:xfrm>
            <a:off x="457200" y="1676400"/>
            <a:ext cx="8819915" cy="3108543"/>
          </a:xfrm>
          <a:prstGeom prst="rect">
            <a:avLst/>
          </a:prstGeom>
          <a:noFill/>
        </p:spPr>
        <p:txBody>
          <a:bodyPr wrap="none" rtlCol="0">
            <a:spAutoFit/>
          </a:bodyPr>
          <a:lstStyle/>
          <a:p>
            <a:pPr marL="457200" indent="-457200">
              <a:buSzPct val="80000"/>
              <a:buFont typeface="Wingdings" pitchFamily="2" charset="2"/>
              <a:buChar char="q"/>
            </a:pPr>
            <a:r>
              <a:rPr lang="en-US" sz="2800" dirty="0">
                <a:latin typeface="Calibri" pitchFamily="34" charset="0"/>
                <a:cs typeface="Calibri" pitchFamily="34" charset="0"/>
              </a:rPr>
              <a:t>Defining important terms (“strategy”, “</a:t>
            </a:r>
            <a:r>
              <a:rPr lang="en-US" sz="2800" dirty="0" smtClean="0">
                <a:latin typeface="Calibri" pitchFamily="34" charset="0"/>
                <a:cs typeface="Calibri" pitchFamily="34" charset="0"/>
              </a:rPr>
              <a:t>competitive</a:t>
            </a:r>
          </a:p>
          <a:p>
            <a:pPr>
              <a:buSzPct val="80000"/>
            </a:pPr>
            <a:r>
              <a:rPr lang="en-US" sz="2800" dirty="0">
                <a:latin typeface="Calibri" pitchFamily="34" charset="0"/>
                <a:cs typeface="Calibri" pitchFamily="34" charset="0"/>
              </a:rPr>
              <a:t> </a:t>
            </a:r>
            <a:r>
              <a:rPr lang="en-US" sz="2800" dirty="0" smtClean="0">
                <a:latin typeface="Calibri" pitchFamily="34" charset="0"/>
                <a:cs typeface="Calibri" pitchFamily="34" charset="0"/>
              </a:rPr>
              <a:t>     advantage</a:t>
            </a:r>
            <a:r>
              <a:rPr lang="en-US" sz="2800" dirty="0">
                <a:latin typeface="Calibri" pitchFamily="34" charset="0"/>
                <a:cs typeface="Calibri" pitchFamily="34" charset="0"/>
              </a:rPr>
              <a:t>”, “value proposition”, </a:t>
            </a:r>
            <a:r>
              <a:rPr lang="en-US" sz="2800" i="1" dirty="0">
                <a:latin typeface="Calibri" pitchFamily="34" charset="0"/>
                <a:cs typeface="Calibri" pitchFamily="34" charset="0"/>
              </a:rPr>
              <a:t>etc</a:t>
            </a:r>
            <a:r>
              <a:rPr lang="en-US" sz="2800" dirty="0">
                <a:latin typeface="Calibri" pitchFamily="34" charset="0"/>
                <a:cs typeface="Calibri" pitchFamily="34" charset="0"/>
              </a:rPr>
              <a:t>.)</a:t>
            </a:r>
          </a:p>
          <a:p>
            <a:pPr marL="457200" indent="-457200">
              <a:buSzPct val="80000"/>
              <a:buFont typeface="Wingdings" pitchFamily="2" charset="2"/>
              <a:buChar char="q"/>
            </a:pPr>
            <a:r>
              <a:rPr lang="en-US" sz="2800" dirty="0">
                <a:latin typeface="Calibri" pitchFamily="34" charset="0"/>
                <a:cs typeface="Calibri" pitchFamily="34" charset="0"/>
              </a:rPr>
              <a:t>Why creating a “strategy” is not (necessarily) “planning”</a:t>
            </a:r>
          </a:p>
          <a:p>
            <a:pPr marL="457200" indent="-457200">
              <a:buSzPct val="80000"/>
              <a:buFont typeface="Wingdings" pitchFamily="2" charset="2"/>
              <a:buChar char="q"/>
            </a:pPr>
            <a:r>
              <a:rPr lang="en-US" sz="2800" dirty="0">
                <a:latin typeface="Calibri" pitchFamily="34" charset="0"/>
                <a:cs typeface="Calibri" pitchFamily="34" charset="0"/>
              </a:rPr>
              <a:t>Understanding strategy as an opportunity</a:t>
            </a:r>
          </a:p>
          <a:p>
            <a:pPr marL="457200" indent="-457200">
              <a:buSzPct val="80000"/>
              <a:buFont typeface="Wingdings" pitchFamily="2" charset="2"/>
              <a:buChar char="q"/>
            </a:pPr>
            <a:r>
              <a:rPr lang="en-US" sz="2800" dirty="0">
                <a:latin typeface="Calibri" pitchFamily="34" charset="0"/>
                <a:cs typeface="Calibri" pitchFamily="34" charset="0"/>
              </a:rPr>
              <a:t>Focusing on the existential issues (</a:t>
            </a:r>
            <a:r>
              <a:rPr lang="en-US" sz="2800" i="1" dirty="0">
                <a:latin typeface="Calibri" pitchFamily="34" charset="0"/>
                <a:cs typeface="Calibri" pitchFamily="34" charset="0"/>
              </a:rPr>
              <a:t>e.g.,</a:t>
            </a:r>
            <a:r>
              <a:rPr lang="en-US" sz="2800" dirty="0">
                <a:latin typeface="Calibri" pitchFamily="34" charset="0"/>
                <a:cs typeface="Calibri" pitchFamily="34" charset="0"/>
              </a:rPr>
              <a:t> vision, </a:t>
            </a:r>
            <a:endParaRPr lang="en-US" sz="2800" dirty="0" smtClean="0">
              <a:latin typeface="Calibri" pitchFamily="34" charset="0"/>
              <a:cs typeface="Calibri" pitchFamily="34" charset="0"/>
            </a:endParaRPr>
          </a:p>
          <a:p>
            <a:r>
              <a:rPr lang="en-US" sz="2800" dirty="0">
                <a:latin typeface="Calibri" pitchFamily="34" charset="0"/>
                <a:cs typeface="Calibri" pitchFamily="34" charset="0"/>
              </a:rPr>
              <a:t> </a:t>
            </a:r>
            <a:r>
              <a:rPr lang="en-US" sz="2800" dirty="0" smtClean="0">
                <a:latin typeface="Calibri" pitchFamily="34" charset="0"/>
                <a:cs typeface="Calibri" pitchFamily="34" charset="0"/>
              </a:rPr>
              <a:t>     mission</a:t>
            </a:r>
            <a:r>
              <a:rPr lang="en-US" sz="2800" dirty="0">
                <a:latin typeface="Calibri" pitchFamily="34" charset="0"/>
                <a:cs typeface="Calibri" pitchFamily="34" charset="0"/>
              </a:rPr>
              <a:t>, ongoing viability)</a:t>
            </a:r>
          </a:p>
          <a:p>
            <a:endParaRPr lang="en-US" sz="2800"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47133324"/>
      </p:ext>
    </p:extLst>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STRATEGIC QUESTIONS</a:t>
            </a:r>
            <a:endParaRPr lang="en-US" dirty="0"/>
          </a:p>
        </p:txBody>
      </p:sp>
      <p:sp>
        <p:nvSpPr>
          <p:cNvPr id="3" name="Content Placeholder 2"/>
          <p:cNvSpPr>
            <a:spLocks noGrp="1"/>
          </p:cNvSpPr>
          <p:nvPr>
            <p:ph sz="quarter" idx="1"/>
          </p:nvPr>
        </p:nvSpPr>
        <p:spPr>
          <a:xfrm>
            <a:off x="914400" y="1447800"/>
            <a:ext cx="7772400" cy="4876800"/>
          </a:xfrm>
        </p:spPr>
        <p:txBody>
          <a:bodyPr>
            <a:normAutofit lnSpcReduction="10000"/>
          </a:bodyPr>
          <a:lstStyle/>
          <a:p>
            <a:pPr>
              <a:lnSpc>
                <a:spcPct val="90000"/>
              </a:lnSpc>
              <a:buFont typeface="Wingdings" pitchFamily="2" charset="2"/>
              <a:buChar char="q"/>
            </a:pPr>
            <a:r>
              <a:rPr lang="en-US" sz="2800" dirty="0" smtClean="0">
                <a:latin typeface="Calibri" pitchFamily="34" charset="0"/>
              </a:rPr>
              <a:t>Macro Organizational Questions (Level 1)</a:t>
            </a:r>
          </a:p>
          <a:p>
            <a:pPr lvl="1">
              <a:lnSpc>
                <a:spcPct val="90000"/>
              </a:lnSpc>
              <a:buFont typeface="Arial" pitchFamily="34" charset="0"/>
              <a:buChar char="•"/>
            </a:pPr>
            <a:r>
              <a:rPr lang="en-US" dirty="0" smtClean="0">
                <a:latin typeface="Calibri" pitchFamily="34" charset="0"/>
              </a:rPr>
              <a:t> Where are we </a:t>
            </a:r>
            <a:r>
              <a:rPr lang="en-US" u="sng" dirty="0" smtClean="0">
                <a:latin typeface="Calibri" pitchFamily="34" charset="0"/>
              </a:rPr>
              <a:t>now</a:t>
            </a:r>
            <a:r>
              <a:rPr lang="en-US" dirty="0" smtClean="0">
                <a:latin typeface="Calibri" pitchFamily="34" charset="0"/>
              </a:rPr>
              <a:t>? (Assessment)</a:t>
            </a:r>
          </a:p>
          <a:p>
            <a:pPr lvl="1">
              <a:lnSpc>
                <a:spcPct val="90000"/>
              </a:lnSpc>
              <a:buFont typeface="Arial" pitchFamily="34" charset="0"/>
              <a:buChar char="•"/>
            </a:pPr>
            <a:r>
              <a:rPr lang="en-US" dirty="0" smtClean="0">
                <a:latin typeface="Calibri" pitchFamily="34" charset="0"/>
              </a:rPr>
              <a:t> Where </a:t>
            </a:r>
            <a:r>
              <a:rPr lang="en-US" u="sng" dirty="0" smtClean="0">
                <a:latin typeface="Calibri" pitchFamily="34" charset="0"/>
              </a:rPr>
              <a:t>should</a:t>
            </a:r>
            <a:r>
              <a:rPr lang="en-US" dirty="0" smtClean="0">
                <a:latin typeface="Calibri" pitchFamily="34" charset="0"/>
              </a:rPr>
              <a:t> we be going? (Strategic Direction)</a:t>
            </a:r>
          </a:p>
          <a:p>
            <a:pPr lvl="1">
              <a:lnSpc>
                <a:spcPct val="90000"/>
              </a:lnSpc>
              <a:buFont typeface="Arial" pitchFamily="34" charset="0"/>
              <a:buChar char="•"/>
            </a:pPr>
            <a:r>
              <a:rPr lang="en-US" dirty="0" smtClean="0">
                <a:latin typeface="Calibri" pitchFamily="34" charset="0"/>
              </a:rPr>
              <a:t> </a:t>
            </a:r>
            <a:r>
              <a:rPr lang="en-US" u="sng" dirty="0" smtClean="0">
                <a:latin typeface="Calibri" pitchFamily="34" charset="0"/>
              </a:rPr>
              <a:t>How</a:t>
            </a:r>
            <a:r>
              <a:rPr lang="en-US" dirty="0" smtClean="0">
                <a:latin typeface="Calibri" pitchFamily="34" charset="0"/>
              </a:rPr>
              <a:t> should we get there? (Process)</a:t>
            </a:r>
          </a:p>
          <a:p>
            <a:pPr lvl="1">
              <a:lnSpc>
                <a:spcPct val="90000"/>
              </a:lnSpc>
              <a:buFont typeface="Arial" pitchFamily="34" charset="0"/>
              <a:buChar char="•"/>
            </a:pPr>
            <a:r>
              <a:rPr lang="en-US" dirty="0" smtClean="0">
                <a:latin typeface="Calibri" pitchFamily="34" charset="0"/>
              </a:rPr>
              <a:t> </a:t>
            </a:r>
            <a:r>
              <a:rPr lang="en-US" u="sng" dirty="0" smtClean="0">
                <a:latin typeface="Calibri" pitchFamily="34" charset="0"/>
              </a:rPr>
              <a:t>Are</a:t>
            </a:r>
            <a:r>
              <a:rPr lang="en-US" dirty="0" smtClean="0">
                <a:latin typeface="Calibri" pitchFamily="34" charset="0"/>
              </a:rPr>
              <a:t> we getting there? (Evaluation)</a:t>
            </a:r>
          </a:p>
          <a:p>
            <a:pPr lvl="1">
              <a:lnSpc>
                <a:spcPct val="90000"/>
              </a:lnSpc>
              <a:buFont typeface="Arial" pitchFamily="34" charset="0"/>
              <a:buChar char="•"/>
            </a:pPr>
            <a:endParaRPr lang="en-US" dirty="0" smtClean="0">
              <a:latin typeface="Calibri" pitchFamily="34" charset="0"/>
            </a:endParaRPr>
          </a:p>
          <a:p>
            <a:pPr lvl="1">
              <a:lnSpc>
                <a:spcPct val="90000"/>
              </a:lnSpc>
              <a:buFont typeface="Wingdings" pitchFamily="2" charset="2"/>
              <a:buChar char="Ø"/>
            </a:pPr>
            <a:endParaRPr lang="en-US" sz="900" dirty="0" smtClean="0">
              <a:latin typeface="Calibri" pitchFamily="34" charset="0"/>
            </a:endParaRPr>
          </a:p>
          <a:p>
            <a:pPr>
              <a:lnSpc>
                <a:spcPct val="90000"/>
              </a:lnSpc>
              <a:buFont typeface="Wingdings" pitchFamily="2" charset="2"/>
              <a:buChar char="q"/>
            </a:pPr>
            <a:r>
              <a:rPr lang="en-US" sz="2800" dirty="0" smtClean="0">
                <a:latin typeface="Calibri" pitchFamily="34" charset="0"/>
              </a:rPr>
              <a:t>Micro Organizational Questions (Level 2)</a:t>
            </a:r>
          </a:p>
          <a:p>
            <a:pPr lvl="1">
              <a:lnSpc>
                <a:spcPct val="90000"/>
              </a:lnSpc>
              <a:buFont typeface="Arial" pitchFamily="34" charset="0"/>
              <a:buChar char="•"/>
            </a:pPr>
            <a:r>
              <a:rPr lang="en-US" sz="2200" dirty="0" smtClean="0">
                <a:latin typeface="Calibri" pitchFamily="34" charset="0"/>
              </a:rPr>
              <a:t>What should we </a:t>
            </a:r>
            <a:r>
              <a:rPr lang="en-US" sz="2200" u="sng" dirty="0" smtClean="0">
                <a:latin typeface="Calibri" pitchFamily="34" charset="0"/>
              </a:rPr>
              <a:t>keep</a:t>
            </a:r>
            <a:r>
              <a:rPr lang="en-US" sz="2200" dirty="0" smtClean="0">
                <a:latin typeface="Calibri" pitchFamily="34" charset="0"/>
              </a:rPr>
              <a:t> doing?</a:t>
            </a:r>
          </a:p>
          <a:p>
            <a:pPr lvl="1">
              <a:lnSpc>
                <a:spcPct val="90000"/>
              </a:lnSpc>
              <a:buFont typeface="Arial" pitchFamily="34" charset="0"/>
              <a:buChar char="•"/>
            </a:pPr>
            <a:r>
              <a:rPr lang="en-US" sz="2200" dirty="0" smtClean="0">
                <a:latin typeface="Calibri" pitchFamily="34" charset="0"/>
              </a:rPr>
              <a:t>What should we </a:t>
            </a:r>
            <a:r>
              <a:rPr lang="en-US" sz="2200" u="sng" dirty="0" smtClean="0">
                <a:latin typeface="Calibri" pitchFamily="34" charset="0"/>
              </a:rPr>
              <a:t>start</a:t>
            </a:r>
            <a:r>
              <a:rPr lang="en-US" sz="2200" dirty="0" smtClean="0">
                <a:latin typeface="Calibri" pitchFamily="34" charset="0"/>
              </a:rPr>
              <a:t> doing?</a:t>
            </a:r>
          </a:p>
          <a:p>
            <a:pPr lvl="1">
              <a:lnSpc>
                <a:spcPct val="90000"/>
              </a:lnSpc>
              <a:buFont typeface="Arial" pitchFamily="34" charset="0"/>
              <a:buChar char="•"/>
            </a:pPr>
            <a:r>
              <a:rPr lang="en-US" sz="2200" dirty="0" smtClean="0">
                <a:latin typeface="Calibri" pitchFamily="34" charset="0"/>
              </a:rPr>
              <a:t>What should we </a:t>
            </a:r>
            <a:r>
              <a:rPr lang="en-US" sz="2200" u="sng" dirty="0" smtClean="0">
                <a:latin typeface="Calibri" pitchFamily="34" charset="0"/>
              </a:rPr>
              <a:t>stop</a:t>
            </a:r>
            <a:r>
              <a:rPr lang="en-US" sz="2200" dirty="0" smtClean="0">
                <a:latin typeface="Calibri" pitchFamily="34" charset="0"/>
              </a:rPr>
              <a:t> doing?</a:t>
            </a:r>
          </a:p>
          <a:p>
            <a:pPr lvl="1">
              <a:lnSpc>
                <a:spcPct val="90000"/>
              </a:lnSpc>
              <a:buFont typeface="Arial" pitchFamily="34" charset="0"/>
              <a:buChar char="•"/>
            </a:pPr>
            <a:r>
              <a:rPr lang="en-US" sz="2200" u="sng" dirty="0" smtClean="0">
                <a:latin typeface="Calibri" pitchFamily="34" charset="0"/>
              </a:rPr>
              <a:t>How</a:t>
            </a:r>
            <a:r>
              <a:rPr lang="en-US" sz="2200" dirty="0" smtClean="0">
                <a:latin typeface="Calibri" pitchFamily="34" charset="0"/>
              </a:rPr>
              <a:t> do we step up to new level?</a:t>
            </a:r>
          </a:p>
          <a:p>
            <a:pPr lvl="1">
              <a:lnSpc>
                <a:spcPct val="90000"/>
              </a:lnSpc>
              <a:buFont typeface="Arial" pitchFamily="34" charset="0"/>
              <a:buChar char="•"/>
            </a:pPr>
            <a:r>
              <a:rPr lang="en-US" sz="2200" dirty="0" smtClean="0">
                <a:latin typeface="Calibri" pitchFamily="34" charset="0"/>
              </a:rPr>
              <a:t>Do we have the correct staff in place?</a:t>
            </a:r>
          </a:p>
          <a:p>
            <a:pPr lvl="1">
              <a:lnSpc>
                <a:spcPct val="90000"/>
              </a:lnSpc>
              <a:buFont typeface="Arial" pitchFamily="34" charset="0"/>
              <a:buChar char="•"/>
            </a:pPr>
            <a:r>
              <a:rPr lang="en-US" sz="2200" dirty="0" smtClean="0">
                <a:latin typeface="Calibri" pitchFamily="34" charset="0"/>
              </a:rPr>
              <a:t>With whom should we collaborate? </a:t>
            </a:r>
            <a:endParaRPr lang="en-US" dirty="0" smtClean="0">
              <a:latin typeface="Calibri" pitchFamily="34" charset="0"/>
            </a:endParaRP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6103734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9144000" cy="1143000"/>
          </a:xfrm>
        </p:spPr>
        <p:txBody>
          <a:bodyPr>
            <a:noAutofit/>
          </a:bodyPr>
          <a:lstStyle/>
          <a:p>
            <a:r>
              <a:rPr lang="en-US" sz="3500" dirty="0" smtClean="0"/>
              <a:t>STRATEGIC PLANNING: </a:t>
            </a:r>
            <a:br>
              <a:rPr lang="en-US" sz="3500" dirty="0" smtClean="0"/>
            </a:br>
            <a:r>
              <a:rPr lang="en-US" sz="3500" dirty="0" smtClean="0"/>
              <a:t>COMMON MISTAKES</a:t>
            </a:r>
            <a:endParaRPr lang="en-US" sz="3500" dirty="0"/>
          </a:p>
        </p:txBody>
      </p:sp>
      <p:sp>
        <p:nvSpPr>
          <p:cNvPr id="3" name="TextBox 2"/>
          <p:cNvSpPr txBox="1"/>
          <p:nvPr/>
        </p:nvSpPr>
        <p:spPr>
          <a:xfrm>
            <a:off x="457200" y="1600200"/>
            <a:ext cx="8117222" cy="4770537"/>
          </a:xfrm>
          <a:prstGeom prst="rect">
            <a:avLst/>
          </a:prstGeom>
          <a:noFill/>
        </p:spPr>
        <p:txBody>
          <a:bodyPr wrap="none" rtlCol="0">
            <a:spAutoFit/>
          </a:bodyPr>
          <a:lstStyle/>
          <a:p>
            <a:pPr marL="457200" indent="-457200">
              <a:buSzPct val="80000"/>
              <a:buFont typeface="Wingdings" pitchFamily="2" charset="2"/>
              <a:buChar char="q"/>
            </a:pPr>
            <a:r>
              <a:rPr lang="en-US" sz="2600" dirty="0">
                <a:latin typeface="Calibri" pitchFamily="34" charset="0"/>
                <a:cs typeface="Calibri" pitchFamily="34" charset="0"/>
              </a:rPr>
              <a:t>“Execution” of the execution</a:t>
            </a:r>
          </a:p>
          <a:p>
            <a:pPr marL="457200" indent="-457200">
              <a:buSzPct val="80000"/>
              <a:buFont typeface="Wingdings" pitchFamily="2" charset="2"/>
              <a:buChar char="q"/>
            </a:pPr>
            <a:r>
              <a:rPr lang="en-US" sz="2600" dirty="0">
                <a:latin typeface="Calibri" pitchFamily="34" charset="0"/>
                <a:cs typeface="Calibri" pitchFamily="34" charset="0"/>
              </a:rPr>
              <a:t>Mistaking goals for strategy</a:t>
            </a:r>
          </a:p>
          <a:p>
            <a:pPr marL="457200" indent="-457200">
              <a:buSzPct val="80000"/>
              <a:buFont typeface="Wingdings" pitchFamily="2" charset="2"/>
              <a:buChar char="q"/>
            </a:pPr>
            <a:r>
              <a:rPr lang="en-US" sz="2600" dirty="0">
                <a:latin typeface="Calibri" pitchFamily="34" charset="0"/>
                <a:cs typeface="Calibri" pitchFamily="34" charset="0"/>
              </a:rPr>
              <a:t>Generating more goals than can reasonably be pursued</a:t>
            </a:r>
          </a:p>
          <a:p>
            <a:pPr marL="457200" indent="-457200">
              <a:buSzPct val="80000"/>
              <a:buFont typeface="Wingdings" pitchFamily="2" charset="2"/>
              <a:buChar char="q"/>
            </a:pPr>
            <a:r>
              <a:rPr lang="en-US" sz="2600" dirty="0">
                <a:latin typeface="Calibri" pitchFamily="34" charset="0"/>
                <a:cs typeface="Calibri" pitchFamily="34" charset="0"/>
              </a:rPr>
              <a:t>Expecting strategies to fit within a rigid time line</a:t>
            </a:r>
          </a:p>
          <a:p>
            <a:pPr marL="457200" indent="-457200">
              <a:buSzPct val="80000"/>
              <a:buFont typeface="Wingdings" pitchFamily="2" charset="2"/>
              <a:buChar char="q"/>
            </a:pPr>
            <a:r>
              <a:rPr lang="en-US" sz="2600" dirty="0">
                <a:latin typeface="Calibri" pitchFamily="34" charset="0"/>
                <a:cs typeface="Calibri" pitchFamily="34" charset="0"/>
              </a:rPr>
              <a:t>Confusing strategic planning with consensus building</a:t>
            </a:r>
          </a:p>
          <a:p>
            <a:pPr marL="457200" indent="-457200">
              <a:buSzPct val="80000"/>
              <a:buFont typeface="Wingdings" pitchFamily="2" charset="2"/>
              <a:buChar char="q"/>
            </a:pPr>
            <a:r>
              <a:rPr lang="en-US" sz="2600" dirty="0">
                <a:latin typeface="Calibri" pitchFamily="34" charset="0"/>
                <a:cs typeface="Calibri" pitchFamily="34" charset="0"/>
              </a:rPr>
              <a:t>Forecasting the future from a snapshot in time</a:t>
            </a:r>
          </a:p>
          <a:p>
            <a:pPr marL="457200" indent="-457200">
              <a:buSzPct val="80000"/>
              <a:buFont typeface="Wingdings" pitchFamily="2" charset="2"/>
              <a:buChar char="q"/>
            </a:pPr>
            <a:r>
              <a:rPr lang="en-US" sz="2600" dirty="0">
                <a:latin typeface="Calibri" pitchFamily="34" charset="0"/>
                <a:cs typeface="Calibri" pitchFamily="34" charset="0"/>
              </a:rPr>
              <a:t>Pretending to be objective</a:t>
            </a:r>
          </a:p>
          <a:p>
            <a:pPr marL="457200" indent="-457200">
              <a:buSzPct val="80000"/>
              <a:buFont typeface="Wingdings" pitchFamily="2" charset="2"/>
              <a:buChar char="q"/>
            </a:pPr>
            <a:r>
              <a:rPr lang="en-US" sz="2600" dirty="0">
                <a:latin typeface="Calibri" pitchFamily="34" charset="0"/>
                <a:cs typeface="Calibri" pitchFamily="34" charset="0"/>
              </a:rPr>
              <a:t>Frustrating staff through bad data, inaction, or both</a:t>
            </a:r>
          </a:p>
          <a:p>
            <a:pPr marL="457200" indent="-457200">
              <a:buSzPct val="80000"/>
              <a:buFont typeface="Wingdings" pitchFamily="2" charset="2"/>
              <a:buChar char="q"/>
            </a:pPr>
            <a:r>
              <a:rPr lang="en-US" sz="2600" dirty="0">
                <a:latin typeface="Calibri" pitchFamily="34" charset="0"/>
                <a:cs typeface="Calibri" pitchFamily="34" charset="0"/>
              </a:rPr>
              <a:t>Continuous, responsive consideration of strategic </a:t>
            </a:r>
            <a:endParaRPr lang="en-US" sz="2600" dirty="0" smtClean="0">
              <a:latin typeface="Calibri" pitchFamily="34" charset="0"/>
              <a:cs typeface="Calibri" pitchFamily="34" charset="0"/>
            </a:endParaRPr>
          </a:p>
          <a:p>
            <a:pPr>
              <a:buSzPct val="80000"/>
            </a:pPr>
            <a:r>
              <a:rPr lang="en-US" sz="2600" dirty="0" smtClean="0">
                <a:latin typeface="Calibri" pitchFamily="34" charset="0"/>
                <a:cs typeface="Calibri" pitchFamily="34" charset="0"/>
              </a:rPr>
              <a:t>       challenges is the path to timely, successful strategic </a:t>
            </a:r>
          </a:p>
          <a:p>
            <a:pPr>
              <a:buSzPct val="80000"/>
            </a:pPr>
            <a:r>
              <a:rPr lang="en-US" sz="2600" dirty="0">
                <a:latin typeface="Calibri" pitchFamily="34" charset="0"/>
                <a:cs typeface="Calibri" pitchFamily="34" charset="0"/>
              </a:rPr>
              <a:t> </a:t>
            </a:r>
            <a:r>
              <a:rPr lang="en-US" sz="2600" dirty="0" smtClean="0">
                <a:latin typeface="Calibri" pitchFamily="34" charset="0"/>
                <a:cs typeface="Calibri" pitchFamily="34" charset="0"/>
              </a:rPr>
              <a:t>      decision making </a:t>
            </a:r>
            <a:r>
              <a:rPr lang="en-US" sz="2600" dirty="0">
                <a:latin typeface="Calibri" pitchFamily="34" charset="0"/>
                <a:cs typeface="Calibri" pitchFamily="34" charset="0"/>
              </a:rPr>
              <a:t>and actions.</a:t>
            </a:r>
          </a:p>
          <a:p>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64009039"/>
      </p:ext>
    </p:extLst>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9144000" cy="1143000"/>
          </a:xfrm>
        </p:spPr>
        <p:txBody>
          <a:bodyPr>
            <a:noAutofit/>
          </a:bodyPr>
          <a:lstStyle/>
          <a:p>
            <a:r>
              <a:rPr lang="en-US" sz="3500" dirty="0" smtClean="0"/>
              <a:t>STRATEGIC PLANNING: </a:t>
            </a:r>
            <a:br>
              <a:rPr lang="en-US" sz="3500" dirty="0" smtClean="0"/>
            </a:br>
            <a:r>
              <a:rPr lang="en-US" sz="3500" dirty="0" smtClean="0"/>
              <a:t>COMMON MISTAKES</a:t>
            </a:r>
            <a:endParaRPr lang="en-US" sz="3500" dirty="0"/>
          </a:p>
        </p:txBody>
      </p:sp>
      <p:sp>
        <p:nvSpPr>
          <p:cNvPr id="3" name="TextBox 2"/>
          <p:cNvSpPr txBox="1"/>
          <p:nvPr/>
        </p:nvSpPr>
        <p:spPr>
          <a:xfrm>
            <a:off x="304800" y="1610226"/>
            <a:ext cx="8534400" cy="5170646"/>
          </a:xfrm>
          <a:prstGeom prst="rect">
            <a:avLst/>
          </a:prstGeom>
          <a:noFill/>
        </p:spPr>
        <p:txBody>
          <a:bodyPr wrap="square" rtlCol="0">
            <a:spAutoFit/>
          </a:bodyPr>
          <a:lstStyle/>
          <a:p>
            <a:pPr marL="342900" indent="-342900">
              <a:buFont typeface="Wingdings" pitchFamily="2" charset="2"/>
              <a:buChar char="q"/>
            </a:pPr>
            <a:r>
              <a:rPr lang="en-US" sz="2200" dirty="0">
                <a:latin typeface="Calibri" pitchFamily="34" charset="0"/>
                <a:cs typeface="Calibri" pitchFamily="34" charset="0"/>
              </a:rPr>
              <a:t>SP should be aimed at operationalizing the strategic </a:t>
            </a:r>
            <a:r>
              <a:rPr lang="en-US" sz="2200" dirty="0" smtClean="0">
                <a:latin typeface="Calibri" pitchFamily="34" charset="0"/>
                <a:cs typeface="Calibri" pitchFamily="34" charset="0"/>
              </a:rPr>
              <a:t>thinking  that must precede </a:t>
            </a:r>
            <a:r>
              <a:rPr lang="en-US" sz="2200" dirty="0">
                <a:latin typeface="Calibri" pitchFamily="34" charset="0"/>
                <a:cs typeface="Calibri" pitchFamily="34" charset="0"/>
              </a:rPr>
              <a:t>it, not replacing it with operational goals </a:t>
            </a:r>
            <a:r>
              <a:rPr lang="en-US" sz="2200" dirty="0" smtClean="0">
                <a:latin typeface="Calibri" pitchFamily="34" charset="0"/>
                <a:cs typeface="Calibri" pitchFamily="34" charset="0"/>
              </a:rPr>
              <a:t>and objectives </a:t>
            </a:r>
            <a:r>
              <a:rPr lang="en-US" sz="2200" dirty="0">
                <a:latin typeface="Calibri" pitchFamily="34" charset="0"/>
                <a:cs typeface="Calibri" pitchFamily="34" charset="0"/>
              </a:rPr>
              <a:t>that are </a:t>
            </a:r>
            <a:r>
              <a:rPr lang="en-US" sz="2200" dirty="0" smtClean="0">
                <a:latin typeface="Calibri" pitchFamily="34" charset="0"/>
                <a:cs typeface="Calibri" pitchFamily="34" charset="0"/>
              </a:rPr>
              <a:t>most often </a:t>
            </a:r>
            <a:r>
              <a:rPr lang="en-US" sz="2200" dirty="0">
                <a:latin typeface="Calibri" pitchFamily="34" charset="0"/>
                <a:cs typeface="Calibri" pitchFamily="34" charset="0"/>
              </a:rPr>
              <a:t>not implemented</a:t>
            </a:r>
            <a:r>
              <a:rPr lang="en-US" sz="2200" dirty="0" smtClean="0">
                <a:latin typeface="Calibri" pitchFamily="34" charset="0"/>
                <a:cs typeface="Calibri" pitchFamily="34" charset="0"/>
              </a:rPr>
              <a:t>.</a:t>
            </a:r>
          </a:p>
          <a:p>
            <a:endParaRPr lang="en-US" sz="1600" dirty="0">
              <a:latin typeface="Calibri" pitchFamily="34" charset="0"/>
              <a:cs typeface="Calibri" pitchFamily="34" charset="0"/>
            </a:endParaRPr>
          </a:p>
          <a:p>
            <a:pPr marL="342900" indent="-342900">
              <a:buFont typeface="Wingdings" pitchFamily="2" charset="2"/>
              <a:buChar char="q"/>
            </a:pPr>
            <a:r>
              <a:rPr lang="en-US" sz="2200" dirty="0">
                <a:latin typeface="Calibri" pitchFamily="34" charset="0"/>
                <a:cs typeface="Calibri" pitchFamily="34" charset="0"/>
              </a:rPr>
              <a:t>Real-Time Strategic Planning 1) requires the organization </a:t>
            </a:r>
            <a:r>
              <a:rPr lang="en-US" sz="2200" dirty="0" smtClean="0">
                <a:latin typeface="Calibri" pitchFamily="34" charset="0"/>
                <a:cs typeface="Calibri" pitchFamily="34" charset="0"/>
              </a:rPr>
              <a:t>to regularly explore internal </a:t>
            </a:r>
            <a:r>
              <a:rPr lang="en-US" sz="2200" dirty="0">
                <a:latin typeface="Calibri" pitchFamily="34" charset="0"/>
                <a:cs typeface="Calibri" pitchFamily="34" charset="0"/>
              </a:rPr>
              <a:t>and, especially, external dynamics </a:t>
            </a:r>
            <a:r>
              <a:rPr lang="en-US" sz="2200" dirty="0" smtClean="0">
                <a:latin typeface="Calibri" pitchFamily="34" charset="0"/>
                <a:cs typeface="Calibri" pitchFamily="34" charset="0"/>
              </a:rPr>
              <a:t>on an </a:t>
            </a:r>
            <a:r>
              <a:rPr lang="en-US" sz="2200" dirty="0">
                <a:latin typeface="Calibri" pitchFamily="34" charset="0"/>
                <a:cs typeface="Calibri" pitchFamily="34" charset="0"/>
              </a:rPr>
              <a:t>ongoing (or sometimes, </a:t>
            </a:r>
            <a:r>
              <a:rPr lang="en-US" sz="2200" dirty="0" smtClean="0">
                <a:latin typeface="Calibri" pitchFamily="34" charset="0"/>
                <a:cs typeface="Calibri" pitchFamily="34" charset="0"/>
              </a:rPr>
              <a:t>intermittent</a:t>
            </a:r>
            <a:r>
              <a:rPr lang="en-US" sz="2200" dirty="0">
                <a:latin typeface="Calibri" pitchFamily="34" charset="0"/>
                <a:cs typeface="Calibri" pitchFamily="34" charset="0"/>
              </a:rPr>
              <a:t>) basis as opposed to </a:t>
            </a:r>
            <a:r>
              <a:rPr lang="en-US" sz="2200" dirty="0" smtClean="0">
                <a:latin typeface="Calibri" pitchFamily="34" charset="0"/>
                <a:cs typeface="Calibri" pitchFamily="34" charset="0"/>
              </a:rPr>
              <a:t>a rigid </a:t>
            </a:r>
            <a:r>
              <a:rPr lang="en-US" sz="2200" dirty="0">
                <a:latin typeface="Calibri" pitchFamily="34" charset="0"/>
                <a:cs typeface="Calibri" pitchFamily="34" charset="0"/>
              </a:rPr>
              <a:t>timeline and 2) requires </a:t>
            </a:r>
            <a:r>
              <a:rPr lang="en-US" sz="2200" dirty="0" smtClean="0">
                <a:latin typeface="Calibri" pitchFamily="34" charset="0"/>
                <a:cs typeface="Calibri" pitchFamily="34" charset="0"/>
              </a:rPr>
              <a:t>actionable strategies </a:t>
            </a:r>
            <a:r>
              <a:rPr lang="en-US" sz="2200" dirty="0">
                <a:latin typeface="Calibri" pitchFamily="34" charset="0"/>
                <a:cs typeface="Calibri" pitchFamily="34" charset="0"/>
              </a:rPr>
              <a:t>– not </a:t>
            </a:r>
            <a:r>
              <a:rPr lang="en-US" sz="2200" dirty="0" smtClean="0">
                <a:latin typeface="Calibri" pitchFamily="34" charset="0"/>
                <a:cs typeface="Calibri" pitchFamily="34" charset="0"/>
              </a:rPr>
              <a:t>tactical goals</a:t>
            </a:r>
            <a:r>
              <a:rPr lang="en-US" sz="2200" dirty="0">
                <a:latin typeface="Calibri" pitchFamily="34" charset="0"/>
                <a:cs typeface="Calibri" pitchFamily="34" charset="0"/>
              </a:rPr>
              <a:t>.  </a:t>
            </a:r>
            <a:r>
              <a:rPr lang="en-US" sz="2200" i="1" dirty="0">
                <a:latin typeface="Calibri" pitchFamily="34" charset="0"/>
                <a:cs typeface="Calibri" pitchFamily="34" charset="0"/>
              </a:rPr>
              <a:t>Effective strategy connects an organization’s </a:t>
            </a:r>
            <a:r>
              <a:rPr lang="en-US" sz="2200" i="1" dirty="0" smtClean="0">
                <a:latin typeface="Calibri" pitchFamily="34" charset="0"/>
                <a:cs typeface="Calibri" pitchFamily="34" charset="0"/>
              </a:rPr>
              <a:t>mission </a:t>
            </a:r>
            <a:r>
              <a:rPr lang="en-US" sz="2200" i="1" dirty="0">
                <a:latin typeface="Calibri" pitchFamily="34" charset="0"/>
                <a:cs typeface="Calibri" pitchFamily="34" charset="0"/>
              </a:rPr>
              <a:t>to </a:t>
            </a:r>
            <a:r>
              <a:rPr lang="en-US" sz="2200" i="1" dirty="0" smtClean="0">
                <a:latin typeface="Calibri" pitchFamily="34" charset="0"/>
                <a:cs typeface="Calibri" pitchFamily="34" charset="0"/>
              </a:rPr>
              <a:t>its </a:t>
            </a:r>
            <a:r>
              <a:rPr lang="en-US" sz="2200" i="1" dirty="0">
                <a:latin typeface="Calibri" pitchFamily="34" charset="0"/>
                <a:cs typeface="Calibri" pitchFamily="34" charset="0"/>
              </a:rPr>
              <a:t>goals</a:t>
            </a:r>
            <a:r>
              <a:rPr lang="en-US" sz="2200" dirty="0" smtClean="0">
                <a:latin typeface="Calibri" pitchFamily="34" charset="0"/>
                <a:cs typeface="Calibri" pitchFamily="34" charset="0"/>
              </a:rPr>
              <a:t>.</a:t>
            </a:r>
          </a:p>
          <a:p>
            <a:pPr marL="342900" indent="-342900">
              <a:buFont typeface="Wingdings" pitchFamily="2" charset="2"/>
              <a:buChar char="q"/>
            </a:pPr>
            <a:endParaRPr lang="en-US" sz="1600" dirty="0">
              <a:latin typeface="Calibri" pitchFamily="34" charset="0"/>
              <a:cs typeface="Calibri" pitchFamily="34" charset="0"/>
            </a:endParaRPr>
          </a:p>
          <a:p>
            <a:pPr marL="342900" indent="-342900">
              <a:buFont typeface="Wingdings" pitchFamily="2" charset="2"/>
              <a:buChar char="q"/>
            </a:pPr>
            <a:r>
              <a:rPr lang="en-US" sz="2200" dirty="0">
                <a:latin typeface="Calibri" pitchFamily="34" charset="0"/>
                <a:cs typeface="Calibri" pitchFamily="34" charset="0"/>
              </a:rPr>
              <a:t>Essential Ingredients of Organizational </a:t>
            </a:r>
            <a:r>
              <a:rPr lang="en-US" sz="2200" dirty="0" smtClean="0">
                <a:latin typeface="Calibri" pitchFamily="34" charset="0"/>
                <a:cs typeface="Calibri" pitchFamily="34" charset="0"/>
              </a:rPr>
              <a:t>Identity</a:t>
            </a:r>
          </a:p>
          <a:p>
            <a:pPr marL="342900" indent="-342900">
              <a:buFont typeface="Wingdings" pitchFamily="2" charset="2"/>
              <a:buChar char="q"/>
            </a:pPr>
            <a:endParaRPr lang="en-US" sz="1600" dirty="0">
              <a:latin typeface="Calibri" pitchFamily="34" charset="0"/>
              <a:cs typeface="Calibri" pitchFamily="34" charset="0"/>
            </a:endParaRPr>
          </a:p>
          <a:p>
            <a:pPr marL="342900" indent="-342900">
              <a:buFont typeface="Wingdings" pitchFamily="2" charset="2"/>
              <a:buChar char="q"/>
            </a:pPr>
            <a:r>
              <a:rPr lang="en-US" sz="2200" dirty="0">
                <a:latin typeface="Calibri" pitchFamily="34" charset="0"/>
                <a:cs typeface="Calibri" pitchFamily="34" charset="0"/>
              </a:rPr>
              <a:t>Programmatic Strategy Essentials </a:t>
            </a:r>
            <a:endParaRPr lang="en-US" sz="2200" dirty="0" smtClean="0">
              <a:latin typeface="Calibri" pitchFamily="34" charset="0"/>
              <a:cs typeface="Calibri" pitchFamily="34" charset="0"/>
            </a:endParaRPr>
          </a:p>
          <a:p>
            <a:endParaRPr lang="en-US" sz="1600" dirty="0">
              <a:latin typeface="Calibri" pitchFamily="34" charset="0"/>
              <a:cs typeface="Calibri" pitchFamily="34" charset="0"/>
            </a:endParaRPr>
          </a:p>
          <a:p>
            <a:pPr marL="342900" indent="-342900">
              <a:buFont typeface="Wingdings" pitchFamily="2" charset="2"/>
              <a:buChar char="q"/>
            </a:pPr>
            <a:r>
              <a:rPr lang="en-US" sz="2200" dirty="0">
                <a:latin typeface="Calibri" pitchFamily="34" charset="0"/>
                <a:cs typeface="Calibri" pitchFamily="34" charset="0"/>
              </a:rPr>
              <a:t>Operational Strategy Essentials </a:t>
            </a:r>
          </a:p>
          <a:p>
            <a:pPr marL="285750" indent="-285750">
              <a:buFont typeface="Arial" pitchFamily="34" charset="0"/>
              <a:buChar char="•"/>
            </a:pPr>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26460688"/>
      </p:ext>
    </p:extLst>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304800"/>
            <a:ext cx="8839200" cy="1143000"/>
          </a:xfrm>
        </p:spPr>
        <p:txBody>
          <a:bodyPr>
            <a:normAutofit/>
          </a:bodyPr>
          <a:lstStyle/>
          <a:p>
            <a:r>
              <a:rPr lang="en-US" sz="3400" dirty="0" smtClean="0"/>
              <a:t>A PROCESS FOR STRATEGIC PLANNING</a:t>
            </a:r>
            <a:endParaRPr lang="en-US" sz="3400" dirty="0"/>
          </a:p>
        </p:txBody>
      </p:sp>
      <p:sp>
        <p:nvSpPr>
          <p:cNvPr id="3" name="Content Placeholder 2"/>
          <p:cNvSpPr>
            <a:spLocks noGrp="1"/>
          </p:cNvSpPr>
          <p:nvPr>
            <p:ph sz="quarter" idx="1"/>
          </p:nvPr>
        </p:nvSpPr>
        <p:spPr>
          <a:xfrm>
            <a:off x="457200" y="1219200"/>
            <a:ext cx="7772400" cy="5029200"/>
          </a:xfrm>
        </p:spPr>
        <p:txBody>
          <a:bodyPr>
            <a:normAutofit/>
          </a:bodyPr>
          <a:lstStyle/>
          <a:p>
            <a:pPr>
              <a:buFont typeface="Wingdings" pitchFamily="2" charset="2"/>
              <a:buChar char="q"/>
            </a:pPr>
            <a:r>
              <a:rPr lang="en-US" sz="2400" dirty="0" smtClean="0">
                <a:latin typeface="Calibri" pitchFamily="34" charset="0"/>
              </a:rPr>
              <a:t>Gather a cross-section of your key stakeholders</a:t>
            </a:r>
          </a:p>
          <a:p>
            <a:pPr lvl="1">
              <a:buFont typeface="Arial" pitchFamily="34" charset="0"/>
              <a:buChar char="•"/>
            </a:pPr>
            <a:r>
              <a:rPr lang="en-US" sz="2100" dirty="0" smtClean="0">
                <a:latin typeface="Calibri" pitchFamily="34" charset="0"/>
              </a:rPr>
              <a:t>Members of staff, board, “customers”, funders, community members</a:t>
            </a:r>
          </a:p>
          <a:p>
            <a:pPr lvl="1">
              <a:buFont typeface="Arial" pitchFamily="34" charset="0"/>
              <a:buChar char="•"/>
            </a:pPr>
            <a:r>
              <a:rPr lang="en-US" sz="2100" dirty="0" smtClean="0">
                <a:latin typeface="Calibri" pitchFamily="34" charset="0"/>
              </a:rPr>
              <a:t>Decide who is going to lead the process (internal or external)</a:t>
            </a:r>
          </a:p>
          <a:p>
            <a:pPr lvl="1">
              <a:buFont typeface="Arial" pitchFamily="34" charset="0"/>
              <a:buChar char="•"/>
            </a:pPr>
            <a:r>
              <a:rPr lang="en-US" sz="2100" dirty="0" smtClean="0">
                <a:latin typeface="Calibri" pitchFamily="34" charset="0"/>
              </a:rPr>
              <a:t>Decide whether to engage a consultant</a:t>
            </a:r>
          </a:p>
          <a:p>
            <a:pPr>
              <a:buFont typeface="Wingdings" pitchFamily="2" charset="2"/>
              <a:buChar char="q"/>
            </a:pPr>
            <a:r>
              <a:rPr lang="en-US" sz="2400" dirty="0" smtClean="0">
                <a:latin typeface="Calibri" pitchFamily="34" charset="0"/>
              </a:rPr>
              <a:t>Review (or create) your </a:t>
            </a:r>
            <a:r>
              <a:rPr lang="en-US" sz="2400" u="sng" dirty="0" smtClean="0">
                <a:latin typeface="Calibri" pitchFamily="34" charset="0"/>
              </a:rPr>
              <a:t>Vision Statement</a:t>
            </a:r>
          </a:p>
          <a:p>
            <a:pPr>
              <a:buFont typeface="Wingdings" pitchFamily="2" charset="2"/>
              <a:buChar char="q"/>
            </a:pPr>
            <a:r>
              <a:rPr lang="en-US" sz="2400" dirty="0" smtClean="0">
                <a:latin typeface="Calibri" pitchFamily="34" charset="0"/>
              </a:rPr>
              <a:t>Review (or create) your </a:t>
            </a:r>
            <a:r>
              <a:rPr lang="en-US" sz="2400" u="sng" dirty="0" smtClean="0">
                <a:latin typeface="Calibri" pitchFamily="34" charset="0"/>
              </a:rPr>
              <a:t>Mission Statement</a:t>
            </a:r>
          </a:p>
          <a:p>
            <a:pPr>
              <a:buFont typeface="Wingdings" pitchFamily="2" charset="2"/>
              <a:buChar char="q"/>
            </a:pPr>
            <a:r>
              <a:rPr lang="en-US" sz="2400" dirty="0" smtClean="0">
                <a:latin typeface="Calibri" pitchFamily="34" charset="0"/>
              </a:rPr>
              <a:t>Review prior strategic plans (if they exist)</a:t>
            </a:r>
          </a:p>
          <a:p>
            <a:pPr>
              <a:buFont typeface="Wingdings" pitchFamily="2" charset="2"/>
              <a:buChar char="q"/>
            </a:pPr>
            <a:r>
              <a:rPr lang="en-US" sz="2400" dirty="0" smtClean="0">
                <a:latin typeface="Calibri" pitchFamily="34" charset="0"/>
              </a:rPr>
              <a:t>Conduct a market analysis</a:t>
            </a:r>
          </a:p>
          <a:p>
            <a:pPr lvl="1">
              <a:buFont typeface="Arial" pitchFamily="34" charset="0"/>
              <a:buChar char="•"/>
            </a:pPr>
            <a:r>
              <a:rPr lang="en-US" sz="1900" dirty="0" smtClean="0">
                <a:latin typeface="Calibri" pitchFamily="34" charset="0"/>
              </a:rPr>
              <a:t>What is the size of our potential market?</a:t>
            </a:r>
          </a:p>
          <a:p>
            <a:pPr lvl="1">
              <a:buFont typeface="Arial" pitchFamily="34" charset="0"/>
              <a:buChar char="•"/>
            </a:pPr>
            <a:r>
              <a:rPr lang="en-US" sz="1900" dirty="0" smtClean="0">
                <a:latin typeface="Calibri" pitchFamily="34" charset="0"/>
              </a:rPr>
              <a:t>Who should we target as customers?</a:t>
            </a:r>
          </a:p>
          <a:p>
            <a:pPr lvl="1">
              <a:buFont typeface="Arial" pitchFamily="34" charset="0"/>
              <a:buChar char="•"/>
            </a:pPr>
            <a:r>
              <a:rPr lang="en-US" sz="1900" dirty="0" smtClean="0">
                <a:latin typeface="Calibri" pitchFamily="34" charset="0"/>
              </a:rPr>
              <a:t>Benchmark similar organizations</a:t>
            </a:r>
          </a:p>
          <a:p>
            <a:pPr>
              <a:buFont typeface="Wingdings" pitchFamily="2" charset="2"/>
              <a:buChar char="Ø"/>
            </a:pPr>
            <a:endParaRPr lang="en-US" sz="2300" dirty="0" smtClean="0">
              <a:latin typeface="Calibri" pitchFamily="34" charset="0"/>
            </a:endParaRPr>
          </a:p>
          <a:p>
            <a:endParaRPr lang="en-US" dirty="0">
              <a:latin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872145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1143000"/>
          </a:xfrm>
        </p:spPr>
        <p:txBody>
          <a:bodyPr>
            <a:normAutofit/>
          </a:bodyPr>
          <a:lstStyle/>
          <a:p>
            <a:pPr algn="ctr"/>
            <a:r>
              <a:rPr lang="en-US" sz="3400" dirty="0" smtClean="0"/>
              <a:t>COMPONENTS OF A STRATEGIC PLAN</a:t>
            </a:r>
            <a:endParaRPr lang="en-US" sz="3400" dirty="0"/>
          </a:p>
        </p:txBody>
      </p:sp>
      <p:sp>
        <p:nvSpPr>
          <p:cNvPr id="3" name="Content Placeholder 2"/>
          <p:cNvSpPr>
            <a:spLocks noGrp="1"/>
          </p:cNvSpPr>
          <p:nvPr>
            <p:ph sz="quarter" idx="1"/>
          </p:nvPr>
        </p:nvSpPr>
        <p:spPr>
          <a:xfrm>
            <a:off x="914400" y="1447800"/>
            <a:ext cx="7772400" cy="5029200"/>
          </a:xfrm>
        </p:spPr>
        <p:txBody>
          <a:bodyPr>
            <a:normAutofit fontScale="92500" lnSpcReduction="10000"/>
          </a:bodyPr>
          <a:lstStyle/>
          <a:p>
            <a:pPr>
              <a:buFont typeface="Wingdings" pitchFamily="2" charset="2"/>
              <a:buChar char="q"/>
            </a:pPr>
            <a:r>
              <a:rPr lang="en-US" dirty="0" smtClean="0">
                <a:latin typeface="Calibri" pitchFamily="34" charset="0"/>
              </a:rPr>
              <a:t>Executive Summary</a:t>
            </a:r>
          </a:p>
          <a:p>
            <a:pPr>
              <a:buFont typeface="Wingdings" pitchFamily="2" charset="2"/>
              <a:buChar char="q"/>
            </a:pPr>
            <a:r>
              <a:rPr lang="en-US" dirty="0" smtClean="0">
                <a:latin typeface="Calibri" pitchFamily="34" charset="0"/>
              </a:rPr>
              <a:t>Vision, Mission, Core Values </a:t>
            </a:r>
          </a:p>
          <a:p>
            <a:pPr>
              <a:buFont typeface="Wingdings" pitchFamily="2" charset="2"/>
              <a:buChar char="q"/>
            </a:pPr>
            <a:r>
              <a:rPr lang="en-US" dirty="0" smtClean="0">
                <a:latin typeface="Calibri" pitchFamily="34" charset="0"/>
              </a:rPr>
              <a:t>Projected Outcomes</a:t>
            </a:r>
          </a:p>
          <a:p>
            <a:pPr>
              <a:buFont typeface="Wingdings" pitchFamily="2" charset="2"/>
              <a:buChar char="q"/>
            </a:pPr>
            <a:r>
              <a:rPr lang="en-US" dirty="0" smtClean="0">
                <a:latin typeface="Calibri" pitchFamily="34" charset="0"/>
              </a:rPr>
              <a:t>Results of Market Analysis</a:t>
            </a:r>
          </a:p>
          <a:p>
            <a:pPr>
              <a:buFont typeface="Wingdings" pitchFamily="2" charset="2"/>
              <a:buChar char="q"/>
            </a:pPr>
            <a:r>
              <a:rPr lang="en-US" dirty="0" smtClean="0">
                <a:latin typeface="Calibri" pitchFamily="34" charset="0"/>
              </a:rPr>
              <a:t>“Core” of the Plan</a:t>
            </a:r>
          </a:p>
          <a:p>
            <a:pPr lvl="1">
              <a:buFont typeface="Arial" pitchFamily="34" charset="0"/>
              <a:buChar char="•"/>
            </a:pPr>
            <a:r>
              <a:rPr lang="en-US" sz="2200" dirty="0" smtClean="0">
                <a:latin typeface="Calibri" pitchFamily="34" charset="0"/>
              </a:rPr>
              <a:t>Key Organizational Challenges and Opportunities</a:t>
            </a:r>
          </a:p>
          <a:p>
            <a:pPr lvl="1">
              <a:buFont typeface="Arial" pitchFamily="34" charset="0"/>
              <a:buChar char="•"/>
            </a:pPr>
            <a:r>
              <a:rPr lang="en-US" sz="2200" dirty="0" smtClean="0">
                <a:latin typeface="Calibri" pitchFamily="34" charset="0"/>
              </a:rPr>
              <a:t>Overall Goals</a:t>
            </a:r>
          </a:p>
          <a:p>
            <a:pPr lvl="1">
              <a:buFont typeface="Arial" pitchFamily="34" charset="0"/>
              <a:buChar char="•"/>
            </a:pPr>
            <a:r>
              <a:rPr lang="en-US" sz="2200" dirty="0" smtClean="0">
                <a:latin typeface="Calibri" pitchFamily="34" charset="0"/>
              </a:rPr>
              <a:t>Key Objectives</a:t>
            </a:r>
          </a:p>
          <a:p>
            <a:pPr lvl="1">
              <a:buFont typeface="Arial" pitchFamily="34" charset="0"/>
              <a:buChar char="•"/>
            </a:pPr>
            <a:r>
              <a:rPr lang="en-US" sz="2200" dirty="0" smtClean="0">
                <a:latin typeface="Calibri" pitchFamily="34" charset="0"/>
              </a:rPr>
              <a:t>Persons responsible</a:t>
            </a:r>
          </a:p>
          <a:p>
            <a:pPr lvl="1">
              <a:buFont typeface="Arial" pitchFamily="34" charset="0"/>
              <a:buChar char="•"/>
            </a:pPr>
            <a:r>
              <a:rPr lang="en-US" sz="2200" dirty="0" smtClean="0">
                <a:latin typeface="Calibri" pitchFamily="34" charset="0"/>
              </a:rPr>
              <a:t>Timelines </a:t>
            </a:r>
          </a:p>
          <a:p>
            <a:pPr>
              <a:buFont typeface="Wingdings" pitchFamily="2" charset="2"/>
              <a:buChar char="q"/>
            </a:pPr>
            <a:r>
              <a:rPr lang="en-US" dirty="0" smtClean="0">
                <a:latin typeface="Calibri" pitchFamily="34" charset="0"/>
              </a:rPr>
              <a:t>Funding Strategy</a:t>
            </a:r>
          </a:p>
          <a:p>
            <a:pPr lvl="1">
              <a:buFont typeface="Arial" pitchFamily="34" charset="0"/>
              <a:buChar char="•"/>
            </a:pPr>
            <a:r>
              <a:rPr lang="en-US" dirty="0" smtClean="0">
                <a:latin typeface="Calibri" pitchFamily="34" charset="0"/>
              </a:rPr>
              <a:t>Plan for </a:t>
            </a:r>
            <a:r>
              <a:rPr lang="en-US" sz="2200" dirty="0" smtClean="0">
                <a:latin typeface="Calibri" pitchFamily="34" charset="0"/>
              </a:rPr>
              <a:t>sustainability</a:t>
            </a:r>
            <a:endParaRPr lang="en-US" sz="2200" dirty="0">
              <a:latin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1917282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smtClean="0"/>
              <a:t>KEYS TO A SUCCESSFUL STRATEGIC PLANNING PROCESS</a:t>
            </a:r>
            <a:endParaRPr lang="en-US" sz="3400" dirty="0"/>
          </a:p>
        </p:txBody>
      </p:sp>
      <p:sp>
        <p:nvSpPr>
          <p:cNvPr id="3" name="Content Placeholder 2"/>
          <p:cNvSpPr>
            <a:spLocks noGrp="1"/>
          </p:cNvSpPr>
          <p:nvPr>
            <p:ph idx="1"/>
          </p:nvPr>
        </p:nvSpPr>
        <p:spPr/>
        <p:txBody>
          <a:bodyPr>
            <a:normAutofit fontScale="85000" lnSpcReduction="20000"/>
          </a:bodyPr>
          <a:lstStyle/>
          <a:p>
            <a:pPr lvl="1">
              <a:buFont typeface="Wingdings" pitchFamily="2" charset="2"/>
              <a:buChar char="q"/>
            </a:pPr>
            <a:r>
              <a:rPr lang="en-US" sz="3200" dirty="0" smtClean="0">
                <a:latin typeface="Calibri" pitchFamily="34" charset="0"/>
                <a:cs typeface="Calibri" pitchFamily="34" charset="0"/>
              </a:rPr>
              <a:t>Creating</a:t>
            </a:r>
            <a:r>
              <a:rPr lang="en-US" sz="3200" dirty="0">
                <a:latin typeface="Calibri" pitchFamily="34" charset="0"/>
                <a:cs typeface="Calibri" pitchFamily="34" charset="0"/>
              </a:rPr>
              <a:t>, understanding, and following “the vision”</a:t>
            </a:r>
          </a:p>
          <a:p>
            <a:pPr lvl="1">
              <a:buFont typeface="Wingdings" pitchFamily="2" charset="2"/>
              <a:buChar char="q"/>
            </a:pPr>
            <a:r>
              <a:rPr lang="en-US" sz="3200" dirty="0">
                <a:latin typeface="Calibri" pitchFamily="34" charset="0"/>
                <a:cs typeface="Calibri" pitchFamily="34" charset="0"/>
              </a:rPr>
              <a:t>Avoiding “terminology block”</a:t>
            </a:r>
          </a:p>
          <a:p>
            <a:pPr lvl="1">
              <a:buFont typeface="Wingdings" pitchFamily="2" charset="2"/>
              <a:buChar char="q"/>
            </a:pPr>
            <a:r>
              <a:rPr lang="en-US" sz="3200" dirty="0">
                <a:latin typeface="Calibri" pitchFamily="34" charset="0"/>
                <a:cs typeface="Calibri" pitchFamily="34" charset="0"/>
              </a:rPr>
              <a:t>Stakeholder buy-in</a:t>
            </a:r>
          </a:p>
          <a:p>
            <a:pPr lvl="1">
              <a:buFont typeface="Wingdings" pitchFamily="2" charset="2"/>
              <a:buChar char="q"/>
            </a:pPr>
            <a:r>
              <a:rPr lang="en-US" sz="3200" dirty="0">
                <a:latin typeface="Calibri" pitchFamily="34" charset="0"/>
                <a:cs typeface="Calibri" pitchFamily="34" charset="0"/>
              </a:rPr>
              <a:t>Asking (and answering) The Five Critical Strategic Questions</a:t>
            </a:r>
          </a:p>
          <a:p>
            <a:pPr lvl="1">
              <a:buFont typeface="Wingdings" pitchFamily="2" charset="2"/>
              <a:buChar char="q"/>
            </a:pPr>
            <a:r>
              <a:rPr lang="en-US" sz="3200" dirty="0">
                <a:latin typeface="Calibri" pitchFamily="34" charset="0"/>
                <a:cs typeface="Calibri" pitchFamily="34" charset="0"/>
              </a:rPr>
              <a:t>Clarity and congruence of goals and objectives</a:t>
            </a:r>
          </a:p>
          <a:p>
            <a:pPr lvl="1">
              <a:buFont typeface="Wingdings" pitchFamily="2" charset="2"/>
              <a:buChar char="q"/>
            </a:pPr>
            <a:r>
              <a:rPr lang="en-US" sz="3200" dirty="0">
                <a:latin typeface="Calibri" pitchFamily="34" charset="0"/>
                <a:cs typeface="Calibri" pitchFamily="34" charset="0"/>
              </a:rPr>
              <a:t>Staff ownership</a:t>
            </a:r>
          </a:p>
          <a:p>
            <a:pPr lvl="2">
              <a:buFont typeface="Arial" pitchFamily="34" charset="0"/>
              <a:buChar char="•"/>
            </a:pPr>
            <a:r>
              <a:rPr lang="en-US" sz="2700" dirty="0" smtClean="0">
                <a:latin typeface="Calibri" pitchFamily="34" charset="0"/>
                <a:cs typeface="Calibri" pitchFamily="34" charset="0"/>
              </a:rPr>
              <a:t>Forecasting</a:t>
            </a:r>
          </a:p>
          <a:p>
            <a:pPr lvl="1">
              <a:buFont typeface="Wingdings" pitchFamily="2" charset="2"/>
              <a:buChar char="q"/>
            </a:pPr>
            <a:r>
              <a:rPr lang="en-US" sz="3200" dirty="0" smtClean="0">
                <a:latin typeface="Calibri" pitchFamily="34" charset="0"/>
                <a:cs typeface="Calibri" pitchFamily="34" charset="0"/>
              </a:rPr>
              <a:t>Making </a:t>
            </a:r>
            <a:r>
              <a:rPr lang="en-US" sz="3200" dirty="0">
                <a:latin typeface="Calibri" pitchFamily="34" charset="0"/>
                <a:cs typeface="Calibri" pitchFamily="34" charset="0"/>
              </a:rPr>
              <a:t>planning meaningful</a:t>
            </a:r>
          </a:p>
          <a:p>
            <a:pPr lvl="2">
              <a:buFont typeface="Arial" pitchFamily="34" charset="0"/>
              <a:buChar char="•"/>
            </a:pPr>
            <a:r>
              <a:rPr lang="en-US" sz="2700" dirty="0">
                <a:latin typeface="Calibri" pitchFamily="34" charset="0"/>
                <a:cs typeface="Calibri" pitchFamily="34" charset="0"/>
              </a:rPr>
              <a:t>Linking strategic plan to workplans</a:t>
            </a:r>
          </a:p>
          <a:p>
            <a:pPr lvl="2">
              <a:buFont typeface="Arial" pitchFamily="34" charset="0"/>
              <a:buChar char="•"/>
            </a:pPr>
            <a:r>
              <a:rPr lang="en-US" sz="2700" dirty="0">
                <a:latin typeface="Calibri" pitchFamily="34" charset="0"/>
                <a:cs typeface="Calibri" pitchFamily="34" charset="0"/>
              </a:rPr>
              <a:t>Linking strategic plan to annual operating plan</a:t>
            </a:r>
          </a:p>
          <a:p>
            <a:r>
              <a:rPr lang="en-US" dirty="0">
                <a:latin typeface="Calibri" pitchFamily="34" charset="0"/>
                <a:cs typeface="Calibri" pitchFamily="34" charset="0"/>
              </a:rPr>
              <a:t> </a:t>
            </a:r>
          </a:p>
          <a:p>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7261459"/>
      </p:ext>
    </p:extLst>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smtClean="0"/>
              <a:t>KEYS TO A SUCCESSFUL STRATEGIC PLANNING PROCESS</a:t>
            </a:r>
            <a:endParaRPr lang="en-US" sz="3400" dirty="0"/>
          </a:p>
        </p:txBody>
      </p:sp>
      <p:sp>
        <p:nvSpPr>
          <p:cNvPr id="3" name="Content Placeholder 2"/>
          <p:cNvSpPr>
            <a:spLocks noGrp="1"/>
          </p:cNvSpPr>
          <p:nvPr>
            <p:ph idx="1"/>
          </p:nvPr>
        </p:nvSpPr>
        <p:spPr/>
        <p:txBody>
          <a:bodyPr>
            <a:normAutofit/>
          </a:bodyPr>
          <a:lstStyle/>
          <a:p>
            <a:pPr lvl="1">
              <a:buFont typeface="Wingdings" pitchFamily="2" charset="2"/>
              <a:buChar char="q"/>
            </a:pPr>
            <a:r>
              <a:rPr lang="en-US" sz="2500" dirty="0" smtClean="0">
                <a:latin typeface="Calibri" pitchFamily="34" charset="0"/>
                <a:cs typeface="Calibri" pitchFamily="34" charset="0"/>
              </a:rPr>
              <a:t>Reviewing </a:t>
            </a:r>
            <a:r>
              <a:rPr lang="en-US" sz="2500" dirty="0">
                <a:latin typeface="Calibri" pitchFamily="34" charset="0"/>
                <a:cs typeface="Calibri" pitchFamily="34" charset="0"/>
              </a:rPr>
              <a:t>and (as necessary) refreshing the plan</a:t>
            </a:r>
          </a:p>
          <a:p>
            <a:pPr lvl="2">
              <a:buFont typeface="Arial" pitchFamily="34" charset="0"/>
              <a:buChar char="•"/>
            </a:pPr>
            <a:r>
              <a:rPr lang="en-US" sz="2100" dirty="0">
                <a:latin typeface="Calibri" pitchFamily="34" charset="0"/>
                <a:cs typeface="Calibri" pitchFamily="34" charset="0"/>
              </a:rPr>
              <a:t>Stasis vs. Dynamism</a:t>
            </a:r>
          </a:p>
          <a:p>
            <a:pPr lvl="2">
              <a:buFont typeface="Arial" pitchFamily="34" charset="0"/>
              <a:buChar char="•"/>
            </a:pPr>
            <a:r>
              <a:rPr lang="en-US" sz="2100" dirty="0">
                <a:latin typeface="Calibri" pitchFamily="34" charset="0"/>
                <a:cs typeface="Calibri" pitchFamily="34" charset="0"/>
              </a:rPr>
              <a:t>Ensuring fealty to </a:t>
            </a:r>
            <a:r>
              <a:rPr lang="en-US" sz="2100" dirty="0" smtClean="0">
                <a:latin typeface="Calibri" pitchFamily="34" charset="0"/>
                <a:cs typeface="Calibri" pitchFamily="34" charset="0"/>
              </a:rPr>
              <a:t>mission</a:t>
            </a:r>
          </a:p>
          <a:p>
            <a:pPr marL="905256" lvl="2" indent="0">
              <a:buNone/>
            </a:pPr>
            <a:endParaRPr lang="en-US" sz="2100" dirty="0">
              <a:latin typeface="Calibri" pitchFamily="34" charset="0"/>
              <a:cs typeface="Calibri" pitchFamily="34" charset="0"/>
            </a:endParaRPr>
          </a:p>
          <a:p>
            <a:pPr lvl="1">
              <a:buFont typeface="Wingdings" pitchFamily="2" charset="2"/>
              <a:buChar char="q"/>
            </a:pPr>
            <a:r>
              <a:rPr lang="en-US" sz="2500" dirty="0">
                <a:latin typeface="Calibri" pitchFamily="34" charset="0"/>
                <a:cs typeface="Calibri" pitchFamily="34" charset="0"/>
              </a:rPr>
              <a:t> </a:t>
            </a:r>
            <a:r>
              <a:rPr lang="en-US" sz="2500" dirty="0" smtClean="0">
                <a:latin typeface="Calibri" pitchFamily="34" charset="0"/>
                <a:cs typeface="Calibri" pitchFamily="34" charset="0"/>
              </a:rPr>
              <a:t>Leadership</a:t>
            </a:r>
            <a:endParaRPr lang="en-US" sz="2500" dirty="0">
              <a:latin typeface="Calibri" pitchFamily="34" charset="0"/>
              <a:cs typeface="Calibri" pitchFamily="34" charset="0"/>
            </a:endParaRPr>
          </a:p>
          <a:p>
            <a:pPr lvl="2">
              <a:buFont typeface="Arial" pitchFamily="34" charset="0"/>
              <a:buChar char="•"/>
            </a:pPr>
            <a:r>
              <a:rPr lang="en-US" sz="2100" dirty="0">
                <a:latin typeface="Calibri" pitchFamily="34" charset="0"/>
                <a:cs typeface="Calibri" pitchFamily="34" charset="0"/>
              </a:rPr>
              <a:t>Organizational assessment</a:t>
            </a:r>
          </a:p>
          <a:p>
            <a:pPr lvl="2">
              <a:buFont typeface="Arial" pitchFamily="34" charset="0"/>
              <a:buChar char="•"/>
            </a:pPr>
            <a:r>
              <a:rPr lang="en-US" sz="2100" dirty="0">
                <a:latin typeface="Calibri" pitchFamily="34" charset="0"/>
                <a:cs typeface="Calibri" pitchFamily="34" charset="0"/>
              </a:rPr>
              <a:t>Performance management</a:t>
            </a:r>
          </a:p>
          <a:p>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19567884"/>
      </p:ext>
    </p:extLst>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381000"/>
            <a:ext cx="8229600" cy="1143000"/>
          </a:xfrm>
        </p:spPr>
        <p:txBody>
          <a:bodyPr>
            <a:noAutofit/>
          </a:bodyPr>
          <a:lstStyle/>
          <a:p>
            <a:pPr eaLnBrk="1" hangingPunct="1"/>
            <a:r>
              <a:rPr lang="en-US" sz="3500" cap="all" dirty="0" smtClean="0"/>
              <a:t>How Does an Effective </a:t>
            </a:r>
            <a:br>
              <a:rPr lang="en-US" sz="3500" cap="all" dirty="0" smtClean="0"/>
            </a:br>
            <a:r>
              <a:rPr lang="en-US" sz="3500" cap="all" dirty="0" smtClean="0"/>
              <a:t>Not-for-Profit Board Work?</a:t>
            </a:r>
            <a:br>
              <a:rPr lang="en-US" sz="3500" cap="all" dirty="0" smtClean="0"/>
            </a:br>
            <a:endParaRPr lang="en-US" sz="3500" cap="all" dirty="0" smtClean="0"/>
          </a:p>
        </p:txBody>
      </p:sp>
      <p:sp>
        <p:nvSpPr>
          <p:cNvPr id="8195" name="AutoShape 3"/>
          <p:cNvSpPr>
            <a:spLocks noChangeArrowheads="1"/>
          </p:cNvSpPr>
          <p:nvPr/>
        </p:nvSpPr>
        <p:spPr bwMode="auto">
          <a:xfrm>
            <a:off x="990600" y="1905000"/>
            <a:ext cx="5791200" cy="3429000"/>
          </a:xfrm>
          <a:prstGeom prst="triangle">
            <a:avLst>
              <a:gd name="adj" fmla="val 50000"/>
            </a:avLst>
          </a:prstGeom>
          <a:solidFill>
            <a:srgbClr val="333399">
              <a:alpha val="10196"/>
            </a:srgbClr>
          </a:solidFill>
          <a:ln w="9525">
            <a:solidFill>
              <a:schemeClr val="tx1"/>
            </a:solidFill>
            <a:miter lim="800000"/>
            <a:headEnd/>
            <a:tailEnd/>
          </a:ln>
        </p:spPr>
        <p:txBody>
          <a:bodyPr wrap="none" anchor="ctr"/>
          <a:lstStyle/>
          <a:p>
            <a:endParaRPr lang="en-US" dirty="0"/>
          </a:p>
        </p:txBody>
      </p:sp>
      <p:sp>
        <p:nvSpPr>
          <p:cNvPr id="8196" name="Text Box 4"/>
          <p:cNvSpPr txBox="1">
            <a:spLocks noChangeArrowheads="1"/>
          </p:cNvSpPr>
          <p:nvPr/>
        </p:nvSpPr>
        <p:spPr bwMode="auto">
          <a:xfrm>
            <a:off x="457200" y="2057400"/>
            <a:ext cx="3124200" cy="7524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US" dirty="0"/>
              <a:t>1) Clarifying Mission/Vision</a:t>
            </a:r>
            <a:br>
              <a:rPr lang="en-US" dirty="0"/>
            </a:br>
            <a:r>
              <a:rPr lang="en-US" dirty="0"/>
              <a:t>2) Resolving Key Issues</a:t>
            </a:r>
          </a:p>
        </p:txBody>
      </p:sp>
      <p:sp>
        <p:nvSpPr>
          <p:cNvPr id="8197" name="Text Box 5"/>
          <p:cNvSpPr txBox="1">
            <a:spLocks noChangeArrowheads="1"/>
          </p:cNvSpPr>
          <p:nvPr/>
        </p:nvSpPr>
        <p:spPr bwMode="auto">
          <a:xfrm>
            <a:off x="4876800" y="2393950"/>
            <a:ext cx="3981450" cy="17430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pPr>
            <a:r>
              <a:rPr lang="en-US" dirty="0"/>
              <a:t>3) Developing the CEO/Exec Dir</a:t>
            </a:r>
          </a:p>
          <a:p>
            <a:pPr eaLnBrk="1" hangingPunct="1">
              <a:lnSpc>
                <a:spcPct val="120000"/>
              </a:lnSpc>
            </a:pPr>
            <a:r>
              <a:rPr lang="en-US" dirty="0"/>
              <a:t>    4) Developing Financial Resources</a:t>
            </a:r>
          </a:p>
          <a:p>
            <a:pPr eaLnBrk="1" hangingPunct="1">
              <a:lnSpc>
                <a:spcPct val="120000"/>
              </a:lnSpc>
            </a:pPr>
            <a:r>
              <a:rPr lang="en-US" dirty="0"/>
              <a:t>       5) Accessing Policymakers</a:t>
            </a:r>
          </a:p>
          <a:p>
            <a:pPr eaLnBrk="1" hangingPunct="1">
              <a:lnSpc>
                <a:spcPct val="120000"/>
              </a:lnSpc>
            </a:pPr>
            <a:r>
              <a:rPr lang="en-US" dirty="0"/>
              <a:t>          6) Enhancing Reputation</a:t>
            </a:r>
            <a:br>
              <a:rPr lang="en-US" dirty="0"/>
            </a:br>
            <a:r>
              <a:rPr lang="en-US" dirty="0"/>
              <a:t>               in our community</a:t>
            </a:r>
          </a:p>
        </p:txBody>
      </p:sp>
      <p:sp>
        <p:nvSpPr>
          <p:cNvPr id="8198" name="Text Box 6"/>
          <p:cNvSpPr txBox="1">
            <a:spLocks noChangeArrowheads="1"/>
          </p:cNvSpPr>
          <p:nvPr/>
        </p:nvSpPr>
        <p:spPr bwMode="auto">
          <a:xfrm>
            <a:off x="457200" y="5334000"/>
            <a:ext cx="5715000" cy="10826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US" dirty="0"/>
              <a:t>7) Overseeing Financial Performance and Risk Mgmt</a:t>
            </a:r>
            <a:br>
              <a:rPr lang="en-US" dirty="0"/>
            </a:br>
            <a:r>
              <a:rPr lang="en-US" dirty="0"/>
              <a:t>8) Assessing Performance Against Mission</a:t>
            </a:r>
            <a:br>
              <a:rPr lang="en-US" dirty="0"/>
            </a:br>
            <a:r>
              <a:rPr lang="en-US" dirty="0"/>
              <a:t>9) Improving Board Performance</a:t>
            </a:r>
          </a:p>
        </p:txBody>
      </p:sp>
      <p:sp>
        <p:nvSpPr>
          <p:cNvPr id="8199" name="Oval 7"/>
          <p:cNvSpPr>
            <a:spLocks noChangeArrowheads="1"/>
          </p:cNvSpPr>
          <p:nvPr/>
        </p:nvSpPr>
        <p:spPr bwMode="auto">
          <a:xfrm>
            <a:off x="2057400" y="3505200"/>
            <a:ext cx="1828800" cy="1828800"/>
          </a:xfrm>
          <a:prstGeom prst="ellipse">
            <a:avLst/>
          </a:prstGeom>
          <a:noFill/>
          <a:ln w="12700">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dirty="0"/>
          </a:p>
        </p:txBody>
      </p:sp>
      <p:sp>
        <p:nvSpPr>
          <p:cNvPr id="8200" name="Oval 8"/>
          <p:cNvSpPr>
            <a:spLocks noChangeArrowheads="1"/>
          </p:cNvSpPr>
          <p:nvPr/>
        </p:nvSpPr>
        <p:spPr bwMode="auto">
          <a:xfrm>
            <a:off x="3048000" y="2438400"/>
            <a:ext cx="1828800" cy="1828800"/>
          </a:xfrm>
          <a:prstGeom prst="ellipse">
            <a:avLst/>
          </a:prstGeom>
          <a:noFill/>
          <a:ln w="12700">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dirty="0"/>
          </a:p>
        </p:txBody>
      </p:sp>
      <p:sp>
        <p:nvSpPr>
          <p:cNvPr id="8201" name="Oval 9"/>
          <p:cNvSpPr>
            <a:spLocks noChangeArrowheads="1"/>
          </p:cNvSpPr>
          <p:nvPr/>
        </p:nvSpPr>
        <p:spPr bwMode="auto">
          <a:xfrm>
            <a:off x="3886200" y="3505200"/>
            <a:ext cx="1905000" cy="1828800"/>
          </a:xfrm>
          <a:prstGeom prst="ellipse">
            <a:avLst/>
          </a:prstGeom>
          <a:noFill/>
          <a:ln w="12700">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dirty="0"/>
          </a:p>
        </p:txBody>
      </p:sp>
      <p:sp>
        <p:nvSpPr>
          <p:cNvPr id="8202" name="Text Box 10"/>
          <p:cNvSpPr txBox="1">
            <a:spLocks noChangeArrowheads="1"/>
          </p:cNvSpPr>
          <p:nvPr/>
        </p:nvSpPr>
        <p:spPr bwMode="auto">
          <a:xfrm>
            <a:off x="3200400" y="2743200"/>
            <a:ext cx="1676400" cy="969496"/>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900" b="1" dirty="0">
                <a:latin typeface="Arial" pitchFamily="34" charset="0"/>
                <a:cs typeface="Arial" pitchFamily="34" charset="0"/>
              </a:rPr>
              <a:t>Define</a:t>
            </a:r>
            <a:br>
              <a:rPr lang="en-US" sz="1900" b="1" dirty="0">
                <a:latin typeface="Arial" pitchFamily="34" charset="0"/>
                <a:cs typeface="Arial" pitchFamily="34" charset="0"/>
              </a:rPr>
            </a:br>
            <a:r>
              <a:rPr lang="en-US" sz="1900" b="1" dirty="0">
                <a:latin typeface="Arial" pitchFamily="34" charset="0"/>
                <a:cs typeface="Arial" pitchFamily="34" charset="0"/>
              </a:rPr>
              <a:t>Mission &amp; Set Direction</a:t>
            </a:r>
          </a:p>
        </p:txBody>
      </p:sp>
      <p:sp>
        <p:nvSpPr>
          <p:cNvPr id="8203" name="Text Box 11"/>
          <p:cNvSpPr txBox="1">
            <a:spLocks noChangeArrowheads="1"/>
          </p:cNvSpPr>
          <p:nvPr/>
        </p:nvSpPr>
        <p:spPr bwMode="auto">
          <a:xfrm>
            <a:off x="4267200" y="4022725"/>
            <a:ext cx="1600200" cy="92333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b="1" dirty="0">
                <a:latin typeface="Arial" pitchFamily="34" charset="0"/>
                <a:cs typeface="Arial" pitchFamily="34" charset="0"/>
              </a:rPr>
              <a:t>Ensure Leadership &amp; Resources</a:t>
            </a:r>
          </a:p>
        </p:txBody>
      </p:sp>
      <p:sp>
        <p:nvSpPr>
          <p:cNvPr id="8204" name="Text Box 12"/>
          <p:cNvSpPr txBox="1">
            <a:spLocks noChangeArrowheads="1"/>
          </p:cNvSpPr>
          <p:nvPr/>
        </p:nvSpPr>
        <p:spPr bwMode="auto">
          <a:xfrm>
            <a:off x="2133600" y="3962400"/>
            <a:ext cx="1600200" cy="92333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b="1" dirty="0">
                <a:latin typeface="Arial" pitchFamily="34" charset="0"/>
                <a:cs typeface="Arial" pitchFamily="34" charset="0"/>
              </a:rPr>
              <a:t>Monitor &amp; Improve Performance</a:t>
            </a:r>
          </a:p>
        </p:txBody>
      </p:sp>
      <p:sp>
        <p:nvSpPr>
          <p:cNvPr id="8205" name="Text Box 13"/>
          <p:cNvSpPr txBox="1">
            <a:spLocks noChangeArrowheads="1"/>
          </p:cNvSpPr>
          <p:nvPr/>
        </p:nvSpPr>
        <p:spPr bwMode="auto">
          <a:xfrm>
            <a:off x="6400800" y="6384925"/>
            <a:ext cx="25908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000" dirty="0">
                <a:solidFill>
                  <a:schemeClr val="tx2"/>
                </a:solidFill>
              </a:rPr>
              <a:t>Framework placed in the public domain by McKinsey and Company in 2004</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70689459"/>
      </p:ext>
    </p:extLst>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8930" name="Title1"/>
          <p:cNvSpPr>
            <a:spLocks noGrp="1" noChangeArrowheads="1"/>
          </p:cNvSpPr>
          <p:nvPr>
            <p:ph type="title"/>
            <p:custDataLst>
              <p:tags r:id="rId2"/>
            </p:custDataLst>
          </p:nvPr>
        </p:nvSpPr>
        <p:spPr>
          <a:xfrm>
            <a:off x="311836" y="457200"/>
            <a:ext cx="8484569" cy="457785"/>
          </a:xfrm>
        </p:spPr>
        <p:txBody>
          <a:bodyPr lIns="85195" tIns="42597" rIns="85195" bIns="42597">
            <a:noAutofit/>
          </a:bodyPr>
          <a:lstStyle/>
          <a:p>
            <a:r>
              <a:rPr lang="en-US" sz="3500" dirty="0" smtClean="0"/>
              <a:t>SETTING A CLEAR AND COHERENT AGENDA IS CRITICAL</a:t>
            </a:r>
            <a:endParaRPr lang="en-US" sz="3500" dirty="0"/>
          </a:p>
        </p:txBody>
      </p:sp>
      <p:sp>
        <p:nvSpPr>
          <p:cNvPr id="508931" name="KMA6C131B"/>
          <p:cNvSpPr>
            <a:spLocks noChangeArrowheads="1"/>
          </p:cNvSpPr>
          <p:nvPr>
            <p:custDataLst>
              <p:tags r:id="rId3"/>
            </p:custDataLst>
          </p:nvPr>
        </p:nvSpPr>
        <p:spPr bwMode="auto">
          <a:xfrm>
            <a:off x="804916" y="1295400"/>
            <a:ext cx="7881883" cy="4855545"/>
          </a:xfrm>
          <a:prstGeom prst="rect">
            <a:avLst/>
          </a:prstGeom>
          <a:noFill/>
          <a:ln w="9525">
            <a:noFill/>
            <a:miter lim="800000"/>
            <a:headEnd/>
            <a:tailEnd/>
          </a:ln>
          <a:effectLst/>
        </p:spPr>
        <p:txBody>
          <a:bodyPr wrap="square" lIns="43617" tIns="43617" rIns="43617" bIns="43617">
            <a:spAutoFit/>
          </a:bodyPr>
          <a:lstStyle/>
          <a:p>
            <a:pPr marL="342900" indent="-342900" defTabSz="914068">
              <a:spcBef>
                <a:spcPct val="40000"/>
              </a:spcBef>
              <a:buFont typeface="Wingdings" pitchFamily="2" charset="2"/>
              <a:buChar char="q"/>
            </a:pPr>
            <a:r>
              <a:rPr lang="en-US" sz="2200" dirty="0">
                <a:latin typeface="Calibri" pitchFamily="34" charset="0"/>
                <a:cs typeface="Calibri" pitchFamily="34" charset="0"/>
              </a:rPr>
              <a:t>Issues arise and need to be assessed on an ongoing basis</a:t>
            </a:r>
          </a:p>
          <a:p>
            <a:pPr marL="342900" indent="-342900" defTabSz="914068">
              <a:spcBef>
                <a:spcPct val="40000"/>
              </a:spcBef>
              <a:buFont typeface="Wingdings" pitchFamily="2" charset="2"/>
              <a:buChar char="q"/>
            </a:pPr>
            <a:r>
              <a:rPr lang="en-US" sz="2200" dirty="0">
                <a:latin typeface="Calibri" pitchFamily="34" charset="0"/>
                <a:cs typeface="Calibri" pitchFamily="34" charset="0"/>
              </a:rPr>
              <a:t>Potential issues come from a number of internal and external sources, including:</a:t>
            </a:r>
          </a:p>
          <a:p>
            <a:pPr marL="767394" lvl="1" indent="-342900" defTabSz="914068">
              <a:spcBef>
                <a:spcPct val="10000"/>
              </a:spcBef>
              <a:buFont typeface="Arial" pitchFamily="34" charset="0"/>
              <a:buChar char="•"/>
            </a:pPr>
            <a:r>
              <a:rPr lang="en-US" sz="2200" dirty="0">
                <a:latin typeface="Calibri" pitchFamily="34" charset="0"/>
                <a:cs typeface="Calibri" pitchFamily="34" charset="0"/>
              </a:rPr>
              <a:t>Interactions with government officials at the federal level and, where appropriate, at the state level in concert with others</a:t>
            </a:r>
          </a:p>
          <a:p>
            <a:pPr marL="767394" lvl="1" indent="-342900" defTabSz="914068">
              <a:spcBef>
                <a:spcPct val="10000"/>
              </a:spcBef>
              <a:buFont typeface="Arial" pitchFamily="34" charset="0"/>
              <a:buChar char="•"/>
            </a:pPr>
            <a:r>
              <a:rPr lang="en-US" sz="2200" dirty="0">
                <a:latin typeface="Calibri" pitchFamily="34" charset="0"/>
                <a:cs typeface="Calibri" pitchFamily="34" charset="0"/>
              </a:rPr>
              <a:t>Discussions at major convenings </a:t>
            </a:r>
            <a:endParaRPr lang="en-US" sz="2200" dirty="0" smtClean="0">
              <a:latin typeface="Calibri" pitchFamily="34" charset="0"/>
              <a:cs typeface="Calibri" pitchFamily="34" charset="0"/>
            </a:endParaRPr>
          </a:p>
          <a:p>
            <a:pPr marL="767394" lvl="1" indent="-342900" defTabSz="914068">
              <a:spcBef>
                <a:spcPct val="10000"/>
              </a:spcBef>
              <a:buFont typeface="Arial" pitchFamily="34" charset="0"/>
              <a:buChar char="•"/>
            </a:pPr>
            <a:r>
              <a:rPr lang="en-US" sz="2200" dirty="0" smtClean="0">
                <a:latin typeface="Calibri" pitchFamily="34" charset="0"/>
                <a:cs typeface="Calibri" pitchFamily="34" charset="0"/>
              </a:rPr>
              <a:t>Scans </a:t>
            </a:r>
            <a:r>
              <a:rPr lang="en-US" sz="2200" dirty="0">
                <a:latin typeface="Calibri" pitchFamily="34" charset="0"/>
                <a:cs typeface="Calibri" pitchFamily="34" charset="0"/>
              </a:rPr>
              <a:t>of research and press publications</a:t>
            </a:r>
          </a:p>
          <a:p>
            <a:pPr marL="767394" lvl="1" indent="-342900" defTabSz="914068">
              <a:spcBef>
                <a:spcPct val="10000"/>
              </a:spcBef>
              <a:buFont typeface="Arial" pitchFamily="34" charset="0"/>
              <a:buChar char="•"/>
            </a:pPr>
            <a:r>
              <a:rPr lang="en-US" sz="2200" dirty="0" smtClean="0">
                <a:latin typeface="Calibri" pitchFamily="34" charset="0"/>
                <a:cs typeface="Calibri" pitchFamily="34" charset="0"/>
              </a:rPr>
              <a:t>Infrastructure </a:t>
            </a:r>
            <a:r>
              <a:rPr lang="en-US" sz="2200" dirty="0">
                <a:latin typeface="Calibri" pitchFamily="34" charset="0"/>
                <a:cs typeface="Calibri" pitchFamily="34" charset="0"/>
              </a:rPr>
              <a:t>organizations (</a:t>
            </a:r>
            <a:r>
              <a:rPr lang="en-US" sz="2200" i="1" dirty="0">
                <a:latin typeface="Calibri" pitchFamily="34" charset="0"/>
                <a:cs typeface="Calibri" pitchFamily="34" charset="0"/>
              </a:rPr>
              <a:t>e.g., </a:t>
            </a:r>
            <a:r>
              <a:rPr lang="en-US" sz="2200" dirty="0">
                <a:latin typeface="Calibri" pitchFamily="34" charset="0"/>
                <a:cs typeface="Calibri" pitchFamily="34" charset="0"/>
              </a:rPr>
              <a:t>BoardSource, Council on Foundations)</a:t>
            </a:r>
          </a:p>
          <a:p>
            <a:pPr marL="767394" lvl="1" indent="-342900" defTabSz="914068">
              <a:spcBef>
                <a:spcPct val="10000"/>
              </a:spcBef>
              <a:buFont typeface="Arial" pitchFamily="34" charset="0"/>
              <a:buChar char="•"/>
            </a:pPr>
            <a:r>
              <a:rPr lang="en-US" sz="2200" dirty="0">
                <a:latin typeface="Calibri" pitchFamily="34" charset="0"/>
                <a:cs typeface="Calibri" pitchFamily="34" charset="0"/>
              </a:rPr>
              <a:t>Coalition partners (</a:t>
            </a:r>
            <a:r>
              <a:rPr lang="en-US" sz="2200" i="1" dirty="0">
                <a:latin typeface="Calibri" pitchFamily="34" charset="0"/>
                <a:cs typeface="Calibri" pitchFamily="34" charset="0"/>
              </a:rPr>
              <a:t>e.g., </a:t>
            </a:r>
            <a:r>
              <a:rPr lang="en-US" sz="2200" dirty="0">
                <a:latin typeface="Calibri" pitchFamily="34" charset="0"/>
                <a:cs typeface="Calibri" pitchFamily="34" charset="0"/>
              </a:rPr>
              <a:t>Interaction, National Assembly, Center on Budget and Policy Priorities)</a:t>
            </a:r>
          </a:p>
          <a:p>
            <a:pPr marL="767394" lvl="1" indent="-342900" defTabSz="914068">
              <a:spcBef>
                <a:spcPct val="10000"/>
              </a:spcBef>
              <a:buFont typeface="Arial" pitchFamily="34" charset="0"/>
              <a:buChar char="•"/>
            </a:pPr>
            <a:r>
              <a:rPr lang="en-US" sz="2200" dirty="0">
                <a:latin typeface="Calibri" pitchFamily="34" charset="0"/>
                <a:cs typeface="Calibri" pitchFamily="34" charset="0"/>
              </a:rPr>
              <a:t>Solicited input from the grassroots</a:t>
            </a:r>
            <a:endParaRPr lang="en-US" sz="2200" noProof="1">
              <a:latin typeface="Calibri" pitchFamily="34" charset="0"/>
              <a:cs typeface="Calibri" pitchFamily="34" charset="0"/>
            </a:endParaRPr>
          </a:p>
          <a:p>
            <a:pPr marL="252922" indent="-252922" defTabSz="914068">
              <a:spcBef>
                <a:spcPct val="40000"/>
              </a:spcBef>
              <a:buFont typeface="Verdana" pitchFamily="34" charset="0"/>
              <a:buChar char="•"/>
            </a:pPr>
            <a:endParaRPr lang="en-US" sz="1700" noProof="1">
              <a:latin typeface="Calibri" pitchFamily="34" charset="0"/>
              <a:cs typeface="Calibri" pitchFamily="34" charset="0"/>
            </a:endParaRPr>
          </a:p>
        </p:txBody>
      </p:sp>
    </p:spTree>
    <p:custDataLst>
      <p:tags r:id="rId1"/>
    </p:custDataLst>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98773534"/>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THE PLAN</a:t>
            </a:r>
            <a:endParaRPr lang="en-US" dirty="0"/>
          </a:p>
        </p:txBody>
      </p:sp>
      <p:sp>
        <p:nvSpPr>
          <p:cNvPr id="3" name="Content Placeholder 2"/>
          <p:cNvSpPr>
            <a:spLocks noGrp="1"/>
          </p:cNvSpPr>
          <p:nvPr>
            <p:ph idx="1"/>
          </p:nvPr>
        </p:nvSpPr>
        <p:spPr>
          <a:xfrm>
            <a:off x="457200" y="1371600"/>
            <a:ext cx="8229600" cy="4709160"/>
          </a:xfrm>
        </p:spPr>
        <p:txBody>
          <a:bodyPr>
            <a:normAutofit fontScale="92500" lnSpcReduction="20000"/>
          </a:bodyPr>
          <a:lstStyle/>
          <a:p>
            <a:pPr>
              <a:buFont typeface="Wingdings" pitchFamily="2" charset="2"/>
              <a:buChar char="q"/>
            </a:pPr>
            <a:r>
              <a:rPr lang="en-US" dirty="0">
                <a:latin typeface="Cachet Book"/>
              </a:rPr>
              <a:t>Define “the world as it is”</a:t>
            </a:r>
          </a:p>
          <a:p>
            <a:pPr>
              <a:buFont typeface="Wingdings" pitchFamily="2" charset="2"/>
              <a:buChar char="q"/>
            </a:pPr>
            <a:r>
              <a:rPr lang="en-US" dirty="0">
                <a:latin typeface="Cachet Book"/>
              </a:rPr>
              <a:t>Define “the world as we wish it were”</a:t>
            </a:r>
          </a:p>
          <a:p>
            <a:pPr>
              <a:buFont typeface="Wingdings" pitchFamily="2" charset="2"/>
              <a:buChar char="q"/>
            </a:pPr>
            <a:r>
              <a:rPr lang="en-US" dirty="0">
                <a:latin typeface="Cachet Book"/>
              </a:rPr>
              <a:t>Review focus group and survey data</a:t>
            </a:r>
          </a:p>
          <a:p>
            <a:pPr>
              <a:buFont typeface="Wingdings" pitchFamily="2" charset="2"/>
              <a:buChar char="q"/>
            </a:pPr>
            <a:r>
              <a:rPr lang="en-US" dirty="0">
                <a:latin typeface="Cachet Book"/>
              </a:rPr>
              <a:t>Identify </a:t>
            </a:r>
            <a:r>
              <a:rPr lang="en-US" u="sng" dirty="0">
                <a:latin typeface="Cachet Book"/>
              </a:rPr>
              <a:t>process</a:t>
            </a:r>
            <a:r>
              <a:rPr lang="en-US" dirty="0">
                <a:latin typeface="Cachet Book"/>
              </a:rPr>
              <a:t> outcomes</a:t>
            </a:r>
          </a:p>
          <a:p>
            <a:pPr>
              <a:buFont typeface="Wingdings" pitchFamily="2" charset="2"/>
              <a:buChar char="q"/>
            </a:pPr>
            <a:r>
              <a:rPr lang="en-US" dirty="0">
                <a:latin typeface="Cachet Book"/>
              </a:rPr>
              <a:t>Identify </a:t>
            </a:r>
            <a:r>
              <a:rPr lang="en-US" u="sng" dirty="0">
                <a:latin typeface="Cachet Book"/>
              </a:rPr>
              <a:t>documentary</a:t>
            </a:r>
            <a:r>
              <a:rPr lang="en-US" dirty="0">
                <a:latin typeface="Cachet Book"/>
              </a:rPr>
              <a:t> outcomes</a:t>
            </a:r>
          </a:p>
          <a:p>
            <a:pPr>
              <a:buFont typeface="Wingdings" pitchFamily="2" charset="2"/>
              <a:buChar char="q"/>
            </a:pPr>
            <a:r>
              <a:rPr lang="en-US" dirty="0">
                <a:latin typeface="Cachet Book"/>
              </a:rPr>
              <a:t>Review the Five Critical Strategic Questions</a:t>
            </a:r>
          </a:p>
          <a:p>
            <a:pPr>
              <a:buFont typeface="Wingdings" pitchFamily="2" charset="2"/>
              <a:buChar char="q"/>
            </a:pPr>
            <a:r>
              <a:rPr lang="en-US" dirty="0">
                <a:latin typeface="Cachet Book"/>
              </a:rPr>
              <a:t>Identify strategic goals and objectives</a:t>
            </a:r>
          </a:p>
          <a:p>
            <a:pPr>
              <a:buFont typeface="Wingdings" pitchFamily="2" charset="2"/>
              <a:buChar char="q"/>
            </a:pPr>
            <a:r>
              <a:rPr lang="en-US" dirty="0">
                <a:latin typeface="Cachet Book"/>
              </a:rPr>
              <a:t>Identify tactics</a:t>
            </a:r>
          </a:p>
          <a:p>
            <a:pPr>
              <a:buFont typeface="Wingdings" pitchFamily="2" charset="2"/>
              <a:buChar char="q"/>
            </a:pPr>
            <a:r>
              <a:rPr lang="en-US" dirty="0">
                <a:latin typeface="Cachet Book"/>
              </a:rPr>
              <a:t>Create timeline</a:t>
            </a:r>
          </a:p>
          <a:p>
            <a:pPr>
              <a:buFont typeface="Wingdings" pitchFamily="2" charset="2"/>
              <a:buChar char="q"/>
            </a:pPr>
            <a:r>
              <a:rPr lang="en-US" dirty="0">
                <a:latin typeface="Cachet Book"/>
              </a:rPr>
              <a:t>Assign overall strategic planning leader</a:t>
            </a:r>
          </a:p>
          <a:p>
            <a:pPr>
              <a:buFont typeface="Wingdings" pitchFamily="2" charset="2"/>
              <a:buChar char="q"/>
            </a:pPr>
            <a:r>
              <a:rPr lang="en-US" dirty="0">
                <a:latin typeface="Cachet Book"/>
              </a:rPr>
              <a:t>Assign leaders for goals and objectives</a:t>
            </a:r>
          </a:p>
          <a:p>
            <a:pPr>
              <a:buFont typeface="Wingdings" pitchFamily="2" charset="2"/>
              <a:buChar char="q"/>
            </a:pPr>
            <a:endParaRPr lang="en-US" dirty="0">
              <a:latin typeface="Cachet Book"/>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12700065"/>
      </p:ext>
    </p:extLst>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3038" name="Title1"/>
          <p:cNvSpPr>
            <a:spLocks noGrp="1" noChangeArrowheads="1"/>
          </p:cNvSpPr>
          <p:nvPr>
            <p:ph type="title"/>
            <p:custDataLst>
              <p:tags r:id="rId2"/>
            </p:custDataLst>
          </p:nvPr>
        </p:nvSpPr>
        <p:spPr>
          <a:xfrm>
            <a:off x="308829" y="276427"/>
            <a:ext cx="8484569" cy="229623"/>
          </a:xfrm>
          <a:noFill/>
          <a:ln/>
        </p:spPr>
        <p:txBody>
          <a:bodyPr lIns="85195" tIns="42597" rIns="85195" bIns="42597">
            <a:noAutofit/>
          </a:bodyPr>
          <a:lstStyle/>
          <a:p>
            <a:r>
              <a:rPr lang="en-US" sz="3500" dirty="0" smtClean="0">
                <a:cs typeface="Calibri" pitchFamily="34" charset="0"/>
              </a:rPr>
              <a:t>TEMPLATE FOR ISSUE CATEGORIES</a:t>
            </a:r>
            <a:endParaRPr lang="en-US" sz="3500" dirty="0">
              <a:cs typeface="Calibri" pitchFamily="34" charset="0"/>
            </a:endParaRPr>
          </a:p>
        </p:txBody>
      </p:sp>
      <p:sp>
        <p:nvSpPr>
          <p:cNvPr id="513039" name="KMA14CF7B7:R002:C003"/>
          <p:cNvSpPr>
            <a:spLocks noChangeArrowheads="1"/>
          </p:cNvSpPr>
          <p:nvPr>
            <p:custDataLst>
              <p:tags r:id="rId3"/>
            </p:custDataLst>
          </p:nvPr>
        </p:nvSpPr>
        <p:spPr bwMode="auto">
          <a:xfrm>
            <a:off x="540672" y="4116410"/>
            <a:ext cx="2915219" cy="3628640"/>
          </a:xfrm>
          <a:prstGeom prst="rect">
            <a:avLst/>
          </a:prstGeom>
          <a:noFill/>
          <a:ln w="19050">
            <a:noFill/>
            <a:miter lim="800000"/>
            <a:headEnd/>
            <a:tailEnd/>
          </a:ln>
          <a:effectLst/>
        </p:spPr>
        <p:txBody>
          <a:bodyPr lIns="42610" tIns="43617" rIns="42610" bIns="43617"/>
          <a:lstStyle/>
          <a:p>
            <a:pPr marL="177489" indent="-177489" defTabSz="914068">
              <a:buFont typeface="Verdana" pitchFamily="34" charset="0"/>
              <a:buChar char="•"/>
            </a:pPr>
            <a:r>
              <a:rPr lang="en-US" sz="1400" dirty="0">
                <a:latin typeface="Calibri" pitchFamily="34" charset="0"/>
                <a:cs typeface="Calibri" pitchFamily="34" charset="0"/>
              </a:rPr>
              <a:t>Core program/emerging issues that rise to a higher level of resource allocation</a:t>
            </a:r>
          </a:p>
          <a:p>
            <a:pPr marL="378643" lvl="1" indent="-94661" defTabSz="914068">
              <a:buFontTx/>
              <a:buChar char="-"/>
            </a:pPr>
            <a:r>
              <a:rPr lang="en-US" sz="1400" dirty="0">
                <a:latin typeface="Calibri" pitchFamily="34" charset="0"/>
                <a:cs typeface="Calibri" pitchFamily="34" charset="0"/>
              </a:rPr>
              <a:t>Sense of urgency to take action</a:t>
            </a:r>
            <a:endParaRPr lang="en-US" sz="1400" noProof="1">
              <a:latin typeface="Calibri" pitchFamily="34" charset="0"/>
              <a:cs typeface="Calibri" pitchFamily="34" charset="0"/>
            </a:endParaRPr>
          </a:p>
          <a:p>
            <a:pPr marL="378643" lvl="1" indent="-94661" defTabSz="914068">
              <a:buFontTx/>
              <a:buChar char="-"/>
            </a:pPr>
            <a:r>
              <a:rPr lang="en-US" sz="1400" dirty="0">
                <a:latin typeface="Calibri" pitchFamily="34" charset="0"/>
                <a:cs typeface="Calibri" pitchFamily="34" charset="0"/>
              </a:rPr>
              <a:t>Structured process to elevate to strategic priority </a:t>
            </a:r>
          </a:p>
          <a:p>
            <a:pPr marL="378643" lvl="1" indent="-94661" defTabSz="914068">
              <a:buFontTx/>
              <a:buChar char="-"/>
            </a:pPr>
            <a:r>
              <a:rPr lang="en-US" sz="1400" dirty="0">
                <a:latin typeface="Calibri" pitchFamily="34" charset="0"/>
                <a:cs typeface="Calibri" pitchFamily="34" charset="0"/>
              </a:rPr>
              <a:t>Clearly defined goals</a:t>
            </a:r>
          </a:p>
          <a:p>
            <a:pPr marL="378643" lvl="1" indent="-94661" defTabSz="914068">
              <a:buFontTx/>
              <a:buChar char="-"/>
            </a:pPr>
            <a:r>
              <a:rPr lang="en-US" sz="1400" dirty="0">
                <a:latin typeface="Calibri" pitchFamily="34" charset="0"/>
                <a:cs typeface="Calibri" pitchFamily="34" charset="0"/>
              </a:rPr>
              <a:t>Clarity on approach, key audiences and point of view</a:t>
            </a:r>
          </a:p>
          <a:p>
            <a:pPr marL="378643" lvl="1" indent="-94661" defTabSz="914068">
              <a:buFontTx/>
              <a:buChar char="-"/>
            </a:pPr>
            <a:r>
              <a:rPr lang="en-US" sz="1400" dirty="0">
                <a:latin typeface="Calibri" pitchFamily="34" charset="0"/>
                <a:cs typeface="Calibri" pitchFamily="34" charset="0"/>
              </a:rPr>
              <a:t>Specified time frame for action</a:t>
            </a:r>
          </a:p>
          <a:p>
            <a:pPr marL="177489" indent="-177489" defTabSz="914068">
              <a:spcBef>
                <a:spcPct val="40000"/>
              </a:spcBef>
              <a:buFont typeface="Verdana" pitchFamily="34" charset="0"/>
              <a:buChar char="•"/>
            </a:pPr>
            <a:r>
              <a:rPr lang="en-US" sz="1400" dirty="0" smtClean="0">
                <a:latin typeface="Calibri" pitchFamily="34" charset="0"/>
                <a:cs typeface="Calibri" pitchFamily="34" charset="0"/>
              </a:rPr>
              <a:t>Define the #1 strategic priority</a:t>
            </a:r>
            <a:endParaRPr lang="en-US" sz="1400" dirty="0">
              <a:latin typeface="Calibri" pitchFamily="34" charset="0"/>
              <a:cs typeface="Calibri" pitchFamily="34" charset="0"/>
            </a:endParaRPr>
          </a:p>
        </p:txBody>
      </p:sp>
      <p:sp>
        <p:nvSpPr>
          <p:cNvPr id="513040" name="KMA14CF7B7:R001:C004"/>
          <p:cNvSpPr>
            <a:spLocks noChangeArrowheads="1"/>
          </p:cNvSpPr>
          <p:nvPr>
            <p:custDataLst>
              <p:tags r:id="rId4"/>
            </p:custDataLst>
          </p:nvPr>
        </p:nvSpPr>
        <p:spPr bwMode="auto">
          <a:xfrm>
            <a:off x="6064021" y="3502860"/>
            <a:ext cx="2521351" cy="532376"/>
          </a:xfrm>
          <a:prstGeom prst="rect">
            <a:avLst/>
          </a:prstGeom>
          <a:solidFill>
            <a:srgbClr val="FFFF99"/>
          </a:solidFill>
          <a:ln w="19050">
            <a:solidFill>
              <a:schemeClr val="tx1"/>
            </a:solidFill>
            <a:miter lim="800000"/>
            <a:headEnd/>
            <a:tailEnd/>
          </a:ln>
          <a:effectLst/>
        </p:spPr>
        <p:txBody>
          <a:bodyPr lIns="40243" tIns="40243" rIns="40243" bIns="40243" anchor="ctr"/>
          <a:lstStyle/>
          <a:p>
            <a:pPr defTabSz="914068"/>
            <a:r>
              <a:rPr lang="en-US" dirty="0">
                <a:solidFill>
                  <a:schemeClr val="tx2">
                    <a:lumMod val="10000"/>
                  </a:schemeClr>
                </a:solidFill>
                <a:latin typeface="Calibri" pitchFamily="34" charset="0"/>
                <a:cs typeface="Calibri" pitchFamily="34" charset="0"/>
              </a:rPr>
              <a:t>Other </a:t>
            </a:r>
            <a:r>
              <a:rPr lang="en-US" dirty="0" smtClean="0">
                <a:solidFill>
                  <a:schemeClr val="tx2">
                    <a:lumMod val="10000"/>
                  </a:schemeClr>
                </a:solidFill>
                <a:latin typeface="Calibri" pitchFamily="34" charset="0"/>
                <a:cs typeface="Calibri" pitchFamily="34" charset="0"/>
              </a:rPr>
              <a:t>Important </a:t>
            </a:r>
            <a:r>
              <a:rPr lang="en-US" dirty="0">
                <a:solidFill>
                  <a:schemeClr val="tx2">
                    <a:lumMod val="10000"/>
                  </a:schemeClr>
                </a:solidFill>
                <a:latin typeface="Calibri" pitchFamily="34" charset="0"/>
                <a:cs typeface="Calibri" pitchFamily="34" charset="0"/>
              </a:rPr>
              <a:t>I</a:t>
            </a:r>
            <a:r>
              <a:rPr lang="en-US" dirty="0" smtClean="0">
                <a:solidFill>
                  <a:schemeClr val="tx2">
                    <a:lumMod val="10000"/>
                  </a:schemeClr>
                </a:solidFill>
                <a:latin typeface="Calibri" pitchFamily="34" charset="0"/>
                <a:cs typeface="Calibri" pitchFamily="34" charset="0"/>
              </a:rPr>
              <a:t>ssues</a:t>
            </a:r>
            <a:endParaRPr lang="en-US" noProof="1">
              <a:solidFill>
                <a:schemeClr val="tx2">
                  <a:lumMod val="10000"/>
                </a:schemeClr>
              </a:solidFill>
              <a:latin typeface="Calibri" pitchFamily="34" charset="0"/>
              <a:cs typeface="Calibri" pitchFamily="34" charset="0"/>
            </a:endParaRPr>
          </a:p>
        </p:txBody>
      </p:sp>
      <p:sp>
        <p:nvSpPr>
          <p:cNvPr id="513041" name="KMA14CF7B7:R002:C004"/>
          <p:cNvSpPr>
            <a:spLocks noChangeArrowheads="1"/>
          </p:cNvSpPr>
          <p:nvPr>
            <p:custDataLst>
              <p:tags r:id="rId5"/>
            </p:custDataLst>
          </p:nvPr>
        </p:nvSpPr>
        <p:spPr bwMode="auto">
          <a:xfrm>
            <a:off x="5990268" y="4116410"/>
            <a:ext cx="2933122" cy="3628640"/>
          </a:xfrm>
          <a:prstGeom prst="rect">
            <a:avLst/>
          </a:prstGeom>
          <a:noFill/>
          <a:ln w="19050">
            <a:noFill/>
            <a:miter lim="800000"/>
            <a:headEnd/>
            <a:tailEnd/>
          </a:ln>
          <a:effectLst/>
        </p:spPr>
        <p:txBody>
          <a:bodyPr lIns="42610" tIns="43617" rIns="42610" bIns="43617"/>
          <a:lstStyle/>
          <a:p>
            <a:pPr marL="177489" indent="-177489" defTabSz="914068">
              <a:buFont typeface="Verdana" pitchFamily="34" charset="0"/>
              <a:buChar char="•"/>
            </a:pPr>
            <a:r>
              <a:rPr lang="en-US" sz="1400" dirty="0">
                <a:latin typeface="Calibri" pitchFamily="34" charset="0"/>
                <a:cs typeface="Calibri" pitchFamily="34" charset="0"/>
              </a:rPr>
              <a:t>Important issues on which </a:t>
            </a:r>
            <a:r>
              <a:rPr lang="en-US" sz="1400" dirty="0" smtClean="0">
                <a:latin typeface="Calibri" pitchFamily="34" charset="0"/>
                <a:cs typeface="Calibri" pitchFamily="34" charset="0"/>
              </a:rPr>
              <a:t>the organization will take </a:t>
            </a:r>
            <a:r>
              <a:rPr lang="en-US" sz="1400" dirty="0">
                <a:latin typeface="Calibri" pitchFamily="34" charset="0"/>
                <a:cs typeface="Calibri" pitchFamily="34" charset="0"/>
              </a:rPr>
              <a:t>a limited role</a:t>
            </a:r>
          </a:p>
          <a:p>
            <a:pPr marL="378643" lvl="1" indent="-94661" defTabSz="914068">
              <a:buFontTx/>
              <a:buChar char="-"/>
            </a:pPr>
            <a:r>
              <a:rPr lang="en-US" sz="1400" dirty="0">
                <a:latin typeface="Calibri" pitchFamily="34" charset="0"/>
                <a:cs typeface="Calibri" pitchFamily="34" charset="0"/>
              </a:rPr>
              <a:t>Outside the core program</a:t>
            </a:r>
          </a:p>
          <a:p>
            <a:pPr marL="378643" lvl="1" indent="-94661" defTabSz="914068">
              <a:buFontTx/>
              <a:buChar char="-"/>
            </a:pPr>
            <a:r>
              <a:rPr lang="en-US" sz="1400" dirty="0">
                <a:latin typeface="Calibri" pitchFamily="34" charset="0"/>
                <a:cs typeface="Calibri" pitchFamily="34" charset="0"/>
              </a:rPr>
              <a:t>Clarity on point of view, strategic approach and key audiences</a:t>
            </a:r>
          </a:p>
          <a:p>
            <a:pPr marL="378643" lvl="1" indent="-94661" defTabSz="914068">
              <a:buFontTx/>
              <a:buChar char="-"/>
            </a:pPr>
            <a:r>
              <a:rPr lang="en-US" sz="1400" dirty="0" smtClean="0">
                <a:latin typeface="Calibri" pitchFamily="34" charset="0"/>
                <a:cs typeface="Calibri" pitchFamily="34" charset="0"/>
              </a:rPr>
              <a:t>Clearly </a:t>
            </a:r>
            <a:r>
              <a:rPr lang="en-US" sz="1400" dirty="0">
                <a:latin typeface="Calibri" pitchFamily="34" charset="0"/>
                <a:cs typeface="Calibri" pitchFamily="34" charset="0"/>
              </a:rPr>
              <a:t>defined  goals</a:t>
            </a:r>
          </a:p>
          <a:p>
            <a:pPr marL="378643" lvl="1" indent="-94661" defTabSz="914068">
              <a:buFontTx/>
              <a:buChar char="-"/>
            </a:pPr>
            <a:r>
              <a:rPr lang="en-US" sz="1400" dirty="0">
                <a:latin typeface="Calibri" pitchFamily="34" charset="0"/>
                <a:cs typeface="Calibri" pitchFamily="34" charset="0"/>
              </a:rPr>
              <a:t>Specified time frame for action</a:t>
            </a:r>
          </a:p>
          <a:p>
            <a:pPr marL="177489" indent="-177489" defTabSz="914068">
              <a:spcBef>
                <a:spcPct val="40000"/>
              </a:spcBef>
              <a:buFont typeface="Verdana" pitchFamily="34" charset="0"/>
              <a:buChar char="•"/>
            </a:pPr>
            <a:r>
              <a:rPr lang="en-US" sz="1400" dirty="0">
                <a:latin typeface="Calibri" pitchFamily="34" charset="0"/>
                <a:cs typeface="Calibri" pitchFamily="34" charset="0"/>
              </a:rPr>
              <a:t>Examples include:</a:t>
            </a:r>
          </a:p>
          <a:p>
            <a:pPr marL="378643" lvl="1" indent="-94661" defTabSz="914068">
              <a:buFontTx/>
              <a:buChar char="-"/>
            </a:pPr>
            <a:r>
              <a:rPr lang="en-US" sz="1400" dirty="0">
                <a:latin typeface="Calibri" pitchFamily="34" charset="0"/>
                <a:cs typeface="Calibri" pitchFamily="34" charset="0"/>
              </a:rPr>
              <a:t>Building Value Together</a:t>
            </a:r>
          </a:p>
          <a:p>
            <a:pPr marL="378643" lvl="1" indent="-94661" defTabSz="914068">
              <a:buFontTx/>
              <a:buChar char="-"/>
            </a:pPr>
            <a:r>
              <a:rPr lang="en-US" sz="1400" dirty="0">
                <a:latin typeface="Calibri" pitchFamily="34" charset="0"/>
                <a:cs typeface="Calibri" pitchFamily="34" charset="0"/>
              </a:rPr>
              <a:t>Corporate/Nonprofit Partnerships</a:t>
            </a:r>
          </a:p>
          <a:p>
            <a:pPr marL="378643" lvl="1" indent="-94661" defTabSz="914068">
              <a:buFontTx/>
              <a:buChar char="-"/>
            </a:pPr>
            <a:endParaRPr lang="en-US" sz="1400" dirty="0">
              <a:latin typeface="Calibri" pitchFamily="34" charset="0"/>
              <a:cs typeface="Calibri" pitchFamily="34" charset="0"/>
            </a:endParaRPr>
          </a:p>
          <a:p>
            <a:pPr marL="177489" indent="-177489" defTabSz="914068">
              <a:buFont typeface="Verdana" pitchFamily="34" charset="0"/>
              <a:buChar char="•"/>
            </a:pPr>
            <a:endParaRPr lang="en-US" sz="1400" noProof="1">
              <a:latin typeface="Calibri" pitchFamily="34" charset="0"/>
              <a:cs typeface="Calibri" pitchFamily="34" charset="0"/>
            </a:endParaRPr>
          </a:p>
        </p:txBody>
      </p:sp>
      <p:sp>
        <p:nvSpPr>
          <p:cNvPr id="513042" name="KMA14CF7B7:R001:C005"/>
          <p:cNvSpPr>
            <a:spLocks noChangeArrowheads="1"/>
          </p:cNvSpPr>
          <p:nvPr>
            <p:custDataLst>
              <p:tags r:id="rId6"/>
            </p:custDataLst>
          </p:nvPr>
        </p:nvSpPr>
        <p:spPr bwMode="auto">
          <a:xfrm>
            <a:off x="3523774" y="3502860"/>
            <a:ext cx="2487036" cy="532376"/>
          </a:xfrm>
          <a:prstGeom prst="rect">
            <a:avLst/>
          </a:prstGeom>
          <a:solidFill>
            <a:srgbClr val="FFFF99"/>
          </a:solidFill>
          <a:ln w="19050">
            <a:solidFill>
              <a:schemeClr val="tx1"/>
            </a:solidFill>
            <a:miter lim="800000"/>
            <a:headEnd/>
            <a:tailEnd/>
          </a:ln>
          <a:effectLst/>
        </p:spPr>
        <p:txBody>
          <a:bodyPr lIns="40243" tIns="40243" rIns="40243" bIns="40243" anchor="ctr"/>
          <a:lstStyle/>
          <a:p>
            <a:pPr defTabSz="914068"/>
            <a:r>
              <a:rPr lang="en-US" dirty="0">
                <a:solidFill>
                  <a:schemeClr val="tx2">
                    <a:lumMod val="10000"/>
                  </a:schemeClr>
                </a:solidFill>
                <a:latin typeface="Calibri" pitchFamily="34" charset="0"/>
                <a:cs typeface="Calibri" pitchFamily="34" charset="0"/>
              </a:rPr>
              <a:t>Emerging </a:t>
            </a:r>
            <a:r>
              <a:rPr lang="en-US" dirty="0" smtClean="0">
                <a:solidFill>
                  <a:schemeClr val="tx2">
                    <a:lumMod val="10000"/>
                  </a:schemeClr>
                </a:solidFill>
                <a:latin typeface="Calibri" pitchFamily="34" charset="0"/>
                <a:cs typeface="Calibri" pitchFamily="34" charset="0"/>
              </a:rPr>
              <a:t>Issues</a:t>
            </a:r>
            <a:endParaRPr lang="en-US" noProof="1">
              <a:solidFill>
                <a:schemeClr val="tx2">
                  <a:lumMod val="10000"/>
                </a:schemeClr>
              </a:solidFill>
              <a:latin typeface="Calibri" pitchFamily="34" charset="0"/>
              <a:cs typeface="Calibri" pitchFamily="34" charset="0"/>
            </a:endParaRPr>
          </a:p>
        </p:txBody>
      </p:sp>
      <p:sp>
        <p:nvSpPr>
          <p:cNvPr id="513043" name="KMA14CF7B7:R002:C005"/>
          <p:cNvSpPr>
            <a:spLocks noChangeArrowheads="1"/>
          </p:cNvSpPr>
          <p:nvPr>
            <p:custDataLst>
              <p:tags r:id="rId7"/>
            </p:custDataLst>
          </p:nvPr>
        </p:nvSpPr>
        <p:spPr bwMode="auto">
          <a:xfrm>
            <a:off x="3455891" y="4116410"/>
            <a:ext cx="2622802" cy="3628640"/>
          </a:xfrm>
          <a:prstGeom prst="rect">
            <a:avLst/>
          </a:prstGeom>
          <a:noFill/>
          <a:ln w="19050">
            <a:noFill/>
            <a:miter lim="800000"/>
            <a:headEnd/>
            <a:tailEnd/>
          </a:ln>
          <a:effectLst/>
        </p:spPr>
        <p:txBody>
          <a:bodyPr lIns="42610" tIns="43617" rIns="42610" bIns="43617"/>
          <a:lstStyle/>
          <a:p>
            <a:pPr marL="177489" indent="-177489" defTabSz="914068">
              <a:buFont typeface="Verdana" pitchFamily="34" charset="0"/>
              <a:buChar char="•"/>
            </a:pPr>
            <a:r>
              <a:rPr lang="en-US" sz="1400" dirty="0">
                <a:latin typeface="Calibri" pitchFamily="34" charset="0"/>
                <a:cs typeface="Calibri" pitchFamily="34" charset="0"/>
              </a:rPr>
              <a:t>Issues  </a:t>
            </a:r>
            <a:r>
              <a:rPr lang="en-US" sz="1400" dirty="0" smtClean="0">
                <a:latin typeface="Calibri" pitchFamily="34" charset="0"/>
                <a:cs typeface="Calibri" pitchFamily="34" charset="0"/>
              </a:rPr>
              <a:t>on which to explore </a:t>
            </a:r>
            <a:r>
              <a:rPr lang="en-US" sz="1400" dirty="0">
                <a:latin typeface="Calibri" pitchFamily="34" charset="0"/>
                <a:cs typeface="Calibri" pitchFamily="34" charset="0"/>
              </a:rPr>
              <a:t>potential courses of action</a:t>
            </a:r>
          </a:p>
          <a:p>
            <a:pPr marL="378643" lvl="1" indent="-94661" defTabSz="914068">
              <a:buFontTx/>
              <a:buChar char="-"/>
            </a:pPr>
            <a:r>
              <a:rPr lang="en-US" sz="1400" dirty="0">
                <a:latin typeface="Calibri" pitchFamily="34" charset="0"/>
                <a:cs typeface="Calibri" pitchFamily="34" charset="0"/>
              </a:rPr>
              <a:t>Identified through a structured process</a:t>
            </a:r>
          </a:p>
          <a:p>
            <a:pPr marL="378643" lvl="1" indent="-94661" defTabSz="914068">
              <a:buFontTx/>
              <a:buChar char="-"/>
            </a:pPr>
            <a:r>
              <a:rPr lang="en-US" sz="1400" dirty="0">
                <a:latin typeface="Calibri" pitchFamily="34" charset="0"/>
                <a:cs typeface="Calibri" pitchFamily="34" charset="0"/>
              </a:rPr>
              <a:t>Specified time frame for decision on course of action</a:t>
            </a:r>
          </a:p>
          <a:p>
            <a:pPr marL="177489" indent="-177489" defTabSz="914068">
              <a:spcBef>
                <a:spcPct val="40000"/>
              </a:spcBef>
              <a:buFont typeface="Verdana" pitchFamily="34" charset="0"/>
              <a:buChar char="•"/>
            </a:pPr>
            <a:r>
              <a:rPr lang="en-US" sz="1400" dirty="0">
                <a:latin typeface="Calibri" pitchFamily="34" charset="0"/>
                <a:cs typeface="Calibri" pitchFamily="34" charset="0"/>
              </a:rPr>
              <a:t>Examples include:</a:t>
            </a:r>
          </a:p>
          <a:p>
            <a:pPr marL="378643" lvl="1" indent="-94661" defTabSz="914068">
              <a:buFontTx/>
              <a:buChar char="-"/>
            </a:pPr>
            <a:r>
              <a:rPr lang="en-US" sz="1400" dirty="0">
                <a:latin typeface="Calibri" pitchFamily="34" charset="0"/>
                <a:cs typeface="Calibri" pitchFamily="34" charset="0"/>
              </a:rPr>
              <a:t>Civic engagement</a:t>
            </a:r>
          </a:p>
          <a:p>
            <a:pPr marL="378643" lvl="1" indent="-94661" defTabSz="914068">
              <a:buFontTx/>
              <a:buChar char="-"/>
            </a:pPr>
            <a:r>
              <a:rPr lang="en-US" sz="1400" dirty="0">
                <a:latin typeface="Calibri" pitchFamily="34" charset="0"/>
                <a:cs typeface="Calibri" pitchFamily="34" charset="0"/>
              </a:rPr>
              <a:t>International civic engagement</a:t>
            </a:r>
          </a:p>
          <a:p>
            <a:pPr marL="378643" lvl="1" indent="-94661" defTabSz="914068">
              <a:buFontTx/>
              <a:buChar char="-"/>
            </a:pPr>
            <a:r>
              <a:rPr lang="en-US" sz="1400" dirty="0">
                <a:latin typeface="Calibri" pitchFamily="34" charset="0"/>
                <a:cs typeface="Calibri" pitchFamily="34" charset="0"/>
              </a:rPr>
              <a:t>Federal/state budget challenges</a:t>
            </a:r>
            <a:endParaRPr lang="en-US" sz="1400" noProof="1">
              <a:latin typeface="Calibri" pitchFamily="34" charset="0"/>
              <a:cs typeface="Calibri" pitchFamily="34" charset="0"/>
            </a:endParaRPr>
          </a:p>
        </p:txBody>
      </p:sp>
      <p:sp>
        <p:nvSpPr>
          <p:cNvPr id="513044" name="KMA14CF7B7:R001:C002"/>
          <p:cNvSpPr>
            <a:spLocks noChangeArrowheads="1"/>
          </p:cNvSpPr>
          <p:nvPr>
            <p:custDataLst>
              <p:tags r:id="rId8"/>
            </p:custDataLst>
          </p:nvPr>
        </p:nvSpPr>
        <p:spPr bwMode="auto">
          <a:xfrm>
            <a:off x="640036" y="838054"/>
            <a:ext cx="7944493" cy="479724"/>
          </a:xfrm>
          <a:prstGeom prst="rect">
            <a:avLst/>
          </a:prstGeom>
          <a:solidFill>
            <a:srgbClr val="FFFF99"/>
          </a:solidFill>
          <a:ln w="19050">
            <a:solidFill>
              <a:schemeClr val="tx1"/>
            </a:solidFill>
            <a:miter lim="800000"/>
            <a:headEnd/>
            <a:tailEnd/>
          </a:ln>
          <a:effectLst/>
        </p:spPr>
        <p:txBody>
          <a:bodyPr lIns="40243" tIns="40243" rIns="40243" bIns="40243" anchor="ctr"/>
          <a:lstStyle/>
          <a:p>
            <a:pPr defTabSz="914068"/>
            <a:r>
              <a:rPr lang="en-US" dirty="0" smtClean="0">
                <a:solidFill>
                  <a:schemeClr val="tx2">
                    <a:lumMod val="10000"/>
                  </a:schemeClr>
                </a:solidFill>
                <a:latin typeface="Calibri" pitchFamily="34" charset="0"/>
                <a:cs typeface="Calibri" pitchFamily="34" charset="0"/>
              </a:rPr>
              <a:t>Ongoing/Core </a:t>
            </a:r>
            <a:r>
              <a:rPr lang="en-US" dirty="0">
                <a:solidFill>
                  <a:schemeClr val="tx2">
                    <a:lumMod val="10000"/>
                  </a:schemeClr>
                </a:solidFill>
                <a:latin typeface="Calibri" pitchFamily="34" charset="0"/>
                <a:cs typeface="Calibri" pitchFamily="34" charset="0"/>
              </a:rPr>
              <a:t>program</a:t>
            </a:r>
            <a:endParaRPr lang="en-US" noProof="1">
              <a:solidFill>
                <a:schemeClr val="tx2">
                  <a:lumMod val="10000"/>
                </a:schemeClr>
              </a:solidFill>
              <a:latin typeface="Calibri" pitchFamily="34" charset="0"/>
              <a:cs typeface="Calibri" pitchFamily="34" charset="0"/>
            </a:endParaRPr>
          </a:p>
        </p:txBody>
      </p:sp>
      <p:sp>
        <p:nvSpPr>
          <p:cNvPr id="513045" name="KMA14CF7B7:R002:C002"/>
          <p:cNvSpPr>
            <a:spLocks noChangeArrowheads="1"/>
          </p:cNvSpPr>
          <p:nvPr>
            <p:custDataLst>
              <p:tags r:id="rId9"/>
            </p:custDataLst>
          </p:nvPr>
        </p:nvSpPr>
        <p:spPr bwMode="auto">
          <a:xfrm>
            <a:off x="596770" y="1412113"/>
            <a:ext cx="7511836" cy="3628640"/>
          </a:xfrm>
          <a:prstGeom prst="rect">
            <a:avLst/>
          </a:prstGeom>
          <a:noFill/>
          <a:ln w="19050">
            <a:noFill/>
            <a:miter lim="800000"/>
            <a:headEnd/>
            <a:tailEnd/>
          </a:ln>
          <a:effectLst/>
        </p:spPr>
        <p:txBody>
          <a:bodyPr lIns="42610" tIns="43617" rIns="42610" bIns="43617"/>
          <a:lstStyle/>
          <a:p>
            <a:pPr marL="177489" indent="-177489" defTabSz="914068">
              <a:buFont typeface="Verdana" pitchFamily="34" charset="0"/>
              <a:buChar char="•"/>
            </a:pPr>
            <a:r>
              <a:rPr lang="en-US" sz="1500" dirty="0">
                <a:latin typeface="Calibri" pitchFamily="34" charset="0"/>
                <a:cs typeface="Calibri" pitchFamily="34" charset="0"/>
              </a:rPr>
              <a:t>Issues that are fundamental to the organization and are </a:t>
            </a:r>
            <a:r>
              <a:rPr lang="en-US" sz="1500" dirty="0" smtClean="0">
                <a:latin typeface="Calibri" pitchFamily="34" charset="0"/>
                <a:cs typeface="Calibri" pitchFamily="34" charset="0"/>
              </a:rPr>
              <a:t>part of </a:t>
            </a:r>
            <a:r>
              <a:rPr lang="en-US" sz="1500" dirty="0">
                <a:latin typeface="Calibri" pitchFamily="34" charset="0"/>
                <a:cs typeface="Calibri" pitchFamily="34" charset="0"/>
              </a:rPr>
              <a:t> </a:t>
            </a:r>
            <a:r>
              <a:rPr lang="en-US" sz="1500" dirty="0" smtClean="0">
                <a:latin typeface="Calibri" pitchFamily="34" charset="0"/>
                <a:cs typeface="Calibri" pitchFamily="34" charset="0"/>
              </a:rPr>
              <a:t>your strategic  </a:t>
            </a:r>
            <a:r>
              <a:rPr lang="en-US" sz="1500" dirty="0">
                <a:latin typeface="Calibri" pitchFamily="34" charset="0"/>
                <a:cs typeface="Calibri" pitchFamily="34" charset="0"/>
              </a:rPr>
              <a:t>platform</a:t>
            </a:r>
          </a:p>
          <a:p>
            <a:pPr marL="378643" lvl="1" indent="-94661" defTabSz="914068">
              <a:buFontTx/>
              <a:buChar char="-"/>
            </a:pPr>
            <a:r>
              <a:rPr lang="en-US" sz="1500" dirty="0">
                <a:latin typeface="Calibri" pitchFamily="34" charset="0"/>
                <a:cs typeface="Calibri" pitchFamily="34" charset="0"/>
              </a:rPr>
              <a:t>Link to </a:t>
            </a:r>
            <a:r>
              <a:rPr lang="en-US" sz="1500" dirty="0" smtClean="0">
                <a:latin typeface="Calibri" pitchFamily="34" charset="0"/>
                <a:cs typeface="Calibri" pitchFamily="34" charset="0"/>
              </a:rPr>
              <a:t>top </a:t>
            </a:r>
            <a:r>
              <a:rPr lang="en-US" sz="1500" dirty="0">
                <a:latin typeface="Calibri" pitchFamily="34" charset="0"/>
                <a:cs typeface="Calibri" pitchFamily="34" charset="0"/>
              </a:rPr>
              <a:t>priorities in its theory of change</a:t>
            </a:r>
          </a:p>
          <a:p>
            <a:pPr marL="378643" lvl="1" indent="-94661" defTabSz="914068">
              <a:buFontTx/>
              <a:buChar char="-"/>
            </a:pPr>
            <a:r>
              <a:rPr lang="en-US" sz="1500" dirty="0">
                <a:latin typeface="Calibri" pitchFamily="34" charset="0"/>
                <a:cs typeface="Calibri" pitchFamily="34" charset="0"/>
              </a:rPr>
              <a:t>Issues that help define the organization</a:t>
            </a:r>
          </a:p>
          <a:p>
            <a:pPr marL="177489" indent="-177489" defTabSz="914068">
              <a:buFont typeface="Verdana" pitchFamily="34" charset="0"/>
              <a:buChar char="•"/>
            </a:pPr>
            <a:r>
              <a:rPr lang="en-US" sz="1500" dirty="0">
                <a:latin typeface="Calibri" pitchFamily="34" charset="0"/>
                <a:cs typeface="Calibri" pitchFamily="34" charset="0"/>
              </a:rPr>
              <a:t>Six core issues:</a:t>
            </a:r>
          </a:p>
          <a:p>
            <a:pPr marL="378643" lvl="1" indent="-94661" defTabSz="914068">
              <a:buFontTx/>
              <a:buChar char="-"/>
            </a:pPr>
            <a:r>
              <a:rPr lang="en-US" sz="1500" dirty="0">
                <a:latin typeface="Calibri" pitchFamily="34" charset="0"/>
                <a:cs typeface="Calibri" pitchFamily="34" charset="0"/>
              </a:rPr>
              <a:t>Assuring the </a:t>
            </a:r>
            <a:r>
              <a:rPr lang="en-US" sz="1500" dirty="0" smtClean="0">
                <a:latin typeface="Calibri" pitchFamily="34" charset="0"/>
                <a:cs typeface="Calibri" pitchFamily="34" charset="0"/>
              </a:rPr>
              <a:t>vibrancy of </a:t>
            </a:r>
            <a:r>
              <a:rPr lang="en-US" sz="1500" dirty="0">
                <a:latin typeface="Calibri" pitchFamily="34" charset="0"/>
                <a:cs typeface="Calibri" pitchFamily="34" charset="0"/>
              </a:rPr>
              <a:t>the </a:t>
            </a:r>
            <a:r>
              <a:rPr lang="en-US" sz="1500" dirty="0" smtClean="0">
                <a:latin typeface="Calibri" pitchFamily="34" charset="0"/>
                <a:cs typeface="Calibri" pitchFamily="34" charset="0"/>
              </a:rPr>
              <a:t>organization and the broader</a:t>
            </a:r>
            <a:endParaRPr lang="en-US" sz="1500" dirty="0">
              <a:latin typeface="Calibri" pitchFamily="34" charset="0"/>
              <a:cs typeface="Calibri" pitchFamily="34" charset="0"/>
            </a:endParaRPr>
          </a:p>
          <a:p>
            <a:pPr marL="378643" lvl="1" indent="-94661" defTabSz="914068">
              <a:buFontTx/>
              <a:buChar char="-"/>
            </a:pPr>
            <a:r>
              <a:rPr lang="en-US" sz="1500" dirty="0" smtClean="0">
                <a:latin typeface="Calibri" pitchFamily="34" charset="0"/>
                <a:cs typeface="Calibri" pitchFamily="34" charset="0"/>
              </a:rPr>
              <a:t>Tax </a:t>
            </a:r>
            <a:r>
              <a:rPr lang="en-US" sz="1500" dirty="0">
                <a:latin typeface="Calibri" pitchFamily="34" charset="0"/>
                <a:cs typeface="Calibri" pitchFamily="34" charset="0"/>
              </a:rPr>
              <a:t>incentives for charitable giving</a:t>
            </a:r>
          </a:p>
          <a:p>
            <a:pPr marL="378643" lvl="1" indent="-94661" defTabSz="914068">
              <a:buFontTx/>
              <a:buChar char="-"/>
            </a:pPr>
            <a:r>
              <a:rPr lang="en-US" sz="1500" dirty="0">
                <a:latin typeface="Calibri" pitchFamily="34" charset="0"/>
                <a:cs typeface="Calibri" pitchFamily="34" charset="0"/>
              </a:rPr>
              <a:t>Regulatory framework for nonprofits (FTC, IRS, etc.)</a:t>
            </a:r>
          </a:p>
          <a:p>
            <a:pPr marL="378643" lvl="1" indent="-94661" defTabSz="914068">
              <a:buFontTx/>
              <a:buChar char="-"/>
            </a:pPr>
            <a:r>
              <a:rPr lang="en-US" sz="1500" dirty="0">
                <a:latin typeface="Calibri" pitchFamily="34" charset="0"/>
                <a:cs typeface="Calibri" pitchFamily="34" charset="0"/>
              </a:rPr>
              <a:t>Ethics and </a:t>
            </a:r>
            <a:r>
              <a:rPr lang="en-US" sz="1500" dirty="0" smtClean="0">
                <a:latin typeface="Calibri" pitchFamily="34" charset="0"/>
                <a:cs typeface="Calibri" pitchFamily="34" charset="0"/>
              </a:rPr>
              <a:t>accountability</a:t>
            </a:r>
            <a:endParaRPr lang="en-US" sz="1500" dirty="0">
              <a:latin typeface="Calibri" pitchFamily="34" charset="0"/>
              <a:cs typeface="Calibri" pitchFamily="34" charset="0"/>
            </a:endParaRPr>
          </a:p>
        </p:txBody>
      </p:sp>
      <p:sp>
        <p:nvSpPr>
          <p:cNvPr id="513046" name="KMA14CF7B7:R003:C002"/>
          <p:cNvSpPr>
            <a:spLocks noChangeArrowheads="1"/>
          </p:cNvSpPr>
          <p:nvPr>
            <p:custDataLst>
              <p:tags r:id="rId10"/>
            </p:custDataLst>
          </p:nvPr>
        </p:nvSpPr>
        <p:spPr bwMode="auto">
          <a:xfrm>
            <a:off x="1380030" y="5427605"/>
            <a:ext cx="2149861" cy="503125"/>
          </a:xfrm>
          <a:prstGeom prst="rect">
            <a:avLst/>
          </a:prstGeom>
          <a:noFill/>
          <a:ln w="9525">
            <a:noFill/>
            <a:miter lim="800000"/>
            <a:headEnd/>
            <a:tailEnd/>
          </a:ln>
          <a:effectLst/>
        </p:spPr>
        <p:txBody>
          <a:bodyPr lIns="42610" tIns="43617" rIns="42610" bIns="43617"/>
          <a:lstStyle/>
          <a:p>
            <a:pPr defTabSz="914068"/>
            <a:r>
              <a:rPr lang="en-US" sz="1100" dirty="0">
                <a:latin typeface="Calibri" pitchFamily="34" charset="0"/>
                <a:cs typeface="Calibri" pitchFamily="34" charset="0"/>
              </a:rPr>
              <a:t> </a:t>
            </a:r>
            <a:endParaRPr lang="en-US" sz="1100" noProof="1">
              <a:latin typeface="Calibri" pitchFamily="34" charset="0"/>
              <a:cs typeface="Calibri" pitchFamily="34" charset="0"/>
            </a:endParaRPr>
          </a:p>
        </p:txBody>
      </p:sp>
      <p:sp>
        <p:nvSpPr>
          <p:cNvPr id="513047" name="KMA14CF7B7:R001:C003"/>
          <p:cNvSpPr>
            <a:spLocks noChangeArrowheads="1"/>
          </p:cNvSpPr>
          <p:nvPr>
            <p:custDataLst>
              <p:tags r:id="rId11"/>
            </p:custDataLst>
          </p:nvPr>
        </p:nvSpPr>
        <p:spPr bwMode="auto">
          <a:xfrm>
            <a:off x="640036" y="3502860"/>
            <a:ext cx="2825703" cy="532376"/>
          </a:xfrm>
          <a:prstGeom prst="rect">
            <a:avLst/>
          </a:prstGeom>
          <a:solidFill>
            <a:srgbClr val="FFFF99"/>
          </a:solidFill>
          <a:ln w="19050">
            <a:solidFill>
              <a:schemeClr val="tx1"/>
            </a:solidFill>
            <a:miter lim="800000"/>
            <a:headEnd/>
            <a:tailEnd/>
          </a:ln>
          <a:effectLst/>
        </p:spPr>
        <p:txBody>
          <a:bodyPr lIns="40243" tIns="40243" rIns="40243" bIns="40243" anchor="ctr"/>
          <a:lstStyle/>
          <a:p>
            <a:pPr defTabSz="914068"/>
            <a:r>
              <a:rPr lang="en-US" dirty="0">
                <a:solidFill>
                  <a:schemeClr val="tx2">
                    <a:lumMod val="10000"/>
                  </a:schemeClr>
                </a:solidFill>
                <a:latin typeface="Calibri" pitchFamily="34" charset="0"/>
                <a:cs typeface="Calibri" pitchFamily="34" charset="0"/>
              </a:rPr>
              <a:t>Strategic </a:t>
            </a:r>
            <a:r>
              <a:rPr lang="en-US" dirty="0" smtClean="0">
                <a:solidFill>
                  <a:schemeClr val="tx2">
                    <a:lumMod val="10000"/>
                  </a:schemeClr>
                </a:solidFill>
                <a:latin typeface="Calibri" pitchFamily="34" charset="0"/>
                <a:cs typeface="Calibri" pitchFamily="34" charset="0"/>
              </a:rPr>
              <a:t>Priority </a:t>
            </a:r>
            <a:r>
              <a:rPr lang="en-US" dirty="0">
                <a:solidFill>
                  <a:schemeClr val="tx2">
                    <a:lumMod val="10000"/>
                  </a:schemeClr>
                </a:solidFill>
                <a:latin typeface="Calibri" pitchFamily="34" charset="0"/>
                <a:cs typeface="Calibri" pitchFamily="34" charset="0"/>
              </a:rPr>
              <a:t>issues</a:t>
            </a:r>
            <a:endParaRPr lang="en-US" noProof="1">
              <a:solidFill>
                <a:schemeClr val="tx2">
                  <a:lumMod val="10000"/>
                </a:schemeClr>
              </a:solidFill>
              <a:latin typeface="Calibri" pitchFamily="34" charset="0"/>
              <a:cs typeface="Calibri" pitchFamily="34" charset="0"/>
            </a:endParaRPr>
          </a:p>
        </p:txBody>
      </p:sp>
      <p:sp>
        <p:nvSpPr>
          <p:cNvPr id="513048" name="KMA14CF7B7:R001:C001"/>
          <p:cNvSpPr>
            <a:spLocks noChangeArrowheads="1"/>
          </p:cNvSpPr>
          <p:nvPr>
            <p:custDataLst>
              <p:tags r:id="rId12"/>
            </p:custDataLst>
          </p:nvPr>
        </p:nvSpPr>
        <p:spPr bwMode="auto">
          <a:xfrm>
            <a:off x="313304" y="1077916"/>
            <a:ext cx="1021968" cy="668395"/>
          </a:xfrm>
          <a:prstGeom prst="rect">
            <a:avLst/>
          </a:prstGeom>
          <a:noFill/>
          <a:ln w="19050">
            <a:noFill/>
            <a:miter lim="800000"/>
            <a:headEnd/>
            <a:tailEnd/>
          </a:ln>
          <a:effectLst/>
        </p:spPr>
        <p:txBody>
          <a:bodyPr lIns="40243" tIns="40243" rIns="40243" bIns="40243" anchor="ctr"/>
          <a:lstStyle/>
          <a:p>
            <a:pPr defTabSz="914068"/>
            <a:r>
              <a:rPr lang="en-US" sz="1700" dirty="0">
                <a:latin typeface="Calibri" pitchFamily="34" charset="0"/>
                <a:cs typeface="Calibri" pitchFamily="34" charset="0"/>
              </a:rPr>
              <a:t> </a:t>
            </a:r>
            <a:endParaRPr lang="en-US" sz="1700" noProof="1">
              <a:latin typeface="Calibri" pitchFamily="34" charset="0"/>
              <a:cs typeface="Calibri" pitchFamily="34" charset="0"/>
            </a:endParaRPr>
          </a:p>
        </p:txBody>
      </p:sp>
    </p:spTree>
    <p:custDataLst>
      <p:tags r:id="rId1"/>
    </p:custDataLst>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8150669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5074" name="Title1"/>
          <p:cNvSpPr>
            <a:spLocks noGrp="1" noChangeArrowheads="1"/>
          </p:cNvSpPr>
          <p:nvPr>
            <p:ph type="title"/>
            <p:custDataLst>
              <p:tags r:id="rId2"/>
            </p:custDataLst>
          </p:nvPr>
        </p:nvSpPr>
        <p:spPr>
          <a:xfrm>
            <a:off x="0" y="457200"/>
            <a:ext cx="9143999" cy="457785"/>
          </a:xfrm>
        </p:spPr>
        <p:txBody>
          <a:bodyPr lIns="85195" tIns="42597" rIns="85195" bIns="42597">
            <a:noAutofit/>
          </a:bodyPr>
          <a:lstStyle/>
          <a:p>
            <a:r>
              <a:rPr lang="en-US" sz="3300" dirty="0" smtClean="0"/>
              <a:t>ADDRESS ISSUE TYPES IN VARIOUS WAYS</a:t>
            </a:r>
            <a:endParaRPr lang="en-US" sz="3300" dirty="0"/>
          </a:p>
        </p:txBody>
      </p:sp>
      <p:sp>
        <p:nvSpPr>
          <p:cNvPr id="515075" name="KMA14CF7B7:R002:C002"/>
          <p:cNvSpPr>
            <a:spLocks noChangeArrowheads="1"/>
          </p:cNvSpPr>
          <p:nvPr>
            <p:custDataLst>
              <p:tags r:id="rId3"/>
            </p:custDataLst>
          </p:nvPr>
        </p:nvSpPr>
        <p:spPr bwMode="auto">
          <a:xfrm>
            <a:off x="2419900" y="1853079"/>
            <a:ext cx="2433328" cy="3880203"/>
          </a:xfrm>
          <a:prstGeom prst="rect">
            <a:avLst/>
          </a:prstGeom>
          <a:noFill/>
          <a:ln w="19050">
            <a:noFill/>
            <a:miter lim="800000"/>
            <a:headEnd/>
            <a:tailEnd/>
          </a:ln>
          <a:effectLst/>
        </p:spPr>
        <p:txBody>
          <a:bodyPr lIns="42610" tIns="43617" rIns="42610" bIns="43617"/>
          <a:lstStyle/>
          <a:p>
            <a:pPr marL="177489" indent="-177489" defTabSz="914068">
              <a:buFont typeface="Verdana" pitchFamily="34" charset="0"/>
              <a:buChar char="•"/>
            </a:pPr>
            <a:r>
              <a:rPr lang="en-US" sz="1500" dirty="0">
                <a:latin typeface="Calibri" pitchFamily="34" charset="0"/>
                <a:cs typeface="Calibri" pitchFamily="34" charset="0"/>
              </a:rPr>
              <a:t>Cross-functional teams where appropriate, with clear accountability for delivering on </a:t>
            </a:r>
            <a:r>
              <a:rPr lang="en-US" sz="1500" dirty="0" smtClean="0">
                <a:latin typeface="Calibri" pitchFamily="34" charset="0"/>
                <a:cs typeface="Calibri" pitchFamily="34" charset="0"/>
              </a:rPr>
              <a:t>organizational </a:t>
            </a:r>
            <a:r>
              <a:rPr lang="en-US" sz="1500" dirty="0">
                <a:latin typeface="Calibri" pitchFamily="34" charset="0"/>
                <a:cs typeface="Calibri" pitchFamily="34" charset="0"/>
              </a:rPr>
              <a:t>objectives</a:t>
            </a:r>
          </a:p>
        </p:txBody>
      </p:sp>
      <p:sp>
        <p:nvSpPr>
          <p:cNvPr id="515076" name="KMA14CF7B7:R001:C003"/>
          <p:cNvSpPr>
            <a:spLocks noChangeArrowheads="1"/>
          </p:cNvSpPr>
          <p:nvPr>
            <p:custDataLst>
              <p:tags r:id="rId4"/>
            </p:custDataLst>
          </p:nvPr>
        </p:nvSpPr>
        <p:spPr bwMode="auto">
          <a:xfrm>
            <a:off x="6913574" y="1266587"/>
            <a:ext cx="1920106" cy="586492"/>
          </a:xfrm>
          <a:prstGeom prst="rect">
            <a:avLst/>
          </a:prstGeom>
          <a:solidFill>
            <a:srgbClr val="FFFF99"/>
          </a:solidFill>
          <a:ln w="19050">
            <a:solidFill>
              <a:schemeClr val="tx1"/>
            </a:solidFill>
            <a:miter lim="800000"/>
            <a:headEnd/>
            <a:tailEnd/>
          </a:ln>
          <a:effectLst/>
        </p:spPr>
        <p:txBody>
          <a:bodyPr lIns="40243" tIns="40243" rIns="40243" bIns="40243" anchor="ctr"/>
          <a:lstStyle/>
          <a:p>
            <a:pPr defTabSz="914068"/>
            <a:r>
              <a:rPr lang="en-US" sz="1700" dirty="0">
                <a:solidFill>
                  <a:schemeClr val="tx2">
                    <a:lumMod val="10000"/>
                  </a:schemeClr>
                </a:solidFill>
                <a:latin typeface="Calibri" pitchFamily="34" charset="0"/>
                <a:cs typeface="Calibri" pitchFamily="34" charset="0"/>
              </a:rPr>
              <a:t>Other </a:t>
            </a:r>
            <a:r>
              <a:rPr lang="en-US" sz="1700" dirty="0" smtClean="0">
                <a:solidFill>
                  <a:schemeClr val="tx2">
                    <a:lumMod val="10000"/>
                  </a:schemeClr>
                </a:solidFill>
                <a:latin typeface="Calibri" pitchFamily="34" charset="0"/>
                <a:cs typeface="Calibri" pitchFamily="34" charset="0"/>
              </a:rPr>
              <a:t>Important </a:t>
            </a:r>
            <a:r>
              <a:rPr lang="en-US" sz="1700" dirty="0">
                <a:solidFill>
                  <a:schemeClr val="tx2">
                    <a:lumMod val="10000"/>
                  </a:schemeClr>
                </a:solidFill>
                <a:latin typeface="Calibri" pitchFamily="34" charset="0"/>
                <a:cs typeface="Calibri" pitchFamily="34" charset="0"/>
              </a:rPr>
              <a:t>I</a:t>
            </a:r>
            <a:r>
              <a:rPr lang="en-US" sz="1700" dirty="0" smtClean="0">
                <a:solidFill>
                  <a:schemeClr val="tx2">
                    <a:lumMod val="10000"/>
                  </a:schemeClr>
                </a:solidFill>
                <a:latin typeface="Calibri" pitchFamily="34" charset="0"/>
                <a:cs typeface="Calibri" pitchFamily="34" charset="0"/>
              </a:rPr>
              <a:t>ssues</a:t>
            </a:r>
            <a:endParaRPr lang="en-US" sz="1700" noProof="1">
              <a:solidFill>
                <a:schemeClr val="tx2">
                  <a:lumMod val="10000"/>
                </a:schemeClr>
              </a:solidFill>
              <a:latin typeface="Calibri" pitchFamily="34" charset="0"/>
              <a:cs typeface="Calibri" pitchFamily="34" charset="0"/>
            </a:endParaRPr>
          </a:p>
        </p:txBody>
      </p:sp>
      <p:sp>
        <p:nvSpPr>
          <p:cNvPr id="515077" name="KMA14CF7B7:R002:C003"/>
          <p:cNvSpPr>
            <a:spLocks noChangeArrowheads="1"/>
          </p:cNvSpPr>
          <p:nvPr>
            <p:custDataLst>
              <p:tags r:id="rId5"/>
            </p:custDataLst>
          </p:nvPr>
        </p:nvSpPr>
        <p:spPr bwMode="auto">
          <a:xfrm>
            <a:off x="6870309" y="1853079"/>
            <a:ext cx="2006637" cy="3880203"/>
          </a:xfrm>
          <a:prstGeom prst="rect">
            <a:avLst/>
          </a:prstGeom>
          <a:noFill/>
          <a:ln w="19050">
            <a:noFill/>
            <a:miter lim="800000"/>
            <a:headEnd/>
            <a:tailEnd/>
          </a:ln>
          <a:effectLst/>
        </p:spPr>
        <p:txBody>
          <a:bodyPr lIns="42610" tIns="43617" rIns="42610" bIns="43617"/>
          <a:lstStyle/>
          <a:p>
            <a:pPr marL="177489" indent="-177489" defTabSz="914068">
              <a:buFont typeface="Verdana" pitchFamily="34" charset="0"/>
              <a:buChar char="•"/>
            </a:pPr>
            <a:r>
              <a:rPr lang="en-US" sz="1500" dirty="0">
                <a:latin typeface="Calibri" pitchFamily="34" charset="0"/>
                <a:cs typeface="Calibri" pitchFamily="34" charset="0"/>
              </a:rPr>
              <a:t>Primarily handled within the most appropriate functional </a:t>
            </a:r>
            <a:r>
              <a:rPr lang="en-US" sz="1500" dirty="0" smtClean="0">
                <a:latin typeface="Calibri" pitchFamily="34" charset="0"/>
                <a:cs typeface="Calibri" pitchFamily="34" charset="0"/>
              </a:rPr>
              <a:t>area</a:t>
            </a:r>
            <a:endParaRPr lang="en-US" sz="1500" dirty="0">
              <a:latin typeface="Calibri" pitchFamily="34" charset="0"/>
              <a:cs typeface="Calibri" pitchFamily="34" charset="0"/>
            </a:endParaRPr>
          </a:p>
        </p:txBody>
      </p:sp>
      <p:sp>
        <p:nvSpPr>
          <p:cNvPr id="515078" name="KMA14CF7B7:R001:C004"/>
          <p:cNvSpPr>
            <a:spLocks noChangeArrowheads="1"/>
          </p:cNvSpPr>
          <p:nvPr>
            <p:custDataLst>
              <p:tags r:id="rId6"/>
            </p:custDataLst>
          </p:nvPr>
        </p:nvSpPr>
        <p:spPr bwMode="auto">
          <a:xfrm>
            <a:off x="4890526" y="1266587"/>
            <a:ext cx="1924581" cy="586492"/>
          </a:xfrm>
          <a:prstGeom prst="rect">
            <a:avLst/>
          </a:prstGeom>
          <a:solidFill>
            <a:srgbClr val="FFFF99"/>
          </a:solidFill>
          <a:ln w="19050">
            <a:solidFill>
              <a:schemeClr val="tx1"/>
            </a:solidFill>
            <a:miter lim="800000"/>
            <a:headEnd/>
            <a:tailEnd/>
          </a:ln>
          <a:effectLst/>
        </p:spPr>
        <p:txBody>
          <a:bodyPr lIns="40243" tIns="40243" rIns="40243" bIns="40243" anchor="ctr"/>
          <a:lstStyle/>
          <a:p>
            <a:pPr defTabSz="914068"/>
            <a:r>
              <a:rPr lang="en-US" sz="1700" dirty="0">
                <a:solidFill>
                  <a:schemeClr val="tx2">
                    <a:lumMod val="10000"/>
                  </a:schemeClr>
                </a:solidFill>
                <a:latin typeface="Calibri" pitchFamily="34" charset="0"/>
                <a:cs typeface="Calibri" pitchFamily="34" charset="0"/>
              </a:rPr>
              <a:t>Emerging </a:t>
            </a:r>
            <a:r>
              <a:rPr lang="en-US" sz="1700" dirty="0" smtClean="0">
                <a:solidFill>
                  <a:schemeClr val="tx2">
                    <a:lumMod val="10000"/>
                  </a:schemeClr>
                </a:solidFill>
                <a:latin typeface="Calibri" pitchFamily="34" charset="0"/>
                <a:cs typeface="Calibri" pitchFamily="34" charset="0"/>
              </a:rPr>
              <a:t>Issues</a:t>
            </a:r>
            <a:endParaRPr lang="en-US" sz="1700" noProof="1">
              <a:solidFill>
                <a:schemeClr val="tx2">
                  <a:lumMod val="10000"/>
                </a:schemeClr>
              </a:solidFill>
              <a:latin typeface="Calibri" pitchFamily="34" charset="0"/>
              <a:cs typeface="Calibri" pitchFamily="34" charset="0"/>
            </a:endParaRPr>
          </a:p>
        </p:txBody>
      </p:sp>
      <p:sp>
        <p:nvSpPr>
          <p:cNvPr id="515079" name="KMA14CF7B7:R002:C004"/>
          <p:cNvSpPr>
            <a:spLocks noChangeArrowheads="1"/>
          </p:cNvSpPr>
          <p:nvPr>
            <p:custDataLst>
              <p:tags r:id="rId7"/>
            </p:custDataLst>
          </p:nvPr>
        </p:nvSpPr>
        <p:spPr bwMode="auto">
          <a:xfrm>
            <a:off x="4847261" y="1853079"/>
            <a:ext cx="2012604" cy="3880203"/>
          </a:xfrm>
          <a:prstGeom prst="rect">
            <a:avLst/>
          </a:prstGeom>
          <a:noFill/>
          <a:ln w="19050">
            <a:noFill/>
            <a:miter lim="800000"/>
            <a:headEnd/>
            <a:tailEnd/>
          </a:ln>
          <a:effectLst/>
        </p:spPr>
        <p:txBody>
          <a:bodyPr lIns="42610" tIns="43617" rIns="42610" bIns="43617"/>
          <a:lstStyle/>
          <a:p>
            <a:pPr marL="177489" indent="-177489" defTabSz="914068">
              <a:spcBef>
                <a:spcPct val="40000"/>
              </a:spcBef>
              <a:buFont typeface="Verdana" pitchFamily="34" charset="0"/>
              <a:buChar char="•"/>
            </a:pPr>
            <a:r>
              <a:rPr lang="en-US" sz="1500" dirty="0">
                <a:latin typeface="Calibri" pitchFamily="34" charset="0"/>
                <a:cs typeface="Calibri" pitchFamily="34" charset="0"/>
              </a:rPr>
              <a:t>Preliminary exploration conducted by special emerging issues and strategic initiatives department</a:t>
            </a:r>
          </a:p>
          <a:p>
            <a:pPr marL="177489" indent="-177489" defTabSz="914068">
              <a:spcBef>
                <a:spcPct val="40000"/>
              </a:spcBef>
              <a:buFont typeface="Verdana" pitchFamily="34" charset="0"/>
              <a:buChar char="•"/>
            </a:pPr>
            <a:r>
              <a:rPr lang="en-US" sz="1500" dirty="0">
                <a:latin typeface="Calibri" pitchFamily="34" charset="0"/>
                <a:cs typeface="Calibri" pitchFamily="34" charset="0"/>
              </a:rPr>
              <a:t>Primarily handled within the most appropriate functional </a:t>
            </a:r>
            <a:r>
              <a:rPr lang="en-US" sz="1500" dirty="0" smtClean="0">
                <a:latin typeface="Calibri" pitchFamily="34" charset="0"/>
                <a:cs typeface="Calibri" pitchFamily="34" charset="0"/>
              </a:rPr>
              <a:t>area</a:t>
            </a:r>
            <a:endParaRPr lang="en-US" sz="1500" dirty="0">
              <a:latin typeface="Calibri" pitchFamily="34" charset="0"/>
              <a:cs typeface="Calibri" pitchFamily="34" charset="0"/>
            </a:endParaRPr>
          </a:p>
        </p:txBody>
      </p:sp>
      <p:sp>
        <p:nvSpPr>
          <p:cNvPr id="515080" name="KMA14CF7B7:R001:C001"/>
          <p:cNvSpPr>
            <a:spLocks noChangeArrowheads="1"/>
          </p:cNvSpPr>
          <p:nvPr>
            <p:custDataLst>
              <p:tags r:id="rId8"/>
            </p:custDataLst>
          </p:nvPr>
        </p:nvSpPr>
        <p:spPr bwMode="auto">
          <a:xfrm>
            <a:off x="313304" y="1266587"/>
            <a:ext cx="2063331" cy="586492"/>
          </a:xfrm>
          <a:prstGeom prst="rect">
            <a:avLst/>
          </a:prstGeom>
          <a:solidFill>
            <a:srgbClr val="FFFF99"/>
          </a:solidFill>
          <a:ln w="19050">
            <a:solidFill>
              <a:schemeClr val="tx1"/>
            </a:solidFill>
            <a:miter lim="800000"/>
            <a:headEnd/>
            <a:tailEnd/>
          </a:ln>
          <a:effectLst/>
        </p:spPr>
        <p:txBody>
          <a:bodyPr lIns="42610" tIns="40243" rIns="40243" bIns="40243" anchor="ctr"/>
          <a:lstStyle/>
          <a:p>
            <a:pPr defTabSz="914068"/>
            <a:r>
              <a:rPr lang="en-US" sz="1700" dirty="0" smtClean="0">
                <a:solidFill>
                  <a:schemeClr val="tx2">
                    <a:lumMod val="10000"/>
                  </a:schemeClr>
                </a:solidFill>
                <a:latin typeface="Calibri" pitchFamily="34" charset="0"/>
                <a:cs typeface="Calibri" pitchFamily="34" charset="0"/>
              </a:rPr>
              <a:t>Ongoing/Core </a:t>
            </a:r>
            <a:r>
              <a:rPr lang="en-US" sz="1700" dirty="0">
                <a:solidFill>
                  <a:schemeClr val="tx2">
                    <a:lumMod val="10000"/>
                  </a:schemeClr>
                </a:solidFill>
                <a:latin typeface="Calibri" pitchFamily="34" charset="0"/>
                <a:cs typeface="Calibri" pitchFamily="34" charset="0"/>
              </a:rPr>
              <a:t>P</a:t>
            </a:r>
            <a:r>
              <a:rPr lang="en-US" sz="1700" dirty="0" smtClean="0">
                <a:solidFill>
                  <a:schemeClr val="tx2">
                    <a:lumMod val="10000"/>
                  </a:schemeClr>
                </a:solidFill>
                <a:latin typeface="Calibri" pitchFamily="34" charset="0"/>
                <a:cs typeface="Calibri" pitchFamily="34" charset="0"/>
              </a:rPr>
              <a:t>rogram</a:t>
            </a:r>
            <a:endParaRPr lang="en-US" sz="1700" noProof="1">
              <a:solidFill>
                <a:schemeClr val="tx2">
                  <a:lumMod val="10000"/>
                </a:schemeClr>
              </a:solidFill>
              <a:latin typeface="Calibri" pitchFamily="34" charset="0"/>
              <a:cs typeface="Calibri" pitchFamily="34" charset="0"/>
            </a:endParaRPr>
          </a:p>
        </p:txBody>
      </p:sp>
      <p:sp>
        <p:nvSpPr>
          <p:cNvPr id="515081" name="KMA14CF7B7:R002:C001"/>
          <p:cNvSpPr>
            <a:spLocks noChangeArrowheads="1"/>
          </p:cNvSpPr>
          <p:nvPr>
            <p:custDataLst>
              <p:tags r:id="rId9"/>
            </p:custDataLst>
          </p:nvPr>
        </p:nvSpPr>
        <p:spPr bwMode="auto">
          <a:xfrm>
            <a:off x="268547" y="1853079"/>
            <a:ext cx="2151354" cy="3880203"/>
          </a:xfrm>
          <a:prstGeom prst="rect">
            <a:avLst/>
          </a:prstGeom>
          <a:noFill/>
          <a:ln w="19050">
            <a:noFill/>
            <a:miter lim="800000"/>
            <a:headEnd/>
            <a:tailEnd/>
          </a:ln>
          <a:effectLst/>
        </p:spPr>
        <p:txBody>
          <a:bodyPr lIns="42610" tIns="43617" rIns="42610" bIns="43617"/>
          <a:lstStyle/>
          <a:p>
            <a:pPr marL="177489" indent="-177489" defTabSz="914068">
              <a:buFont typeface="Verdana" pitchFamily="34" charset="0"/>
              <a:buChar char="•"/>
            </a:pPr>
            <a:r>
              <a:rPr lang="en-US" sz="1500" dirty="0">
                <a:latin typeface="Calibri" pitchFamily="34" charset="0"/>
                <a:cs typeface="Calibri" pitchFamily="34" charset="0"/>
              </a:rPr>
              <a:t>Ongoing staff commitment to the issue</a:t>
            </a:r>
          </a:p>
          <a:p>
            <a:pPr marL="177489" indent="-177489" defTabSz="914068">
              <a:buFont typeface="Verdana" pitchFamily="34" charset="0"/>
              <a:buChar char="•"/>
            </a:pPr>
            <a:r>
              <a:rPr lang="en-US" sz="1500" dirty="0">
                <a:latin typeface="Calibri" pitchFamily="34" charset="0"/>
                <a:cs typeface="Calibri" pitchFamily="34" charset="0"/>
              </a:rPr>
              <a:t>Primary responsibility resides within the appropriate functional area within </a:t>
            </a:r>
            <a:r>
              <a:rPr lang="en-US" sz="1500" dirty="0" smtClean="0">
                <a:latin typeface="Calibri" pitchFamily="34" charset="0"/>
                <a:cs typeface="Calibri" pitchFamily="34" charset="0"/>
              </a:rPr>
              <a:t>the organization, </a:t>
            </a:r>
            <a:r>
              <a:rPr lang="en-US" sz="1500" dirty="0">
                <a:latin typeface="Calibri" pitchFamily="34" charset="0"/>
                <a:cs typeface="Calibri" pitchFamily="34" charset="0"/>
              </a:rPr>
              <a:t>with cross-functional support as needed</a:t>
            </a:r>
          </a:p>
          <a:p>
            <a:pPr marL="177489" indent="-177489" defTabSz="914068">
              <a:buFont typeface="Verdana" pitchFamily="34" charset="0"/>
              <a:buChar char="•"/>
            </a:pPr>
            <a:r>
              <a:rPr lang="en-US" sz="1500" dirty="0">
                <a:latin typeface="Calibri" pitchFamily="34" charset="0"/>
                <a:cs typeface="Calibri" pitchFamily="34" charset="0"/>
              </a:rPr>
              <a:t>Monitoring and engaging on developments among </a:t>
            </a:r>
            <a:r>
              <a:rPr lang="en-US" sz="1500" dirty="0" smtClean="0">
                <a:latin typeface="Calibri" pitchFamily="34" charset="0"/>
                <a:cs typeface="Calibri" pitchFamily="34" charset="0"/>
              </a:rPr>
              <a:t>key stakeholders</a:t>
            </a:r>
            <a:endParaRPr lang="en-US" sz="1500" dirty="0">
              <a:latin typeface="Calibri" pitchFamily="34" charset="0"/>
              <a:cs typeface="Calibri" pitchFamily="34" charset="0"/>
            </a:endParaRPr>
          </a:p>
        </p:txBody>
      </p:sp>
      <p:sp>
        <p:nvSpPr>
          <p:cNvPr id="515082" name="KMA14CF7B7:R001:C002"/>
          <p:cNvSpPr>
            <a:spLocks noChangeArrowheads="1"/>
          </p:cNvSpPr>
          <p:nvPr>
            <p:custDataLst>
              <p:tags r:id="rId10"/>
            </p:custDataLst>
          </p:nvPr>
        </p:nvSpPr>
        <p:spPr bwMode="auto">
          <a:xfrm>
            <a:off x="2463167" y="1266587"/>
            <a:ext cx="2348288" cy="586492"/>
          </a:xfrm>
          <a:prstGeom prst="rect">
            <a:avLst/>
          </a:prstGeom>
          <a:solidFill>
            <a:srgbClr val="FFFF99"/>
          </a:solidFill>
          <a:ln w="19050">
            <a:solidFill>
              <a:schemeClr val="tx1"/>
            </a:solidFill>
            <a:miter lim="800000"/>
            <a:headEnd/>
            <a:tailEnd/>
          </a:ln>
          <a:effectLst/>
        </p:spPr>
        <p:txBody>
          <a:bodyPr lIns="40243" tIns="40243" rIns="40243" bIns="40243" anchor="ctr"/>
          <a:lstStyle/>
          <a:p>
            <a:pPr defTabSz="914068"/>
            <a:r>
              <a:rPr lang="en-US" sz="1700" dirty="0">
                <a:solidFill>
                  <a:schemeClr val="tx2">
                    <a:lumMod val="10000"/>
                  </a:schemeClr>
                </a:solidFill>
                <a:latin typeface="Calibri" pitchFamily="34" charset="0"/>
                <a:cs typeface="Calibri" pitchFamily="34" charset="0"/>
              </a:rPr>
              <a:t>Strategic </a:t>
            </a:r>
            <a:r>
              <a:rPr lang="en-US" sz="1700" dirty="0" smtClean="0">
                <a:solidFill>
                  <a:schemeClr val="tx2">
                    <a:lumMod val="10000"/>
                  </a:schemeClr>
                </a:solidFill>
                <a:latin typeface="Calibri" pitchFamily="34" charset="0"/>
                <a:cs typeface="Calibri" pitchFamily="34" charset="0"/>
              </a:rPr>
              <a:t>Priority </a:t>
            </a:r>
            <a:r>
              <a:rPr lang="en-US" sz="1700" dirty="0">
                <a:solidFill>
                  <a:schemeClr val="tx2">
                    <a:lumMod val="10000"/>
                  </a:schemeClr>
                </a:solidFill>
                <a:latin typeface="Calibri" pitchFamily="34" charset="0"/>
                <a:cs typeface="Calibri" pitchFamily="34" charset="0"/>
              </a:rPr>
              <a:t>issues</a:t>
            </a:r>
            <a:endParaRPr lang="en-US" sz="1700" noProof="1">
              <a:solidFill>
                <a:schemeClr val="tx2">
                  <a:lumMod val="10000"/>
                </a:schemeClr>
              </a:solidFill>
              <a:latin typeface="Calibri" pitchFamily="34" charset="0"/>
              <a:cs typeface="Calibri" pitchFamily="34" charset="0"/>
            </a:endParaRPr>
          </a:p>
        </p:txBody>
      </p:sp>
    </p:spTree>
    <p:custDataLst>
      <p:tags r:id="rId1"/>
    </p:custDataLst>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8292751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34400" cy="1143000"/>
          </a:xfrm>
        </p:spPr>
        <p:txBody>
          <a:bodyPr>
            <a:noAutofit/>
          </a:bodyPr>
          <a:lstStyle/>
          <a:p>
            <a:r>
              <a:rPr lang="en-US" sz="3500" dirty="0" smtClean="0"/>
              <a:t>THE WORKPLAN (THE RESULT OF A STRTEGIC PLAN)</a:t>
            </a:r>
            <a:endParaRPr lang="en-US" sz="3500" dirty="0"/>
          </a:p>
        </p:txBody>
      </p:sp>
      <p:sp>
        <p:nvSpPr>
          <p:cNvPr id="3" name="TextBox 2"/>
          <p:cNvSpPr txBox="1"/>
          <p:nvPr/>
        </p:nvSpPr>
        <p:spPr>
          <a:xfrm>
            <a:off x="838200" y="1905000"/>
            <a:ext cx="184731" cy="369332"/>
          </a:xfrm>
          <a:prstGeom prst="rect">
            <a:avLst/>
          </a:prstGeom>
          <a:noFill/>
        </p:spPr>
        <p:txBody>
          <a:bodyPr wrap="none" rtlCol="0">
            <a:spAutoFit/>
          </a:bodyPr>
          <a:lstStyle/>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1327049284"/>
              </p:ext>
            </p:extLst>
          </p:nvPr>
        </p:nvGraphicFramePr>
        <p:xfrm>
          <a:off x="152402" y="1752600"/>
          <a:ext cx="8839197" cy="3606800"/>
        </p:xfrm>
        <a:graphic>
          <a:graphicData uri="http://schemas.openxmlformats.org/drawingml/2006/table">
            <a:tbl>
              <a:tblPr firstRow="1" bandRow="1">
                <a:tableStyleId>{5C22544A-7EE6-4342-B048-85BDC9FD1C3A}</a:tableStyleId>
              </a:tblPr>
              <a:tblGrid>
                <a:gridCol w="685798"/>
                <a:gridCol w="990600"/>
                <a:gridCol w="1219200"/>
                <a:gridCol w="1219200"/>
                <a:gridCol w="795867"/>
                <a:gridCol w="1109133"/>
                <a:gridCol w="533400"/>
                <a:gridCol w="1143000"/>
                <a:gridCol w="1142999"/>
              </a:tblGrid>
              <a:tr h="990600">
                <a:tc>
                  <a:txBody>
                    <a:bodyPr/>
                    <a:lstStyle/>
                    <a:p>
                      <a:endParaRPr lang="en-US" dirty="0">
                        <a:latin typeface="Calibri" pitchFamily="34" charset="0"/>
                        <a:cs typeface="Calibri" pitchFamily="34" charset="0"/>
                      </a:endParaRPr>
                    </a:p>
                  </a:txBody>
                  <a:tcPr/>
                </a:tc>
                <a:tc>
                  <a:txBody>
                    <a:bodyPr/>
                    <a:lstStyle/>
                    <a:p>
                      <a:pPr algn="ctr"/>
                      <a:r>
                        <a:rPr lang="en-US" sz="1600" b="0" dirty="0" smtClean="0">
                          <a:solidFill>
                            <a:schemeClr val="tx1"/>
                          </a:solidFill>
                          <a:latin typeface="Calibri" pitchFamily="34" charset="0"/>
                          <a:cs typeface="Calibri" pitchFamily="34" charset="0"/>
                        </a:rPr>
                        <a:t>Audience</a:t>
                      </a:r>
                      <a:endParaRPr lang="en-US" sz="1600" b="0" dirty="0">
                        <a:solidFill>
                          <a:schemeClr val="tx1"/>
                        </a:solidFill>
                        <a:latin typeface="Calibri" pitchFamily="34" charset="0"/>
                        <a:cs typeface="Calibri" pitchFamily="34" charset="0"/>
                      </a:endParaRPr>
                    </a:p>
                  </a:txBody>
                  <a:tcPr/>
                </a:tc>
                <a:tc>
                  <a:txBody>
                    <a:bodyPr/>
                    <a:lstStyle/>
                    <a:p>
                      <a:pPr algn="ctr"/>
                      <a:r>
                        <a:rPr lang="en-US" sz="1600" b="0" dirty="0" smtClean="0">
                          <a:solidFill>
                            <a:schemeClr val="tx1"/>
                          </a:solidFill>
                          <a:latin typeface="Calibri" pitchFamily="34" charset="0"/>
                          <a:cs typeface="Calibri" pitchFamily="34" charset="0"/>
                        </a:rPr>
                        <a:t>Completion Date</a:t>
                      </a:r>
                    </a:p>
                    <a:p>
                      <a:pPr algn="ctr"/>
                      <a:r>
                        <a:rPr lang="en-US" sz="1600" b="0" dirty="0" smtClean="0">
                          <a:solidFill>
                            <a:schemeClr val="tx1"/>
                          </a:solidFill>
                          <a:latin typeface="Calibri" pitchFamily="34" charset="0"/>
                          <a:cs typeface="Calibri" pitchFamily="34" charset="0"/>
                        </a:rPr>
                        <a:t>(Actual vs. Planned)</a:t>
                      </a:r>
                      <a:endParaRPr lang="en-US" sz="1600" b="0" dirty="0">
                        <a:solidFill>
                          <a:schemeClr val="tx1"/>
                        </a:solidFill>
                        <a:latin typeface="Calibri" pitchFamily="34" charset="0"/>
                        <a:cs typeface="Calibri" pitchFamily="34" charset="0"/>
                      </a:endParaRPr>
                    </a:p>
                  </a:txBody>
                  <a:tcPr/>
                </a:tc>
                <a:tc>
                  <a:txBody>
                    <a:bodyPr/>
                    <a:lstStyle/>
                    <a:p>
                      <a:pPr algn="ctr"/>
                      <a:r>
                        <a:rPr lang="en-US" sz="1600" b="0" dirty="0" smtClean="0">
                          <a:solidFill>
                            <a:schemeClr val="tx1"/>
                          </a:solidFill>
                          <a:latin typeface="Calibri" pitchFamily="34" charset="0"/>
                          <a:cs typeface="Calibri" pitchFamily="34" charset="0"/>
                        </a:rPr>
                        <a:t>Accountable Party</a:t>
                      </a:r>
                      <a:endParaRPr lang="en-US" sz="1600" b="0" dirty="0">
                        <a:solidFill>
                          <a:schemeClr val="tx1"/>
                        </a:solidFill>
                        <a:latin typeface="Calibri" pitchFamily="34" charset="0"/>
                        <a:cs typeface="Calibri" pitchFamily="34" charset="0"/>
                      </a:endParaRPr>
                    </a:p>
                  </a:txBody>
                  <a:tcPr/>
                </a:tc>
                <a:tc>
                  <a:txBody>
                    <a:bodyPr/>
                    <a:lstStyle/>
                    <a:p>
                      <a:pPr algn="ctr"/>
                      <a:r>
                        <a:rPr lang="en-US" sz="1600" b="0" dirty="0" smtClean="0">
                          <a:solidFill>
                            <a:schemeClr val="tx1"/>
                          </a:solidFill>
                          <a:latin typeface="Calibri" pitchFamily="34" charset="0"/>
                          <a:cs typeface="Calibri" pitchFamily="34" charset="0"/>
                        </a:rPr>
                        <a:t>Priorit</a:t>
                      </a:r>
                      <a:r>
                        <a:rPr lang="en-US" sz="1600" b="0" baseline="0" dirty="0" smtClean="0">
                          <a:solidFill>
                            <a:schemeClr val="tx1"/>
                          </a:solidFill>
                          <a:latin typeface="Calibri" pitchFamily="34" charset="0"/>
                          <a:cs typeface="Calibri" pitchFamily="34" charset="0"/>
                        </a:rPr>
                        <a:t>y Level</a:t>
                      </a:r>
                      <a:endParaRPr lang="en-US" sz="1600" b="0" dirty="0">
                        <a:solidFill>
                          <a:schemeClr val="tx1"/>
                        </a:solidFill>
                        <a:latin typeface="Calibri" pitchFamily="34" charset="0"/>
                        <a:cs typeface="Calibri" pitchFamily="34" charset="0"/>
                      </a:endParaRPr>
                    </a:p>
                  </a:txBody>
                  <a:tcPr/>
                </a:tc>
                <a:tc>
                  <a:txBody>
                    <a:bodyPr/>
                    <a:lstStyle/>
                    <a:p>
                      <a:r>
                        <a:rPr lang="en-US" sz="1600" b="0" dirty="0" smtClean="0">
                          <a:solidFill>
                            <a:schemeClr val="tx1"/>
                          </a:solidFill>
                          <a:latin typeface="Calibri" pitchFamily="34" charset="0"/>
                          <a:cs typeface="Calibri" pitchFamily="34" charset="0"/>
                        </a:rPr>
                        <a:t>How</a:t>
                      </a:r>
                      <a:r>
                        <a:rPr lang="en-US" sz="1600" b="0" baseline="0" dirty="0" smtClean="0">
                          <a:solidFill>
                            <a:schemeClr val="tx1"/>
                          </a:solidFill>
                          <a:latin typeface="Calibri" pitchFamily="34" charset="0"/>
                          <a:cs typeface="Calibri" pitchFamily="34" charset="0"/>
                        </a:rPr>
                        <a:t> to Implement</a:t>
                      </a:r>
                      <a:endParaRPr lang="en-US" sz="1600" b="0" dirty="0">
                        <a:solidFill>
                          <a:schemeClr val="tx1"/>
                        </a:solidFill>
                        <a:latin typeface="Calibri" pitchFamily="34" charset="0"/>
                        <a:cs typeface="Calibri" pitchFamily="34" charset="0"/>
                      </a:endParaRPr>
                    </a:p>
                  </a:txBody>
                  <a:tcPr/>
                </a:tc>
                <a:tc>
                  <a:txBody>
                    <a:bodyPr/>
                    <a:lstStyle/>
                    <a:p>
                      <a:pPr algn="ctr"/>
                      <a:r>
                        <a:rPr lang="en-US" sz="1600" b="0" dirty="0" smtClean="0">
                          <a:solidFill>
                            <a:schemeClr val="tx1"/>
                          </a:solidFill>
                          <a:latin typeface="Calibri" pitchFamily="34" charset="0"/>
                          <a:cs typeface="Calibri" pitchFamily="34" charset="0"/>
                        </a:rPr>
                        <a:t>$</a:t>
                      </a:r>
                      <a:endParaRPr lang="en-US" sz="1600" b="0" dirty="0">
                        <a:solidFill>
                          <a:schemeClr val="tx1"/>
                        </a:solidFill>
                        <a:latin typeface="Calibri" pitchFamily="34" charset="0"/>
                        <a:cs typeface="Calibri" pitchFamily="34" charset="0"/>
                      </a:endParaRPr>
                    </a:p>
                  </a:txBody>
                  <a:tcPr/>
                </a:tc>
                <a:tc>
                  <a:txBody>
                    <a:bodyPr/>
                    <a:lstStyle/>
                    <a:p>
                      <a:r>
                        <a:rPr lang="en-US" sz="1600" b="0" dirty="0" smtClean="0">
                          <a:solidFill>
                            <a:schemeClr val="tx1"/>
                          </a:solidFill>
                          <a:latin typeface="Calibri" pitchFamily="34" charset="0"/>
                          <a:cs typeface="Calibri" pitchFamily="34" charset="0"/>
                        </a:rPr>
                        <a:t>Other Support/ Resources</a:t>
                      </a:r>
                      <a:endParaRPr lang="en-US" sz="1600" b="0" dirty="0">
                        <a:solidFill>
                          <a:schemeClr val="tx1"/>
                        </a:solidFill>
                        <a:latin typeface="Calibri" pitchFamily="34" charset="0"/>
                        <a:cs typeface="Calibri" pitchFamily="34" charset="0"/>
                      </a:endParaRPr>
                    </a:p>
                  </a:txBody>
                  <a:tcPr/>
                </a:tc>
                <a:tc>
                  <a:txBody>
                    <a:bodyPr/>
                    <a:lstStyle/>
                    <a:p>
                      <a:pPr algn="ctr"/>
                      <a:r>
                        <a:rPr lang="en-US" sz="1600" b="0" dirty="0" smtClean="0">
                          <a:solidFill>
                            <a:schemeClr val="tx1"/>
                          </a:solidFill>
                          <a:latin typeface="Calibri" pitchFamily="34" charset="0"/>
                          <a:cs typeface="Calibri" pitchFamily="34" charset="0"/>
                        </a:rPr>
                        <a:t>Success Measures</a:t>
                      </a:r>
                      <a:endParaRPr lang="en-US" sz="1600" b="0" dirty="0">
                        <a:solidFill>
                          <a:schemeClr val="tx1"/>
                        </a:solidFill>
                        <a:latin typeface="Calibri" pitchFamily="34" charset="0"/>
                        <a:cs typeface="Calibri" pitchFamily="34" charset="0"/>
                      </a:endParaRPr>
                    </a:p>
                  </a:txBody>
                  <a:tcPr/>
                </a:tc>
              </a:tr>
              <a:tr h="1270000">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r>
              <a:tr h="1270000">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c>
                  <a:txBody>
                    <a:bodyPr/>
                    <a:lstStyle/>
                    <a:p>
                      <a:endParaRPr lang="en-US" dirty="0">
                        <a:latin typeface="Calibri" pitchFamily="34" charset="0"/>
                        <a:cs typeface="Calibri" pitchFamily="34" charset="0"/>
                      </a:endParaRPr>
                    </a:p>
                  </a:txBody>
                  <a:tcPr/>
                </a:tc>
              </a:tr>
            </a:tbl>
          </a:graphicData>
        </a:graphic>
      </p:graphicFrame>
      <p:sp>
        <p:nvSpPr>
          <p:cNvPr id="5" name="TextBox 4"/>
          <p:cNvSpPr txBox="1"/>
          <p:nvPr/>
        </p:nvSpPr>
        <p:spPr>
          <a:xfrm>
            <a:off x="131561" y="1752600"/>
            <a:ext cx="768159" cy="584775"/>
          </a:xfrm>
          <a:prstGeom prst="rect">
            <a:avLst/>
          </a:prstGeom>
          <a:noFill/>
        </p:spPr>
        <p:txBody>
          <a:bodyPr wrap="none" rtlCol="0">
            <a:spAutoFit/>
          </a:bodyPr>
          <a:lstStyle/>
          <a:p>
            <a:pPr algn="ctr"/>
            <a:r>
              <a:rPr lang="en-US" sz="1600" dirty="0" smtClean="0">
                <a:latin typeface="Calibri" pitchFamily="34" charset="0"/>
                <a:cs typeface="Calibri" pitchFamily="34" charset="0"/>
              </a:rPr>
              <a:t>Action </a:t>
            </a:r>
          </a:p>
          <a:p>
            <a:pPr algn="ctr"/>
            <a:r>
              <a:rPr lang="en-US" sz="1600" dirty="0" smtClean="0">
                <a:latin typeface="Calibri" pitchFamily="34" charset="0"/>
                <a:cs typeface="Calibri" pitchFamily="34" charset="0"/>
              </a:rPr>
              <a:t>Steps</a:t>
            </a:r>
            <a:endParaRPr lang="en-US" sz="1600"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73543985"/>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REMEMBER…</a:t>
            </a:r>
            <a:endParaRPr lang="en-US" dirty="0"/>
          </a:p>
        </p:txBody>
      </p:sp>
      <p:sp>
        <p:nvSpPr>
          <p:cNvPr id="4" name="TextBox 3"/>
          <p:cNvSpPr txBox="1"/>
          <p:nvPr/>
        </p:nvSpPr>
        <p:spPr>
          <a:xfrm>
            <a:off x="228600" y="1828800"/>
            <a:ext cx="8915400" cy="923330"/>
          </a:xfrm>
          <a:prstGeom prst="rect">
            <a:avLst/>
          </a:prstGeom>
          <a:noFill/>
        </p:spPr>
        <p:txBody>
          <a:bodyPr wrap="square" rtlCol="0">
            <a:spAutoFit/>
          </a:bodyPr>
          <a:lstStyle/>
          <a:p>
            <a:pPr algn="ctr"/>
            <a:r>
              <a:rPr lang="en-US" sz="2700" dirty="0" smtClean="0">
                <a:latin typeface="Calibri" pitchFamily="34" charset="0"/>
              </a:rPr>
              <a:t>Ultimately, the strategic plan is </a:t>
            </a:r>
            <a:r>
              <a:rPr lang="en-US" sz="2700" u="sng" dirty="0" smtClean="0">
                <a:latin typeface="Calibri" pitchFamily="34" charset="0"/>
              </a:rPr>
              <a:t>not</a:t>
            </a:r>
            <a:r>
              <a:rPr lang="en-US" sz="2700" dirty="0" smtClean="0">
                <a:latin typeface="Calibri" pitchFamily="34" charset="0"/>
              </a:rPr>
              <a:t> about achieving </a:t>
            </a:r>
          </a:p>
          <a:p>
            <a:pPr algn="ctr"/>
            <a:r>
              <a:rPr lang="en-US" sz="2700" dirty="0" smtClean="0">
                <a:latin typeface="Calibri" pitchFamily="34" charset="0"/>
              </a:rPr>
              <a:t>“outputs”; it’s about achieving your desired “outcomes”.</a:t>
            </a:r>
            <a:endParaRPr lang="en-US" sz="2700" dirty="0">
              <a:latin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165639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Autofit/>
          </a:bodyPr>
          <a:lstStyle/>
          <a:p>
            <a:pPr eaLnBrk="1" hangingPunct="1"/>
            <a:r>
              <a:rPr lang="en-US" cap="all" dirty="0" smtClean="0"/>
              <a:t>Overview: CONDUCTING A BOARD SURVEY</a:t>
            </a:r>
          </a:p>
        </p:txBody>
      </p:sp>
      <p:sp>
        <p:nvSpPr>
          <p:cNvPr id="3075" name="Rectangle 3"/>
          <p:cNvSpPr>
            <a:spLocks noGrp="1" noChangeArrowheads="1"/>
          </p:cNvSpPr>
          <p:nvPr>
            <p:ph type="body" idx="1"/>
          </p:nvPr>
        </p:nvSpPr>
        <p:spPr/>
        <p:txBody>
          <a:bodyPr>
            <a:normAutofit/>
          </a:bodyPr>
          <a:lstStyle/>
          <a:p>
            <a:pPr eaLnBrk="1" hangingPunct="1">
              <a:buFont typeface="Wingdings" pitchFamily="2" charset="2"/>
              <a:buChar char="q"/>
            </a:pPr>
            <a:r>
              <a:rPr lang="en-US" sz="2800" dirty="0" smtClean="0">
                <a:latin typeface="Calibri" pitchFamily="34" charset="0"/>
                <a:cs typeface="Calibri" pitchFamily="34" charset="0"/>
              </a:rPr>
              <a:t>Purpose: To assist </a:t>
            </a:r>
            <a:r>
              <a:rPr lang="en-US" dirty="0" smtClean="0">
                <a:latin typeface="Calibri" pitchFamily="34" charset="0"/>
                <a:cs typeface="Calibri" pitchFamily="34" charset="0"/>
              </a:rPr>
              <a:t>you</a:t>
            </a:r>
            <a:r>
              <a:rPr lang="en-US" sz="2800" dirty="0" smtClean="0">
                <a:latin typeface="Calibri" pitchFamily="34" charset="0"/>
                <a:cs typeface="Calibri" pitchFamily="34" charset="0"/>
              </a:rPr>
              <a:t> in defining next steps to enhance board and organization performance</a:t>
            </a:r>
          </a:p>
          <a:p>
            <a:pPr eaLnBrk="1" hangingPunct="1">
              <a:buFont typeface="Wingdings" pitchFamily="2" charset="2"/>
              <a:buChar char="q"/>
            </a:pPr>
            <a:r>
              <a:rPr lang="en-US" sz="2800" dirty="0" smtClean="0">
                <a:latin typeface="Calibri" pitchFamily="34" charset="0"/>
                <a:cs typeface="Calibri" pitchFamily="34" charset="0"/>
              </a:rPr>
              <a:t>Goals:</a:t>
            </a:r>
          </a:p>
          <a:p>
            <a:pPr lvl="1">
              <a:buFont typeface="Arial" pitchFamily="34" charset="0"/>
              <a:buChar char="•"/>
            </a:pPr>
            <a:r>
              <a:rPr lang="en-US" sz="2400" dirty="0" smtClean="0">
                <a:latin typeface="Calibri" pitchFamily="34" charset="0"/>
                <a:cs typeface="Calibri" pitchFamily="34" charset="0"/>
              </a:rPr>
              <a:t>100% Response Rate</a:t>
            </a:r>
          </a:p>
          <a:p>
            <a:pPr lvl="1">
              <a:buFont typeface="Arial" pitchFamily="34" charset="0"/>
              <a:buChar char="•"/>
            </a:pPr>
            <a:r>
              <a:rPr lang="en-US" dirty="0">
                <a:latin typeface="Calibri" pitchFamily="34" charset="0"/>
                <a:cs typeface="Calibri" pitchFamily="34" charset="0"/>
              </a:rPr>
              <a:t>Focus on Key Areas of Board Responsibility</a:t>
            </a:r>
          </a:p>
          <a:p>
            <a:pPr eaLnBrk="1" hangingPunct="1">
              <a:buFont typeface="Wingdings" pitchFamily="2" charset="2"/>
              <a:buChar char="q"/>
            </a:pPr>
            <a:r>
              <a:rPr lang="en-US" sz="2800" dirty="0" smtClean="0">
                <a:latin typeface="Calibri" pitchFamily="34" charset="0"/>
                <a:cs typeface="Calibri" pitchFamily="34" charset="0"/>
              </a:rPr>
              <a:t>Key Measures:</a:t>
            </a:r>
          </a:p>
          <a:p>
            <a:pPr lvl="1" eaLnBrk="1" hangingPunct="1">
              <a:buFont typeface="Arial" pitchFamily="34" charset="0"/>
              <a:buChar char="•"/>
            </a:pPr>
            <a:r>
              <a:rPr lang="en-US" sz="2400" dirty="0" smtClean="0">
                <a:latin typeface="Calibri" pitchFamily="34" charset="0"/>
                <a:cs typeface="Calibri" pitchFamily="34" charset="0"/>
              </a:rPr>
              <a:t>Current (collective) Board Performance</a:t>
            </a:r>
          </a:p>
          <a:p>
            <a:pPr lvl="1">
              <a:buFont typeface="Arial" pitchFamily="34" charset="0"/>
              <a:buChar char="•"/>
            </a:pPr>
            <a:r>
              <a:rPr lang="en-US" dirty="0" smtClean="0">
                <a:latin typeface="Calibri" pitchFamily="34" charset="0"/>
                <a:cs typeface="Calibri" pitchFamily="34" charset="0"/>
              </a:rPr>
              <a:t>Current (individual) Board Member </a:t>
            </a:r>
            <a:r>
              <a:rPr lang="en-US" dirty="0">
                <a:latin typeface="Calibri" pitchFamily="34" charset="0"/>
                <a:cs typeface="Calibri" pitchFamily="34" charset="0"/>
              </a:rPr>
              <a:t>E</a:t>
            </a:r>
            <a:r>
              <a:rPr lang="en-US" dirty="0" smtClean="0">
                <a:latin typeface="Calibri" pitchFamily="34" charset="0"/>
                <a:cs typeface="Calibri" pitchFamily="34" charset="0"/>
              </a:rPr>
              <a:t>nergy </a:t>
            </a:r>
            <a:r>
              <a:rPr lang="en-US" dirty="0">
                <a:latin typeface="Calibri" pitchFamily="34" charset="0"/>
                <a:cs typeface="Calibri" pitchFamily="34" charset="0"/>
              </a:rPr>
              <a:t>&amp; E</a:t>
            </a:r>
            <a:r>
              <a:rPr lang="en-US" dirty="0" smtClean="0">
                <a:latin typeface="Calibri" pitchFamily="34" charset="0"/>
                <a:cs typeface="Calibri" pitchFamily="34" charset="0"/>
              </a:rPr>
              <a:t>ngagement</a:t>
            </a:r>
            <a:endParaRPr lang="en-US" dirty="0">
              <a:latin typeface="Calibri" pitchFamily="34" charset="0"/>
              <a:cs typeface="Calibri" pitchFamily="34" charset="0"/>
            </a:endParaRPr>
          </a:p>
          <a:p>
            <a:pPr lvl="1" eaLnBrk="1" hangingPunct="1">
              <a:buFont typeface="Arial" pitchFamily="34" charset="0"/>
              <a:buChar char="•"/>
            </a:pPr>
            <a:r>
              <a:rPr lang="en-US" sz="2400" dirty="0" smtClean="0">
                <a:latin typeface="Calibri" pitchFamily="34" charset="0"/>
                <a:cs typeface="Calibri" pitchFamily="34" charset="0"/>
              </a:rPr>
              <a:t>Near-Term Key Areas to Address</a:t>
            </a:r>
          </a:p>
          <a:p>
            <a:pPr eaLnBrk="1" hangingPunct="1">
              <a:buFont typeface="Wingdings" pitchFamily="2" charset="2"/>
              <a:buChar char="q"/>
            </a:pPr>
            <a:r>
              <a:rPr lang="en-US" sz="2800" dirty="0" smtClean="0">
                <a:latin typeface="Calibri" pitchFamily="34" charset="0"/>
                <a:cs typeface="Calibri" pitchFamily="34" charset="0"/>
              </a:rPr>
              <a:t>Explore </a:t>
            </a:r>
            <a:r>
              <a:rPr lang="en-US" dirty="0">
                <a:latin typeface="Calibri" pitchFamily="34" charset="0"/>
                <a:cs typeface="Calibri" pitchFamily="34" charset="0"/>
              </a:rPr>
              <a:t>b</a:t>
            </a:r>
            <a:r>
              <a:rPr lang="en-US" sz="2800" dirty="0" smtClean="0">
                <a:latin typeface="Calibri" pitchFamily="34" charset="0"/>
                <a:cs typeface="Calibri" pitchFamily="34" charset="0"/>
              </a:rPr>
              <a:t>oard size, structure, and operations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795946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SURVEY DESIGN (SAMPLE)</a:t>
            </a:r>
          </a:p>
        </p:txBody>
      </p:sp>
      <p:sp>
        <p:nvSpPr>
          <p:cNvPr id="4099" name="Rectangle 3"/>
          <p:cNvSpPr>
            <a:spLocks noGrp="1" noChangeArrowheads="1"/>
          </p:cNvSpPr>
          <p:nvPr>
            <p:ph type="body" idx="1"/>
          </p:nvPr>
        </p:nvSpPr>
        <p:spPr>
          <a:xfrm>
            <a:off x="457200" y="1295400"/>
            <a:ext cx="8229600" cy="4709160"/>
          </a:xfrm>
        </p:spPr>
        <p:txBody>
          <a:bodyPr>
            <a:normAutofit lnSpcReduction="10000"/>
          </a:bodyPr>
          <a:lstStyle/>
          <a:p>
            <a:pPr eaLnBrk="1" hangingPunct="1">
              <a:buFont typeface="Wingdings" pitchFamily="2" charset="2"/>
              <a:buChar char="q"/>
            </a:pPr>
            <a:r>
              <a:rPr lang="en-US" sz="3200" dirty="0" smtClean="0">
                <a:latin typeface="Calibri" pitchFamily="34" charset="0"/>
                <a:cs typeface="Calibri" pitchFamily="34" charset="0"/>
              </a:rPr>
              <a:t>Member Energy and Engagement</a:t>
            </a:r>
          </a:p>
          <a:p>
            <a:pPr lvl="1">
              <a:buFont typeface="Arial" pitchFamily="34" charset="0"/>
              <a:buChar char="•"/>
            </a:pPr>
            <a:r>
              <a:rPr lang="en-US" dirty="0" smtClean="0">
                <a:latin typeface="Calibri" pitchFamily="34" charset="0"/>
                <a:cs typeface="Calibri" pitchFamily="34" charset="0"/>
              </a:rPr>
              <a:t>Understanding of mission</a:t>
            </a:r>
          </a:p>
          <a:p>
            <a:pPr lvl="1">
              <a:buFont typeface="Arial" pitchFamily="34" charset="0"/>
              <a:buChar char="•"/>
            </a:pPr>
            <a:r>
              <a:rPr lang="en-US" dirty="0" smtClean="0">
                <a:latin typeface="Calibri" pitchFamily="34" charset="0"/>
                <a:cs typeface="Calibri" pitchFamily="34" charset="0"/>
              </a:rPr>
              <a:t>Advocacy in the community</a:t>
            </a:r>
          </a:p>
          <a:p>
            <a:pPr lvl="1">
              <a:buFont typeface="Arial" pitchFamily="34" charset="0"/>
              <a:buChar char="•"/>
            </a:pPr>
            <a:r>
              <a:rPr lang="en-US" dirty="0" smtClean="0">
                <a:latin typeface="Calibri" pitchFamily="34" charset="0"/>
                <a:cs typeface="Calibri" pitchFamily="34" charset="0"/>
              </a:rPr>
              <a:t>Sacrificial giving</a:t>
            </a:r>
          </a:p>
          <a:p>
            <a:pPr marL="585216" lvl="1" indent="0">
              <a:buNone/>
            </a:pPr>
            <a:endParaRPr lang="en-US" sz="1200" dirty="0" smtClean="0">
              <a:latin typeface="Calibri" pitchFamily="34" charset="0"/>
              <a:cs typeface="Calibri" pitchFamily="34" charset="0"/>
            </a:endParaRPr>
          </a:p>
          <a:p>
            <a:pPr eaLnBrk="1" hangingPunct="1">
              <a:buFont typeface="Wingdings" pitchFamily="2" charset="2"/>
              <a:buChar char="q"/>
            </a:pPr>
            <a:r>
              <a:rPr lang="en-US" sz="3200" dirty="0" smtClean="0">
                <a:latin typeface="Calibri" pitchFamily="34" charset="0"/>
                <a:cs typeface="Calibri" pitchFamily="34" charset="0"/>
              </a:rPr>
              <a:t>Key Performance Areas</a:t>
            </a:r>
          </a:p>
          <a:p>
            <a:pPr lvl="1" eaLnBrk="1" hangingPunct="1">
              <a:buFont typeface="Arial" pitchFamily="34" charset="0"/>
              <a:buChar char="•"/>
            </a:pPr>
            <a:r>
              <a:rPr lang="en-US" dirty="0" smtClean="0">
                <a:latin typeface="Calibri" pitchFamily="34" charset="0"/>
                <a:cs typeface="Calibri" pitchFamily="34" charset="0"/>
              </a:rPr>
              <a:t>Strong </a:t>
            </a:r>
            <a:r>
              <a:rPr lang="en-US" dirty="0">
                <a:latin typeface="Calibri" pitchFamily="34" charset="0"/>
                <a:cs typeface="Calibri" pitchFamily="34" charset="0"/>
              </a:rPr>
              <a:t>r</a:t>
            </a:r>
            <a:r>
              <a:rPr lang="en-US" dirty="0" smtClean="0">
                <a:latin typeface="Calibri" pitchFamily="34" charset="0"/>
                <a:cs typeface="Calibri" pitchFamily="34" charset="0"/>
              </a:rPr>
              <a:t>eputation in community</a:t>
            </a:r>
          </a:p>
          <a:p>
            <a:pPr lvl="1" eaLnBrk="1" hangingPunct="1">
              <a:buFont typeface="Arial" pitchFamily="34" charset="0"/>
              <a:buChar char="•"/>
            </a:pPr>
            <a:r>
              <a:rPr lang="en-US" dirty="0" smtClean="0">
                <a:latin typeface="Calibri" pitchFamily="34" charset="0"/>
                <a:cs typeface="Calibri" pitchFamily="34" charset="0"/>
              </a:rPr>
              <a:t>Strong financial </a:t>
            </a:r>
            <a:r>
              <a:rPr lang="en-US" dirty="0">
                <a:latin typeface="Calibri" pitchFamily="34" charset="0"/>
                <a:cs typeface="Calibri" pitchFamily="34" charset="0"/>
              </a:rPr>
              <a:t>s</a:t>
            </a:r>
            <a:r>
              <a:rPr lang="en-US" dirty="0" smtClean="0">
                <a:latin typeface="Calibri" pitchFamily="34" charset="0"/>
                <a:cs typeface="Calibri" pitchFamily="34" charset="0"/>
              </a:rPr>
              <a:t>tewardship</a:t>
            </a:r>
          </a:p>
          <a:p>
            <a:pPr lvl="1" eaLnBrk="1" hangingPunct="1">
              <a:buFont typeface="Arial" pitchFamily="34" charset="0"/>
              <a:buChar char="•"/>
            </a:pPr>
            <a:r>
              <a:rPr lang="en-US" dirty="0" smtClean="0">
                <a:latin typeface="Calibri" pitchFamily="34" charset="0"/>
                <a:cs typeface="Calibri" pitchFamily="34" charset="0"/>
              </a:rPr>
              <a:t>Fund development </a:t>
            </a:r>
            <a:r>
              <a:rPr lang="en-US" dirty="0">
                <a:latin typeface="Calibri" pitchFamily="34" charset="0"/>
                <a:cs typeface="Calibri" pitchFamily="34" charset="0"/>
              </a:rPr>
              <a:t>c</a:t>
            </a:r>
            <a:r>
              <a:rPr lang="en-US" dirty="0" smtClean="0">
                <a:latin typeface="Calibri" pitchFamily="34" charset="0"/>
                <a:cs typeface="Calibri" pitchFamily="34" charset="0"/>
              </a:rPr>
              <a:t>ommensurate with needs</a:t>
            </a:r>
          </a:p>
          <a:p>
            <a:pPr lvl="1" eaLnBrk="1" hangingPunct="1">
              <a:buFont typeface="Arial" pitchFamily="34" charset="0"/>
              <a:buChar char="•"/>
            </a:pPr>
            <a:r>
              <a:rPr lang="en-US" dirty="0" smtClean="0">
                <a:latin typeface="Calibri" pitchFamily="34" charset="0"/>
                <a:cs typeface="Calibri" pitchFamily="34" charset="0"/>
              </a:rPr>
              <a:t>Strong Board/Executive Director Relationship</a:t>
            </a:r>
          </a:p>
          <a:p>
            <a:pPr lvl="1" eaLnBrk="1" hangingPunct="1">
              <a:buFont typeface="Arial" pitchFamily="34" charset="0"/>
              <a:buChar char="•"/>
            </a:pPr>
            <a:r>
              <a:rPr lang="en-US" dirty="0" smtClean="0">
                <a:latin typeface="Calibri" pitchFamily="34" charset="0"/>
                <a:cs typeface="Calibri" pitchFamily="34" charset="0"/>
              </a:rPr>
              <a:t>Operational excellence (</a:t>
            </a:r>
            <a:r>
              <a:rPr lang="en-US" i="1" dirty="0" smtClean="0">
                <a:latin typeface="Calibri" pitchFamily="34" charset="0"/>
                <a:cs typeface="Calibri" pitchFamily="34" charset="0"/>
              </a:rPr>
              <a:t>e.g., </a:t>
            </a:r>
            <a:r>
              <a:rPr lang="en-US" dirty="0" smtClean="0">
                <a:latin typeface="Calibri" pitchFamily="34" charset="0"/>
                <a:cs typeface="Calibri" pitchFamily="34" charset="0"/>
              </a:rPr>
              <a:t>Six Sigma)</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001103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a:bodyPr>
          <a:lstStyle/>
          <a:p>
            <a:pPr eaLnBrk="1" hangingPunct="1"/>
            <a:r>
              <a:rPr lang="en-US" dirty="0" smtClean="0"/>
              <a:t>SURVEY DESIGN (SAMPLE)</a:t>
            </a:r>
          </a:p>
        </p:txBody>
      </p:sp>
      <p:sp>
        <p:nvSpPr>
          <p:cNvPr id="5123" name="Rectangle 3"/>
          <p:cNvSpPr>
            <a:spLocks noGrp="1" noChangeArrowheads="1"/>
          </p:cNvSpPr>
          <p:nvPr>
            <p:ph type="body" idx="1"/>
          </p:nvPr>
        </p:nvSpPr>
        <p:spPr>
          <a:xfrm>
            <a:off x="457200" y="1371600"/>
            <a:ext cx="8229600" cy="4525963"/>
          </a:xfrm>
        </p:spPr>
        <p:txBody>
          <a:bodyPr>
            <a:normAutofit fontScale="92500" lnSpcReduction="10000"/>
          </a:bodyPr>
          <a:lstStyle/>
          <a:p>
            <a:pPr eaLnBrk="1" hangingPunct="1">
              <a:buFont typeface="Wingdings" pitchFamily="2" charset="2"/>
              <a:buChar char="q"/>
            </a:pPr>
            <a:r>
              <a:rPr lang="en-US" dirty="0" smtClean="0">
                <a:latin typeface="Calibri" pitchFamily="34" charset="0"/>
                <a:cs typeface="Calibri" pitchFamily="34" charset="0"/>
              </a:rPr>
              <a:t>Strategic Areas to Explore</a:t>
            </a:r>
          </a:p>
          <a:p>
            <a:pPr lvl="1" eaLnBrk="1" hangingPunct="1">
              <a:buFont typeface="Arial" pitchFamily="34" charset="0"/>
              <a:buChar char="•"/>
            </a:pPr>
            <a:r>
              <a:rPr lang="en-US" sz="2400" dirty="0" smtClean="0">
                <a:latin typeface="Calibri" pitchFamily="34" charset="0"/>
                <a:cs typeface="Calibri" pitchFamily="34" charset="0"/>
              </a:rPr>
              <a:t>Size of Board (Sometimes, “less is more”)</a:t>
            </a:r>
          </a:p>
          <a:p>
            <a:pPr lvl="1" eaLnBrk="1" hangingPunct="1">
              <a:buFont typeface="Arial" pitchFamily="34" charset="0"/>
              <a:buChar char="•"/>
            </a:pPr>
            <a:r>
              <a:rPr lang="en-US" sz="2400" dirty="0" smtClean="0">
                <a:latin typeface="Calibri" pitchFamily="34" charset="0"/>
                <a:cs typeface="Calibri" pitchFamily="34" charset="0"/>
              </a:rPr>
              <a:t>Committee structure and purposes</a:t>
            </a:r>
          </a:p>
          <a:p>
            <a:pPr marL="585216" lvl="1" indent="0" eaLnBrk="1" hangingPunct="1">
              <a:buNone/>
            </a:pPr>
            <a:endParaRPr lang="en-US" sz="2400" dirty="0" smtClean="0">
              <a:latin typeface="Calibri" pitchFamily="34" charset="0"/>
              <a:cs typeface="Calibri" pitchFamily="34" charset="0"/>
            </a:endParaRPr>
          </a:p>
          <a:p>
            <a:pPr>
              <a:buFont typeface="Wingdings" pitchFamily="2" charset="2"/>
              <a:buChar char="q"/>
            </a:pPr>
            <a:r>
              <a:rPr lang="en-US" dirty="0">
                <a:latin typeface="Calibri" pitchFamily="34" charset="0"/>
                <a:cs typeface="Calibri" pitchFamily="34" charset="0"/>
              </a:rPr>
              <a:t>Other Areas to Explore</a:t>
            </a:r>
          </a:p>
          <a:p>
            <a:pPr lvl="1">
              <a:buFont typeface="Arial" pitchFamily="34" charset="0"/>
              <a:buChar char="•"/>
            </a:pPr>
            <a:r>
              <a:rPr lang="en-US" sz="2500" dirty="0">
                <a:latin typeface="Calibri" pitchFamily="34" charset="0"/>
                <a:cs typeface="Calibri" pitchFamily="34" charset="0"/>
              </a:rPr>
              <a:t>Processes for recruiting new board members</a:t>
            </a:r>
          </a:p>
          <a:p>
            <a:pPr lvl="1">
              <a:buFont typeface="Arial" pitchFamily="34" charset="0"/>
              <a:buChar char="•"/>
            </a:pPr>
            <a:r>
              <a:rPr lang="en-US" sz="2500" dirty="0">
                <a:latin typeface="Calibri" pitchFamily="34" charset="0"/>
                <a:cs typeface="Calibri" pitchFamily="34" charset="0"/>
              </a:rPr>
              <a:t>Process for developing new leaders</a:t>
            </a:r>
          </a:p>
          <a:p>
            <a:pPr lvl="1">
              <a:buFont typeface="Arial" pitchFamily="34" charset="0"/>
              <a:buChar char="•"/>
            </a:pPr>
            <a:r>
              <a:rPr lang="en-US" sz="2500" dirty="0">
                <a:latin typeface="Calibri" pitchFamily="34" charset="0"/>
                <a:cs typeface="Calibri" pitchFamily="34" charset="0"/>
              </a:rPr>
              <a:t>Work-Life Balance</a:t>
            </a:r>
          </a:p>
          <a:p>
            <a:pPr lvl="1">
              <a:buFont typeface="Arial" pitchFamily="34" charset="0"/>
              <a:buChar char="•"/>
            </a:pPr>
            <a:r>
              <a:rPr lang="en-US" sz="2500" dirty="0">
                <a:latin typeface="Calibri" pitchFamily="34" charset="0"/>
                <a:cs typeface="Calibri" pitchFamily="34" charset="0"/>
              </a:rPr>
              <a:t>Expectations of board members regarding preparation and participation in board and committee meetings</a:t>
            </a:r>
          </a:p>
          <a:p>
            <a:pPr lvl="1">
              <a:buFont typeface="Arial" pitchFamily="34" charset="0"/>
              <a:buChar char="•"/>
            </a:pPr>
            <a:r>
              <a:rPr lang="en-US" sz="2500" dirty="0">
                <a:latin typeface="Calibri" pitchFamily="34" charset="0"/>
                <a:cs typeface="Calibri" pitchFamily="34" charset="0"/>
              </a:rPr>
              <a:t>Clarity regarding who should be leading and how. </a:t>
            </a:r>
            <a:endParaRPr lang="en-US" dirty="0">
              <a:latin typeface="Calibri" pitchFamily="34" charset="0"/>
              <a:cs typeface="Calibri" pitchFamily="34" charset="0"/>
            </a:endParaRPr>
          </a:p>
          <a:p>
            <a:pPr>
              <a:buFont typeface="Arial" pitchFamily="34" charset="0"/>
              <a:buChar char="•"/>
            </a:pPr>
            <a:endParaRPr lang="en-US" sz="2800" dirty="0" smtClean="0">
              <a:latin typeface="Calibri" pitchFamily="34" charset="0"/>
              <a:cs typeface="Calibri" pitchFamily="34" charset="0"/>
            </a:endParaRPr>
          </a:p>
          <a:p>
            <a:pPr eaLnBrk="1" hangingPunct="1"/>
            <a:endParaRPr lang="en-US"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001043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74638"/>
            <a:ext cx="9144000" cy="1143000"/>
          </a:xfrm>
        </p:spPr>
        <p:txBody>
          <a:bodyPr>
            <a:normAutofit fontScale="90000"/>
          </a:bodyPr>
          <a:lstStyle/>
          <a:p>
            <a:pPr eaLnBrk="1" hangingPunct="1"/>
            <a:r>
              <a:rPr lang="en-US" sz="3600" cap="all" dirty="0" smtClean="0"/>
              <a:t>How Excited Are YOU to Be Involved?</a:t>
            </a:r>
            <a:r>
              <a:rPr lang="en-US" sz="4000" cap="all" dirty="0" smtClean="0"/>
              <a:t/>
            </a:r>
            <a:br>
              <a:rPr lang="en-US" sz="4000" cap="all" dirty="0" smtClean="0"/>
            </a:br>
            <a:r>
              <a:rPr lang="en-US" sz="2400" cap="all" dirty="0" smtClean="0"/>
              <a:t>Individual Board Member Perspectives</a:t>
            </a:r>
          </a:p>
        </p:txBody>
      </p:sp>
      <p:sp>
        <p:nvSpPr>
          <p:cNvPr id="7171" name="Line 3"/>
          <p:cNvSpPr>
            <a:spLocks noChangeShapeType="1"/>
          </p:cNvSpPr>
          <p:nvPr/>
        </p:nvSpPr>
        <p:spPr bwMode="auto">
          <a:xfrm>
            <a:off x="457200" y="1828800"/>
            <a:ext cx="82296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72" name="Line 4"/>
          <p:cNvSpPr>
            <a:spLocks noChangeShapeType="1"/>
          </p:cNvSpPr>
          <p:nvPr/>
        </p:nvSpPr>
        <p:spPr bwMode="auto">
          <a:xfrm>
            <a:off x="4572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73" name="Line 5"/>
          <p:cNvSpPr>
            <a:spLocks noChangeShapeType="1"/>
          </p:cNvSpPr>
          <p:nvPr/>
        </p:nvSpPr>
        <p:spPr bwMode="auto">
          <a:xfrm>
            <a:off x="457200" y="6400800"/>
            <a:ext cx="82296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74" name="Line 6"/>
          <p:cNvSpPr>
            <a:spLocks noChangeShapeType="1"/>
          </p:cNvSpPr>
          <p:nvPr/>
        </p:nvSpPr>
        <p:spPr bwMode="auto">
          <a:xfrm flipV="1">
            <a:off x="86868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75" name="Line 7"/>
          <p:cNvSpPr>
            <a:spLocks noChangeShapeType="1"/>
          </p:cNvSpPr>
          <p:nvPr/>
        </p:nvSpPr>
        <p:spPr bwMode="auto">
          <a:xfrm>
            <a:off x="50292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76" name="Line 8"/>
          <p:cNvSpPr>
            <a:spLocks noChangeShapeType="1"/>
          </p:cNvSpPr>
          <p:nvPr/>
        </p:nvSpPr>
        <p:spPr bwMode="auto">
          <a:xfrm>
            <a:off x="68580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77" name="Text Box 9"/>
          <p:cNvSpPr txBox="1">
            <a:spLocks noChangeArrowheads="1"/>
          </p:cNvSpPr>
          <p:nvPr/>
        </p:nvSpPr>
        <p:spPr bwMode="auto">
          <a:xfrm>
            <a:off x="4648200" y="1447800"/>
            <a:ext cx="13716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Rarely</a:t>
            </a:r>
          </a:p>
        </p:txBody>
      </p:sp>
      <p:sp>
        <p:nvSpPr>
          <p:cNvPr id="7178" name="Text Box 10"/>
          <p:cNvSpPr txBox="1">
            <a:spLocks noChangeArrowheads="1"/>
          </p:cNvSpPr>
          <p:nvPr/>
        </p:nvSpPr>
        <p:spPr bwMode="auto">
          <a:xfrm>
            <a:off x="6553200" y="1447800"/>
            <a:ext cx="7620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Often</a:t>
            </a:r>
          </a:p>
        </p:txBody>
      </p:sp>
      <p:sp>
        <p:nvSpPr>
          <p:cNvPr id="7179" name="Text Box 11"/>
          <p:cNvSpPr txBox="1">
            <a:spLocks noChangeArrowheads="1"/>
          </p:cNvSpPr>
          <p:nvPr/>
        </p:nvSpPr>
        <p:spPr bwMode="auto">
          <a:xfrm>
            <a:off x="8001000" y="1187450"/>
            <a:ext cx="1143000" cy="6413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Almost Always</a:t>
            </a:r>
          </a:p>
        </p:txBody>
      </p:sp>
      <p:sp>
        <p:nvSpPr>
          <p:cNvPr id="7180" name="Rectangle 12"/>
          <p:cNvSpPr>
            <a:spLocks noChangeArrowheads="1"/>
          </p:cNvSpPr>
          <p:nvPr/>
        </p:nvSpPr>
        <p:spPr bwMode="auto">
          <a:xfrm>
            <a:off x="457200" y="1981200"/>
            <a:ext cx="73914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I Get Excited About the Mission and Vision</a:t>
            </a:r>
          </a:p>
        </p:txBody>
      </p:sp>
      <p:sp>
        <p:nvSpPr>
          <p:cNvPr id="7181" name="Rectangle 13"/>
          <p:cNvSpPr>
            <a:spLocks noChangeArrowheads="1"/>
          </p:cNvSpPr>
          <p:nvPr/>
        </p:nvSpPr>
        <p:spPr bwMode="auto">
          <a:xfrm>
            <a:off x="457200" y="2514600"/>
            <a:ext cx="66294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I Look for News, Trends That Impact Our Organization</a:t>
            </a:r>
          </a:p>
        </p:txBody>
      </p:sp>
      <p:sp>
        <p:nvSpPr>
          <p:cNvPr id="7182" name="Rectangle 14"/>
          <p:cNvSpPr>
            <a:spLocks noChangeArrowheads="1"/>
          </p:cNvSpPr>
          <p:nvPr/>
        </p:nvSpPr>
        <p:spPr bwMode="auto">
          <a:xfrm>
            <a:off x="457200" y="2971800"/>
            <a:ext cx="70866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I Thoughtfully Prepare for Board and Committee Meetings</a:t>
            </a:r>
          </a:p>
        </p:txBody>
      </p:sp>
      <p:sp>
        <p:nvSpPr>
          <p:cNvPr id="7183" name="Rectangle 15"/>
          <p:cNvSpPr>
            <a:spLocks noChangeArrowheads="1"/>
          </p:cNvSpPr>
          <p:nvPr/>
        </p:nvSpPr>
        <p:spPr bwMode="auto">
          <a:xfrm>
            <a:off x="457200" y="3505200"/>
            <a:ext cx="6553200" cy="228600"/>
          </a:xfrm>
          <a:prstGeom prst="rect">
            <a:avLst/>
          </a:prstGeom>
          <a:solidFill>
            <a:srgbClr val="DEF1F2"/>
          </a:solidFill>
          <a:ln w="9525">
            <a:solidFill>
              <a:schemeClr val="tx1"/>
            </a:solidFill>
            <a:miter lim="800000"/>
            <a:headEnd/>
            <a:tailEnd/>
          </a:ln>
        </p:spPr>
        <p:txBody>
          <a:bodyPr wrap="none" anchor="ctr"/>
          <a:lstStyle/>
          <a:p>
            <a:pPr algn="ctr">
              <a:lnSpc>
                <a:spcPct val="80000"/>
              </a:lnSpc>
              <a:spcBef>
                <a:spcPct val="20000"/>
              </a:spcBef>
            </a:pPr>
            <a:r>
              <a:rPr lang="en-US" dirty="0">
                <a:solidFill>
                  <a:schemeClr val="bg2">
                    <a:lumMod val="60000"/>
                    <a:lumOff val="40000"/>
                  </a:schemeClr>
                </a:solidFill>
                <a:latin typeface="Calibri" pitchFamily="34" charset="0"/>
                <a:cs typeface="Calibri" pitchFamily="34" charset="0"/>
              </a:rPr>
              <a:t>I Actively Participate in Board and Committee Work</a:t>
            </a:r>
          </a:p>
        </p:txBody>
      </p:sp>
      <p:sp>
        <p:nvSpPr>
          <p:cNvPr id="7184" name="Rectangle 16"/>
          <p:cNvSpPr>
            <a:spLocks noChangeArrowheads="1"/>
          </p:cNvSpPr>
          <p:nvPr/>
        </p:nvSpPr>
        <p:spPr bwMode="auto">
          <a:xfrm>
            <a:off x="457200" y="4038600"/>
            <a:ext cx="7391400" cy="228600"/>
          </a:xfrm>
          <a:prstGeom prst="rect">
            <a:avLst/>
          </a:prstGeom>
          <a:solidFill>
            <a:srgbClr val="DEF1F2"/>
          </a:solidFill>
          <a:ln w="9525">
            <a:solidFill>
              <a:schemeClr val="tx1"/>
            </a:solidFill>
            <a:miter lim="800000"/>
            <a:headEnd/>
            <a:tailEnd/>
          </a:ln>
        </p:spPr>
        <p:txBody>
          <a:bodyPr wrap="none" anchor="ctr"/>
          <a:lstStyle/>
          <a:p>
            <a:pPr algn="ctr">
              <a:lnSpc>
                <a:spcPct val="80000"/>
              </a:lnSpc>
              <a:spcBef>
                <a:spcPct val="20000"/>
              </a:spcBef>
            </a:pPr>
            <a:r>
              <a:rPr lang="en-US" dirty="0">
                <a:solidFill>
                  <a:schemeClr val="bg2">
                    <a:lumMod val="60000"/>
                    <a:lumOff val="40000"/>
                  </a:schemeClr>
                </a:solidFill>
                <a:latin typeface="Calibri" pitchFamily="34" charset="0"/>
                <a:cs typeface="Calibri" pitchFamily="34" charset="0"/>
              </a:rPr>
              <a:t>I Act as Ambassador and Tell People About Our Work</a:t>
            </a:r>
          </a:p>
        </p:txBody>
      </p:sp>
      <p:sp>
        <p:nvSpPr>
          <p:cNvPr id="7185" name="Rectangle 17"/>
          <p:cNvSpPr>
            <a:spLocks noChangeArrowheads="1"/>
          </p:cNvSpPr>
          <p:nvPr/>
        </p:nvSpPr>
        <p:spPr bwMode="auto">
          <a:xfrm>
            <a:off x="457200" y="4572000"/>
            <a:ext cx="62484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I Recommend People for the Board and Committees</a:t>
            </a:r>
          </a:p>
        </p:txBody>
      </p:sp>
      <p:sp>
        <p:nvSpPr>
          <p:cNvPr id="7186" name="Rectangle 18"/>
          <p:cNvSpPr>
            <a:spLocks noChangeArrowheads="1"/>
          </p:cNvSpPr>
          <p:nvPr/>
        </p:nvSpPr>
        <p:spPr bwMode="auto">
          <a:xfrm>
            <a:off x="457200" y="5105400"/>
            <a:ext cx="72390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I Assist With Fund Raising Efforts</a:t>
            </a:r>
          </a:p>
        </p:txBody>
      </p:sp>
      <p:sp>
        <p:nvSpPr>
          <p:cNvPr id="7187" name="Rectangle 19"/>
          <p:cNvSpPr>
            <a:spLocks noChangeArrowheads="1"/>
          </p:cNvSpPr>
          <p:nvPr/>
        </p:nvSpPr>
        <p:spPr bwMode="auto">
          <a:xfrm>
            <a:off x="457200" y="5638800"/>
            <a:ext cx="78486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I Make </a:t>
            </a:r>
            <a:r>
              <a:rPr lang="en-US" dirty="0" smtClean="0">
                <a:solidFill>
                  <a:schemeClr val="bg2">
                    <a:lumMod val="60000"/>
                    <a:lumOff val="40000"/>
                  </a:schemeClr>
                </a:solidFill>
                <a:latin typeface="Calibri" pitchFamily="34" charset="0"/>
                <a:cs typeface="Calibri" pitchFamily="34" charset="0"/>
              </a:rPr>
              <a:t>A Sacrificial </a:t>
            </a:r>
            <a:r>
              <a:rPr lang="en-US" dirty="0">
                <a:solidFill>
                  <a:schemeClr val="bg2">
                    <a:lumMod val="60000"/>
                    <a:lumOff val="40000"/>
                  </a:schemeClr>
                </a:solidFill>
                <a:latin typeface="Calibri" pitchFamily="34" charset="0"/>
                <a:cs typeface="Calibri" pitchFamily="34" charset="0"/>
              </a:rPr>
              <a:t>Annual </a:t>
            </a:r>
            <a:r>
              <a:rPr lang="en-US" dirty="0" smtClean="0">
                <a:solidFill>
                  <a:schemeClr val="bg2">
                    <a:lumMod val="60000"/>
                    <a:lumOff val="40000"/>
                  </a:schemeClr>
                </a:solidFill>
                <a:latin typeface="Calibri" pitchFamily="34" charset="0"/>
                <a:cs typeface="Calibri" pitchFamily="34" charset="0"/>
              </a:rPr>
              <a:t>Financial Contribution</a:t>
            </a:r>
            <a:endParaRPr lang="en-US" dirty="0">
              <a:solidFill>
                <a:schemeClr val="bg2">
                  <a:lumMod val="60000"/>
                  <a:lumOff val="40000"/>
                </a:schemeClr>
              </a:solidFill>
              <a:latin typeface="Calibri" pitchFamily="34" charset="0"/>
              <a:cs typeface="Calibri" pitchFamily="34" charset="0"/>
            </a:endParaRPr>
          </a:p>
        </p:txBody>
      </p:sp>
      <p:sp>
        <p:nvSpPr>
          <p:cNvPr id="7188" name="Rectangle 20"/>
          <p:cNvSpPr>
            <a:spLocks noChangeArrowheads="1"/>
          </p:cNvSpPr>
          <p:nvPr/>
        </p:nvSpPr>
        <p:spPr bwMode="auto">
          <a:xfrm>
            <a:off x="457200" y="6096000"/>
            <a:ext cx="73914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I Truly Enjoy Serving on This Board</a:t>
            </a:r>
          </a:p>
        </p:txBody>
      </p:sp>
      <p:sp>
        <p:nvSpPr>
          <p:cNvPr id="7189" name="Line 21"/>
          <p:cNvSpPr>
            <a:spLocks noChangeShapeType="1"/>
          </p:cNvSpPr>
          <p:nvPr/>
        </p:nvSpPr>
        <p:spPr bwMode="auto">
          <a:xfrm>
            <a:off x="77724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90" name="Line 22"/>
          <p:cNvSpPr>
            <a:spLocks noChangeShapeType="1"/>
          </p:cNvSpPr>
          <p:nvPr/>
        </p:nvSpPr>
        <p:spPr bwMode="auto">
          <a:xfrm>
            <a:off x="73152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91" name="Line 23"/>
          <p:cNvSpPr>
            <a:spLocks noChangeShapeType="1"/>
          </p:cNvSpPr>
          <p:nvPr/>
        </p:nvSpPr>
        <p:spPr bwMode="auto">
          <a:xfrm>
            <a:off x="82296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92" name="Line 24"/>
          <p:cNvSpPr>
            <a:spLocks noChangeShapeType="1"/>
          </p:cNvSpPr>
          <p:nvPr/>
        </p:nvSpPr>
        <p:spPr bwMode="auto">
          <a:xfrm>
            <a:off x="59436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93" name="Line 25"/>
          <p:cNvSpPr>
            <a:spLocks noChangeShapeType="1"/>
          </p:cNvSpPr>
          <p:nvPr/>
        </p:nvSpPr>
        <p:spPr bwMode="auto">
          <a:xfrm>
            <a:off x="54864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7194" name="Line 26"/>
          <p:cNvSpPr>
            <a:spLocks noChangeShapeType="1"/>
          </p:cNvSpPr>
          <p:nvPr/>
        </p:nvSpPr>
        <p:spPr bwMode="auto">
          <a:xfrm>
            <a:off x="64008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078385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152400"/>
            <a:ext cx="8229600" cy="1143000"/>
          </a:xfrm>
        </p:spPr>
        <p:txBody>
          <a:bodyPr>
            <a:normAutofit/>
          </a:bodyPr>
          <a:lstStyle/>
          <a:p>
            <a:pPr eaLnBrk="1" hangingPunct="1"/>
            <a:r>
              <a:rPr lang="en-US" sz="3400" cap="all" dirty="0" smtClean="0"/>
              <a:t>Over the Past Year, How Well Has the Board Performed?</a:t>
            </a:r>
          </a:p>
        </p:txBody>
      </p:sp>
      <p:sp>
        <p:nvSpPr>
          <p:cNvPr id="9219" name="Line 3"/>
          <p:cNvSpPr>
            <a:spLocks noChangeShapeType="1"/>
          </p:cNvSpPr>
          <p:nvPr/>
        </p:nvSpPr>
        <p:spPr bwMode="auto">
          <a:xfrm>
            <a:off x="457200" y="1828800"/>
            <a:ext cx="82296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20" name="Line 4"/>
          <p:cNvSpPr>
            <a:spLocks noChangeShapeType="1"/>
          </p:cNvSpPr>
          <p:nvPr/>
        </p:nvSpPr>
        <p:spPr bwMode="auto">
          <a:xfrm>
            <a:off x="8382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21" name="Line 5"/>
          <p:cNvSpPr>
            <a:spLocks noChangeShapeType="1"/>
          </p:cNvSpPr>
          <p:nvPr/>
        </p:nvSpPr>
        <p:spPr bwMode="auto">
          <a:xfrm>
            <a:off x="457200" y="6400800"/>
            <a:ext cx="82296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22" name="Line 6"/>
          <p:cNvSpPr>
            <a:spLocks noChangeShapeType="1"/>
          </p:cNvSpPr>
          <p:nvPr/>
        </p:nvSpPr>
        <p:spPr bwMode="auto">
          <a:xfrm flipV="1">
            <a:off x="86868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23" name="Line 7"/>
          <p:cNvSpPr>
            <a:spLocks noChangeShapeType="1"/>
          </p:cNvSpPr>
          <p:nvPr/>
        </p:nvSpPr>
        <p:spPr bwMode="auto">
          <a:xfrm>
            <a:off x="50292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24" name="Line 8"/>
          <p:cNvSpPr>
            <a:spLocks noChangeShapeType="1"/>
          </p:cNvSpPr>
          <p:nvPr/>
        </p:nvSpPr>
        <p:spPr bwMode="auto">
          <a:xfrm>
            <a:off x="68580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25" name="Text Box 9"/>
          <p:cNvSpPr txBox="1">
            <a:spLocks noChangeArrowheads="1"/>
          </p:cNvSpPr>
          <p:nvPr/>
        </p:nvSpPr>
        <p:spPr bwMode="auto">
          <a:xfrm>
            <a:off x="4343400" y="1295400"/>
            <a:ext cx="1524000" cy="5810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dirty="0"/>
              <a:t>Below</a:t>
            </a:r>
          </a:p>
          <a:p>
            <a:pPr algn="ctr" eaLnBrk="1" hangingPunct="1"/>
            <a:r>
              <a:rPr lang="en-US" sz="1600" dirty="0"/>
              <a:t>Expectations</a:t>
            </a:r>
          </a:p>
        </p:txBody>
      </p:sp>
      <p:sp>
        <p:nvSpPr>
          <p:cNvPr id="9226" name="Text Box 10"/>
          <p:cNvSpPr txBox="1">
            <a:spLocks noChangeArrowheads="1"/>
          </p:cNvSpPr>
          <p:nvPr/>
        </p:nvSpPr>
        <p:spPr bwMode="auto">
          <a:xfrm>
            <a:off x="6172200" y="1295400"/>
            <a:ext cx="1371600" cy="5810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dirty="0"/>
              <a:t>Meeting</a:t>
            </a:r>
          </a:p>
          <a:p>
            <a:pPr algn="ctr" eaLnBrk="1" hangingPunct="1"/>
            <a:r>
              <a:rPr lang="en-US" sz="1600" dirty="0"/>
              <a:t>Expectations</a:t>
            </a:r>
          </a:p>
        </p:txBody>
      </p:sp>
      <p:sp>
        <p:nvSpPr>
          <p:cNvPr id="9227" name="Text Box 11"/>
          <p:cNvSpPr txBox="1">
            <a:spLocks noChangeArrowheads="1"/>
          </p:cNvSpPr>
          <p:nvPr/>
        </p:nvSpPr>
        <p:spPr bwMode="auto">
          <a:xfrm>
            <a:off x="7696200" y="1290638"/>
            <a:ext cx="1524000" cy="5810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dirty="0"/>
              <a:t>Exceeding</a:t>
            </a:r>
          </a:p>
          <a:p>
            <a:pPr algn="ctr" eaLnBrk="1" hangingPunct="1"/>
            <a:r>
              <a:rPr lang="en-US" sz="1600" dirty="0"/>
              <a:t>Expectations</a:t>
            </a:r>
          </a:p>
        </p:txBody>
      </p:sp>
      <p:sp>
        <p:nvSpPr>
          <p:cNvPr id="9228" name="Rectangle 12"/>
          <p:cNvSpPr>
            <a:spLocks noChangeArrowheads="1"/>
          </p:cNvSpPr>
          <p:nvPr/>
        </p:nvSpPr>
        <p:spPr bwMode="auto">
          <a:xfrm>
            <a:off x="838200" y="2057400"/>
            <a:ext cx="60198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Clarifying Mission and/or Vision</a:t>
            </a:r>
          </a:p>
        </p:txBody>
      </p:sp>
      <p:sp>
        <p:nvSpPr>
          <p:cNvPr id="9229" name="Rectangle 13"/>
          <p:cNvSpPr>
            <a:spLocks noChangeArrowheads="1"/>
          </p:cNvSpPr>
          <p:nvPr/>
        </p:nvSpPr>
        <p:spPr bwMode="auto">
          <a:xfrm>
            <a:off x="838200" y="2514600"/>
            <a:ext cx="57150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Resolving Key Strategic and Policy Issues</a:t>
            </a:r>
          </a:p>
        </p:txBody>
      </p:sp>
      <p:sp>
        <p:nvSpPr>
          <p:cNvPr id="9230" name="Rectangle 14"/>
          <p:cNvSpPr>
            <a:spLocks noChangeArrowheads="1"/>
          </p:cNvSpPr>
          <p:nvPr/>
        </p:nvSpPr>
        <p:spPr bwMode="auto">
          <a:xfrm>
            <a:off x="838200" y="3124200"/>
            <a:ext cx="51816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Developing the Exec Dir/CEO</a:t>
            </a:r>
          </a:p>
        </p:txBody>
      </p:sp>
      <p:sp>
        <p:nvSpPr>
          <p:cNvPr id="9231" name="Rectangle 15"/>
          <p:cNvSpPr>
            <a:spLocks noChangeArrowheads="1"/>
          </p:cNvSpPr>
          <p:nvPr/>
        </p:nvSpPr>
        <p:spPr bwMode="auto">
          <a:xfrm>
            <a:off x="838200" y="3581400"/>
            <a:ext cx="5791200" cy="228600"/>
          </a:xfrm>
          <a:prstGeom prst="rect">
            <a:avLst/>
          </a:prstGeom>
          <a:solidFill>
            <a:srgbClr val="DEF1F2"/>
          </a:solidFill>
          <a:ln w="9525">
            <a:solidFill>
              <a:schemeClr val="tx1"/>
            </a:solidFill>
            <a:miter lim="800000"/>
            <a:headEnd/>
            <a:tailEnd/>
          </a:ln>
        </p:spPr>
        <p:txBody>
          <a:bodyPr wrap="none" anchor="ctr"/>
          <a:lstStyle/>
          <a:p>
            <a:pPr algn="ctr">
              <a:lnSpc>
                <a:spcPct val="80000"/>
              </a:lnSpc>
              <a:spcBef>
                <a:spcPct val="20000"/>
              </a:spcBef>
            </a:pPr>
            <a:r>
              <a:rPr lang="en-US" dirty="0">
                <a:solidFill>
                  <a:schemeClr val="bg2">
                    <a:lumMod val="60000"/>
                    <a:lumOff val="40000"/>
                  </a:schemeClr>
                </a:solidFill>
                <a:latin typeface="Calibri" pitchFamily="34" charset="0"/>
                <a:cs typeface="Calibri" pitchFamily="34" charset="0"/>
              </a:rPr>
              <a:t>Developing Financial Resources</a:t>
            </a:r>
          </a:p>
        </p:txBody>
      </p:sp>
      <p:sp>
        <p:nvSpPr>
          <p:cNvPr id="9232" name="Rectangle 16"/>
          <p:cNvSpPr>
            <a:spLocks noChangeArrowheads="1"/>
          </p:cNvSpPr>
          <p:nvPr/>
        </p:nvSpPr>
        <p:spPr bwMode="auto">
          <a:xfrm>
            <a:off x="838200" y="4038600"/>
            <a:ext cx="5257800" cy="228600"/>
          </a:xfrm>
          <a:prstGeom prst="rect">
            <a:avLst/>
          </a:prstGeom>
          <a:solidFill>
            <a:srgbClr val="DEF1F2"/>
          </a:solidFill>
          <a:ln w="9525">
            <a:solidFill>
              <a:schemeClr val="tx1"/>
            </a:solidFill>
            <a:miter lim="800000"/>
            <a:headEnd/>
            <a:tailEnd/>
          </a:ln>
        </p:spPr>
        <p:txBody>
          <a:bodyPr wrap="none" anchor="ctr"/>
          <a:lstStyle/>
          <a:p>
            <a:pPr algn="ctr">
              <a:lnSpc>
                <a:spcPct val="80000"/>
              </a:lnSpc>
              <a:spcBef>
                <a:spcPct val="20000"/>
              </a:spcBef>
            </a:pPr>
            <a:r>
              <a:rPr lang="en-US" dirty="0">
                <a:solidFill>
                  <a:schemeClr val="bg2">
                    <a:lumMod val="60000"/>
                    <a:lumOff val="40000"/>
                  </a:schemeClr>
                </a:solidFill>
                <a:latin typeface="Calibri" pitchFamily="34" charset="0"/>
                <a:cs typeface="Calibri" pitchFamily="34" charset="0"/>
              </a:rPr>
              <a:t>Accessing Policy Makers</a:t>
            </a:r>
          </a:p>
        </p:txBody>
      </p:sp>
      <p:sp>
        <p:nvSpPr>
          <p:cNvPr id="9233" name="Rectangle 17"/>
          <p:cNvSpPr>
            <a:spLocks noChangeArrowheads="1"/>
          </p:cNvSpPr>
          <p:nvPr/>
        </p:nvSpPr>
        <p:spPr bwMode="auto">
          <a:xfrm>
            <a:off x="838200" y="4495800"/>
            <a:ext cx="61722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Enhancing Reputation</a:t>
            </a:r>
          </a:p>
        </p:txBody>
      </p:sp>
      <p:sp>
        <p:nvSpPr>
          <p:cNvPr id="9234" name="Rectangle 18"/>
          <p:cNvSpPr>
            <a:spLocks noChangeArrowheads="1"/>
          </p:cNvSpPr>
          <p:nvPr/>
        </p:nvSpPr>
        <p:spPr bwMode="auto">
          <a:xfrm>
            <a:off x="838200" y="5105400"/>
            <a:ext cx="64008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Overseeing Financial/Risk Mgmt</a:t>
            </a:r>
          </a:p>
        </p:txBody>
      </p:sp>
      <p:sp>
        <p:nvSpPr>
          <p:cNvPr id="9235" name="Rectangle 19"/>
          <p:cNvSpPr>
            <a:spLocks noChangeArrowheads="1"/>
          </p:cNvSpPr>
          <p:nvPr/>
        </p:nvSpPr>
        <p:spPr bwMode="auto">
          <a:xfrm>
            <a:off x="838200" y="5638800"/>
            <a:ext cx="46482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Assessing Performance Against Mission</a:t>
            </a:r>
          </a:p>
        </p:txBody>
      </p:sp>
      <p:sp>
        <p:nvSpPr>
          <p:cNvPr id="9236" name="Rectangle 20"/>
          <p:cNvSpPr>
            <a:spLocks noChangeArrowheads="1"/>
          </p:cNvSpPr>
          <p:nvPr/>
        </p:nvSpPr>
        <p:spPr bwMode="auto">
          <a:xfrm>
            <a:off x="838200" y="6096000"/>
            <a:ext cx="51054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Improving Board Performance</a:t>
            </a:r>
          </a:p>
        </p:txBody>
      </p:sp>
      <p:sp>
        <p:nvSpPr>
          <p:cNvPr id="9237" name="Line 21"/>
          <p:cNvSpPr>
            <a:spLocks noChangeShapeType="1"/>
          </p:cNvSpPr>
          <p:nvPr/>
        </p:nvSpPr>
        <p:spPr bwMode="auto">
          <a:xfrm>
            <a:off x="77724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38" name="Line 22"/>
          <p:cNvSpPr>
            <a:spLocks noChangeShapeType="1"/>
          </p:cNvSpPr>
          <p:nvPr/>
        </p:nvSpPr>
        <p:spPr bwMode="auto">
          <a:xfrm>
            <a:off x="73152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39" name="Line 23"/>
          <p:cNvSpPr>
            <a:spLocks noChangeShapeType="1"/>
          </p:cNvSpPr>
          <p:nvPr/>
        </p:nvSpPr>
        <p:spPr bwMode="auto">
          <a:xfrm>
            <a:off x="82296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40" name="Line 24"/>
          <p:cNvSpPr>
            <a:spLocks noChangeShapeType="1"/>
          </p:cNvSpPr>
          <p:nvPr/>
        </p:nvSpPr>
        <p:spPr bwMode="auto">
          <a:xfrm>
            <a:off x="59436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41" name="Line 25"/>
          <p:cNvSpPr>
            <a:spLocks noChangeShapeType="1"/>
          </p:cNvSpPr>
          <p:nvPr/>
        </p:nvSpPr>
        <p:spPr bwMode="auto">
          <a:xfrm>
            <a:off x="54864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42" name="Line 26"/>
          <p:cNvSpPr>
            <a:spLocks noChangeShapeType="1"/>
          </p:cNvSpPr>
          <p:nvPr/>
        </p:nvSpPr>
        <p:spPr bwMode="auto">
          <a:xfrm>
            <a:off x="64008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43" name="Text Box 27"/>
          <p:cNvSpPr txBox="1">
            <a:spLocks noChangeArrowheads="1"/>
          </p:cNvSpPr>
          <p:nvPr/>
        </p:nvSpPr>
        <p:spPr bwMode="auto">
          <a:xfrm rot="-5400000">
            <a:off x="-45243" y="2102643"/>
            <a:ext cx="12192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Mission</a:t>
            </a:r>
          </a:p>
        </p:txBody>
      </p:sp>
      <p:sp>
        <p:nvSpPr>
          <p:cNvPr id="9244" name="Text Box 28"/>
          <p:cNvSpPr txBox="1">
            <a:spLocks noChangeArrowheads="1"/>
          </p:cNvSpPr>
          <p:nvPr/>
        </p:nvSpPr>
        <p:spPr bwMode="auto">
          <a:xfrm rot="-5400000">
            <a:off x="-327025" y="3527425"/>
            <a:ext cx="1752600" cy="6413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Leadership &amp; Resources</a:t>
            </a:r>
          </a:p>
        </p:txBody>
      </p:sp>
      <p:sp>
        <p:nvSpPr>
          <p:cNvPr id="9245" name="Text Box 29"/>
          <p:cNvSpPr txBox="1">
            <a:spLocks noChangeArrowheads="1"/>
          </p:cNvSpPr>
          <p:nvPr/>
        </p:nvSpPr>
        <p:spPr bwMode="auto">
          <a:xfrm rot="-5400000">
            <a:off x="-273843" y="5455443"/>
            <a:ext cx="16764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Performance</a:t>
            </a:r>
          </a:p>
        </p:txBody>
      </p:sp>
      <p:sp>
        <p:nvSpPr>
          <p:cNvPr id="9246" name="Line 30"/>
          <p:cNvSpPr>
            <a:spLocks noChangeShapeType="1"/>
          </p:cNvSpPr>
          <p:nvPr/>
        </p:nvSpPr>
        <p:spPr bwMode="auto">
          <a:xfrm>
            <a:off x="381000" y="4876800"/>
            <a:ext cx="457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9247" name="Line 31"/>
          <p:cNvSpPr>
            <a:spLocks noChangeShapeType="1"/>
          </p:cNvSpPr>
          <p:nvPr/>
        </p:nvSpPr>
        <p:spPr bwMode="auto">
          <a:xfrm>
            <a:off x="381000" y="3048000"/>
            <a:ext cx="457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660811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152400"/>
            <a:ext cx="8229600" cy="1143000"/>
          </a:xfrm>
        </p:spPr>
        <p:txBody>
          <a:bodyPr>
            <a:noAutofit/>
          </a:bodyPr>
          <a:lstStyle/>
          <a:p>
            <a:pPr eaLnBrk="1" hangingPunct="1"/>
            <a:r>
              <a:rPr lang="en-US" sz="3400" cap="all" dirty="0" smtClean="0"/>
              <a:t>Where Should Board Energy Be Focused in the Next 1-2 years?</a:t>
            </a:r>
          </a:p>
        </p:txBody>
      </p:sp>
      <p:sp>
        <p:nvSpPr>
          <p:cNvPr id="10243" name="Line 3"/>
          <p:cNvSpPr>
            <a:spLocks noChangeShapeType="1"/>
          </p:cNvSpPr>
          <p:nvPr/>
        </p:nvSpPr>
        <p:spPr bwMode="auto">
          <a:xfrm>
            <a:off x="457200" y="1828800"/>
            <a:ext cx="82296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44" name="Line 4"/>
          <p:cNvSpPr>
            <a:spLocks noChangeShapeType="1"/>
          </p:cNvSpPr>
          <p:nvPr/>
        </p:nvSpPr>
        <p:spPr bwMode="auto">
          <a:xfrm>
            <a:off x="8382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45" name="Line 5"/>
          <p:cNvSpPr>
            <a:spLocks noChangeShapeType="1"/>
          </p:cNvSpPr>
          <p:nvPr/>
        </p:nvSpPr>
        <p:spPr bwMode="auto">
          <a:xfrm>
            <a:off x="457200" y="6400800"/>
            <a:ext cx="82296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46" name="Line 6"/>
          <p:cNvSpPr>
            <a:spLocks noChangeShapeType="1"/>
          </p:cNvSpPr>
          <p:nvPr/>
        </p:nvSpPr>
        <p:spPr bwMode="auto">
          <a:xfrm flipV="1">
            <a:off x="86868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47" name="Line 7"/>
          <p:cNvSpPr>
            <a:spLocks noChangeShapeType="1"/>
          </p:cNvSpPr>
          <p:nvPr/>
        </p:nvSpPr>
        <p:spPr bwMode="auto">
          <a:xfrm>
            <a:off x="50292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48" name="Line 8"/>
          <p:cNvSpPr>
            <a:spLocks noChangeShapeType="1"/>
          </p:cNvSpPr>
          <p:nvPr/>
        </p:nvSpPr>
        <p:spPr bwMode="auto">
          <a:xfrm>
            <a:off x="68580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49" name="Text Box 10"/>
          <p:cNvSpPr txBox="1">
            <a:spLocks noChangeArrowheads="1"/>
          </p:cNvSpPr>
          <p:nvPr/>
        </p:nvSpPr>
        <p:spPr bwMode="auto">
          <a:xfrm>
            <a:off x="6324600" y="1295400"/>
            <a:ext cx="1219200" cy="947738"/>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dirty="0"/>
              <a:t>Important, not Urgent</a:t>
            </a:r>
          </a:p>
          <a:p>
            <a:pPr eaLnBrk="1" hangingPunct="1">
              <a:spcBef>
                <a:spcPct val="50000"/>
              </a:spcBef>
            </a:pPr>
            <a:endParaRPr lang="en-US" sz="1600" dirty="0"/>
          </a:p>
        </p:txBody>
      </p:sp>
      <p:sp>
        <p:nvSpPr>
          <p:cNvPr id="10250" name="Text Box 11"/>
          <p:cNvSpPr txBox="1">
            <a:spLocks noChangeArrowheads="1"/>
          </p:cNvSpPr>
          <p:nvPr/>
        </p:nvSpPr>
        <p:spPr bwMode="auto">
          <a:xfrm>
            <a:off x="7939088" y="1339850"/>
            <a:ext cx="1295400" cy="5175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400" dirty="0"/>
              <a:t>Important &amp; Urgent</a:t>
            </a:r>
          </a:p>
        </p:txBody>
      </p:sp>
      <p:sp>
        <p:nvSpPr>
          <p:cNvPr id="10251" name="Rectangle 12"/>
          <p:cNvSpPr>
            <a:spLocks noChangeArrowheads="1"/>
          </p:cNvSpPr>
          <p:nvPr/>
        </p:nvSpPr>
        <p:spPr bwMode="auto">
          <a:xfrm>
            <a:off x="838200" y="2057400"/>
            <a:ext cx="66294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Clarifying Mission and/or Vision</a:t>
            </a:r>
          </a:p>
        </p:txBody>
      </p:sp>
      <p:sp>
        <p:nvSpPr>
          <p:cNvPr id="10252" name="Rectangle 13"/>
          <p:cNvSpPr>
            <a:spLocks noChangeArrowheads="1"/>
          </p:cNvSpPr>
          <p:nvPr/>
        </p:nvSpPr>
        <p:spPr bwMode="auto">
          <a:xfrm>
            <a:off x="838200" y="2514600"/>
            <a:ext cx="70866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Resolving Key Strategic and Policy Issues</a:t>
            </a:r>
          </a:p>
        </p:txBody>
      </p:sp>
      <p:sp>
        <p:nvSpPr>
          <p:cNvPr id="10253" name="Rectangle 14"/>
          <p:cNvSpPr>
            <a:spLocks noChangeArrowheads="1"/>
          </p:cNvSpPr>
          <p:nvPr/>
        </p:nvSpPr>
        <p:spPr bwMode="auto">
          <a:xfrm>
            <a:off x="838200" y="3124200"/>
            <a:ext cx="65532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Developing the Exec Dir/CEO</a:t>
            </a:r>
          </a:p>
        </p:txBody>
      </p:sp>
      <p:sp>
        <p:nvSpPr>
          <p:cNvPr id="10254" name="Rectangle 15"/>
          <p:cNvSpPr>
            <a:spLocks noChangeArrowheads="1"/>
          </p:cNvSpPr>
          <p:nvPr/>
        </p:nvSpPr>
        <p:spPr bwMode="auto">
          <a:xfrm>
            <a:off x="838200" y="3581400"/>
            <a:ext cx="7467600" cy="228600"/>
          </a:xfrm>
          <a:prstGeom prst="rect">
            <a:avLst/>
          </a:prstGeom>
          <a:solidFill>
            <a:srgbClr val="DEF1F2"/>
          </a:solidFill>
          <a:ln w="9525">
            <a:solidFill>
              <a:schemeClr val="tx1"/>
            </a:solidFill>
            <a:miter lim="800000"/>
            <a:headEnd/>
            <a:tailEnd/>
          </a:ln>
        </p:spPr>
        <p:txBody>
          <a:bodyPr wrap="none" anchor="ctr"/>
          <a:lstStyle/>
          <a:p>
            <a:pPr algn="ctr">
              <a:lnSpc>
                <a:spcPct val="80000"/>
              </a:lnSpc>
              <a:spcBef>
                <a:spcPct val="20000"/>
              </a:spcBef>
            </a:pPr>
            <a:r>
              <a:rPr lang="en-US" dirty="0">
                <a:solidFill>
                  <a:schemeClr val="bg2">
                    <a:lumMod val="60000"/>
                    <a:lumOff val="40000"/>
                  </a:schemeClr>
                </a:solidFill>
                <a:latin typeface="Calibri" pitchFamily="34" charset="0"/>
                <a:cs typeface="Calibri" pitchFamily="34" charset="0"/>
              </a:rPr>
              <a:t>Developing Financial Resources</a:t>
            </a:r>
          </a:p>
        </p:txBody>
      </p:sp>
      <p:sp>
        <p:nvSpPr>
          <p:cNvPr id="10255" name="Rectangle 16"/>
          <p:cNvSpPr>
            <a:spLocks noChangeArrowheads="1"/>
          </p:cNvSpPr>
          <p:nvPr/>
        </p:nvSpPr>
        <p:spPr bwMode="auto">
          <a:xfrm>
            <a:off x="838200" y="4038600"/>
            <a:ext cx="7010400" cy="228600"/>
          </a:xfrm>
          <a:prstGeom prst="rect">
            <a:avLst/>
          </a:prstGeom>
          <a:solidFill>
            <a:srgbClr val="DEF1F2"/>
          </a:solidFill>
          <a:ln w="9525">
            <a:solidFill>
              <a:schemeClr val="tx1"/>
            </a:solidFill>
            <a:miter lim="800000"/>
            <a:headEnd/>
            <a:tailEnd/>
          </a:ln>
        </p:spPr>
        <p:txBody>
          <a:bodyPr wrap="none" anchor="ctr"/>
          <a:lstStyle/>
          <a:p>
            <a:pPr algn="ctr">
              <a:lnSpc>
                <a:spcPct val="80000"/>
              </a:lnSpc>
              <a:spcBef>
                <a:spcPct val="20000"/>
              </a:spcBef>
            </a:pPr>
            <a:r>
              <a:rPr lang="en-US" dirty="0">
                <a:solidFill>
                  <a:schemeClr val="bg2">
                    <a:lumMod val="60000"/>
                    <a:lumOff val="40000"/>
                  </a:schemeClr>
                </a:solidFill>
                <a:latin typeface="Calibri" pitchFamily="34" charset="0"/>
                <a:cs typeface="Calibri" pitchFamily="34" charset="0"/>
              </a:rPr>
              <a:t>Accessing Policy Makers</a:t>
            </a:r>
          </a:p>
        </p:txBody>
      </p:sp>
      <p:sp>
        <p:nvSpPr>
          <p:cNvPr id="10256" name="Rectangle 17"/>
          <p:cNvSpPr>
            <a:spLocks noChangeArrowheads="1"/>
          </p:cNvSpPr>
          <p:nvPr/>
        </p:nvSpPr>
        <p:spPr bwMode="auto">
          <a:xfrm>
            <a:off x="838200" y="4495800"/>
            <a:ext cx="72390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Enhancing Reputation</a:t>
            </a:r>
          </a:p>
        </p:txBody>
      </p:sp>
      <p:sp>
        <p:nvSpPr>
          <p:cNvPr id="10257" name="Rectangle 18"/>
          <p:cNvSpPr>
            <a:spLocks noChangeArrowheads="1"/>
          </p:cNvSpPr>
          <p:nvPr/>
        </p:nvSpPr>
        <p:spPr bwMode="auto">
          <a:xfrm>
            <a:off x="838200" y="5181600"/>
            <a:ext cx="74676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Overseeing Financial/Risk Mgmt</a:t>
            </a:r>
          </a:p>
        </p:txBody>
      </p:sp>
      <p:sp>
        <p:nvSpPr>
          <p:cNvPr id="10258" name="Rectangle 19"/>
          <p:cNvSpPr>
            <a:spLocks noChangeArrowheads="1"/>
          </p:cNvSpPr>
          <p:nvPr/>
        </p:nvSpPr>
        <p:spPr bwMode="auto">
          <a:xfrm>
            <a:off x="838200" y="5638800"/>
            <a:ext cx="70104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Assessing Performance Against Mission</a:t>
            </a:r>
          </a:p>
        </p:txBody>
      </p:sp>
      <p:sp>
        <p:nvSpPr>
          <p:cNvPr id="10259" name="Rectangle 20"/>
          <p:cNvSpPr>
            <a:spLocks noChangeArrowheads="1"/>
          </p:cNvSpPr>
          <p:nvPr/>
        </p:nvSpPr>
        <p:spPr bwMode="auto">
          <a:xfrm>
            <a:off x="838200" y="6096000"/>
            <a:ext cx="70104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Improving Board Performance</a:t>
            </a:r>
          </a:p>
        </p:txBody>
      </p:sp>
      <p:sp>
        <p:nvSpPr>
          <p:cNvPr id="10260" name="Line 21"/>
          <p:cNvSpPr>
            <a:spLocks noChangeShapeType="1"/>
          </p:cNvSpPr>
          <p:nvPr/>
        </p:nvSpPr>
        <p:spPr bwMode="auto">
          <a:xfrm>
            <a:off x="77724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61" name="Line 22"/>
          <p:cNvSpPr>
            <a:spLocks noChangeShapeType="1"/>
          </p:cNvSpPr>
          <p:nvPr/>
        </p:nvSpPr>
        <p:spPr bwMode="auto">
          <a:xfrm>
            <a:off x="73152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62" name="Line 23"/>
          <p:cNvSpPr>
            <a:spLocks noChangeShapeType="1"/>
          </p:cNvSpPr>
          <p:nvPr/>
        </p:nvSpPr>
        <p:spPr bwMode="auto">
          <a:xfrm>
            <a:off x="82296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63" name="Line 24"/>
          <p:cNvSpPr>
            <a:spLocks noChangeShapeType="1"/>
          </p:cNvSpPr>
          <p:nvPr/>
        </p:nvSpPr>
        <p:spPr bwMode="auto">
          <a:xfrm>
            <a:off x="59436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64" name="Line 25"/>
          <p:cNvSpPr>
            <a:spLocks noChangeShapeType="1"/>
          </p:cNvSpPr>
          <p:nvPr/>
        </p:nvSpPr>
        <p:spPr bwMode="auto">
          <a:xfrm>
            <a:off x="54864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65" name="Line 26"/>
          <p:cNvSpPr>
            <a:spLocks noChangeShapeType="1"/>
          </p:cNvSpPr>
          <p:nvPr/>
        </p:nvSpPr>
        <p:spPr bwMode="auto">
          <a:xfrm>
            <a:off x="64008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66" name="Text Box 27"/>
          <p:cNvSpPr txBox="1">
            <a:spLocks noChangeArrowheads="1"/>
          </p:cNvSpPr>
          <p:nvPr/>
        </p:nvSpPr>
        <p:spPr bwMode="auto">
          <a:xfrm rot="-5400000">
            <a:off x="-45243" y="2102643"/>
            <a:ext cx="12192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Mission</a:t>
            </a:r>
          </a:p>
        </p:txBody>
      </p:sp>
      <p:sp>
        <p:nvSpPr>
          <p:cNvPr id="10267" name="Text Box 28"/>
          <p:cNvSpPr txBox="1">
            <a:spLocks noChangeArrowheads="1"/>
          </p:cNvSpPr>
          <p:nvPr/>
        </p:nvSpPr>
        <p:spPr bwMode="auto">
          <a:xfrm rot="-5400000">
            <a:off x="-327025" y="3527425"/>
            <a:ext cx="1752600" cy="6413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Leadership &amp; Resources</a:t>
            </a:r>
          </a:p>
        </p:txBody>
      </p:sp>
      <p:sp>
        <p:nvSpPr>
          <p:cNvPr id="10268" name="Text Box 29"/>
          <p:cNvSpPr txBox="1">
            <a:spLocks noChangeArrowheads="1"/>
          </p:cNvSpPr>
          <p:nvPr/>
        </p:nvSpPr>
        <p:spPr bwMode="auto">
          <a:xfrm rot="-5400000">
            <a:off x="-273843" y="5455443"/>
            <a:ext cx="16764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Performance</a:t>
            </a:r>
          </a:p>
        </p:txBody>
      </p:sp>
      <p:sp>
        <p:nvSpPr>
          <p:cNvPr id="10269" name="Line 30"/>
          <p:cNvSpPr>
            <a:spLocks noChangeShapeType="1"/>
          </p:cNvSpPr>
          <p:nvPr/>
        </p:nvSpPr>
        <p:spPr bwMode="auto">
          <a:xfrm>
            <a:off x="381000" y="4876800"/>
            <a:ext cx="457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70" name="Line 31"/>
          <p:cNvSpPr>
            <a:spLocks noChangeShapeType="1"/>
          </p:cNvSpPr>
          <p:nvPr/>
        </p:nvSpPr>
        <p:spPr bwMode="auto">
          <a:xfrm>
            <a:off x="381000" y="3048000"/>
            <a:ext cx="457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0271" name="Text Box 32"/>
          <p:cNvSpPr txBox="1">
            <a:spLocks noChangeArrowheads="1"/>
          </p:cNvSpPr>
          <p:nvPr/>
        </p:nvSpPr>
        <p:spPr bwMode="auto">
          <a:xfrm>
            <a:off x="4343400" y="1295400"/>
            <a:ext cx="1371600" cy="5810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600" dirty="0"/>
              <a:t>Currently not a Priority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237912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28600" y="228600"/>
            <a:ext cx="8686800" cy="1143000"/>
          </a:xfrm>
        </p:spPr>
        <p:txBody>
          <a:bodyPr>
            <a:normAutofit/>
          </a:bodyPr>
          <a:lstStyle/>
          <a:p>
            <a:pPr eaLnBrk="1" hangingPunct="1"/>
            <a:r>
              <a:rPr lang="en-US" sz="3500" cap="all" dirty="0" smtClean="0"/>
              <a:t>Board Structure &amp; Operations</a:t>
            </a:r>
          </a:p>
        </p:txBody>
      </p:sp>
      <p:sp>
        <p:nvSpPr>
          <p:cNvPr id="14339" name="Line 3"/>
          <p:cNvSpPr>
            <a:spLocks noChangeShapeType="1"/>
          </p:cNvSpPr>
          <p:nvPr/>
        </p:nvSpPr>
        <p:spPr bwMode="auto">
          <a:xfrm>
            <a:off x="457200" y="1828800"/>
            <a:ext cx="82296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40" name="Line 4"/>
          <p:cNvSpPr>
            <a:spLocks noChangeShapeType="1"/>
          </p:cNvSpPr>
          <p:nvPr/>
        </p:nvSpPr>
        <p:spPr bwMode="auto">
          <a:xfrm>
            <a:off x="4572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41" name="Line 5"/>
          <p:cNvSpPr>
            <a:spLocks noChangeShapeType="1"/>
          </p:cNvSpPr>
          <p:nvPr/>
        </p:nvSpPr>
        <p:spPr bwMode="auto">
          <a:xfrm>
            <a:off x="457200" y="6400800"/>
            <a:ext cx="82296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42" name="Line 6"/>
          <p:cNvSpPr>
            <a:spLocks noChangeShapeType="1"/>
          </p:cNvSpPr>
          <p:nvPr/>
        </p:nvSpPr>
        <p:spPr bwMode="auto">
          <a:xfrm flipV="1">
            <a:off x="86868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43" name="Line 7"/>
          <p:cNvSpPr>
            <a:spLocks noChangeShapeType="1"/>
          </p:cNvSpPr>
          <p:nvPr/>
        </p:nvSpPr>
        <p:spPr bwMode="auto">
          <a:xfrm>
            <a:off x="50292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44" name="Line 8"/>
          <p:cNvSpPr>
            <a:spLocks noChangeShapeType="1"/>
          </p:cNvSpPr>
          <p:nvPr/>
        </p:nvSpPr>
        <p:spPr bwMode="auto">
          <a:xfrm>
            <a:off x="6858000" y="1828800"/>
            <a:ext cx="0" cy="457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45" name="Text Box 9"/>
          <p:cNvSpPr txBox="1">
            <a:spLocks noChangeArrowheads="1"/>
          </p:cNvSpPr>
          <p:nvPr/>
        </p:nvSpPr>
        <p:spPr bwMode="auto">
          <a:xfrm>
            <a:off x="4724400" y="1187450"/>
            <a:ext cx="1371600" cy="5810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t>Strongly</a:t>
            </a:r>
          </a:p>
          <a:p>
            <a:pPr eaLnBrk="1" hangingPunct="1"/>
            <a:r>
              <a:rPr lang="en-US" sz="1600" dirty="0"/>
              <a:t>Disagree</a:t>
            </a:r>
          </a:p>
        </p:txBody>
      </p:sp>
      <p:sp>
        <p:nvSpPr>
          <p:cNvPr id="14346" name="Text Box 10"/>
          <p:cNvSpPr txBox="1">
            <a:spLocks noChangeArrowheads="1"/>
          </p:cNvSpPr>
          <p:nvPr/>
        </p:nvSpPr>
        <p:spPr bwMode="auto">
          <a:xfrm>
            <a:off x="5700713" y="1187450"/>
            <a:ext cx="1371600" cy="5810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dirty="0"/>
              <a:t>Somewhat </a:t>
            </a:r>
          </a:p>
          <a:p>
            <a:pPr algn="ctr" eaLnBrk="1" hangingPunct="1"/>
            <a:r>
              <a:rPr lang="en-US" sz="1600" dirty="0"/>
              <a:t>Disagree</a:t>
            </a:r>
          </a:p>
        </p:txBody>
      </p:sp>
      <p:sp>
        <p:nvSpPr>
          <p:cNvPr id="14347" name="Text Box 11"/>
          <p:cNvSpPr txBox="1">
            <a:spLocks noChangeArrowheads="1"/>
          </p:cNvSpPr>
          <p:nvPr/>
        </p:nvSpPr>
        <p:spPr bwMode="auto">
          <a:xfrm>
            <a:off x="8153400" y="1187450"/>
            <a:ext cx="1066800" cy="5810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600" dirty="0"/>
              <a:t>Strongly Agree</a:t>
            </a:r>
          </a:p>
        </p:txBody>
      </p:sp>
      <p:sp>
        <p:nvSpPr>
          <p:cNvPr id="14348" name="Rectangle 12"/>
          <p:cNvSpPr>
            <a:spLocks noChangeArrowheads="1"/>
          </p:cNvSpPr>
          <p:nvPr/>
        </p:nvSpPr>
        <p:spPr bwMode="auto">
          <a:xfrm>
            <a:off x="457200" y="1981200"/>
            <a:ext cx="70104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Board Size is Appropriate</a:t>
            </a:r>
          </a:p>
        </p:txBody>
      </p:sp>
      <p:sp>
        <p:nvSpPr>
          <p:cNvPr id="14349" name="Rectangle 13"/>
          <p:cNvSpPr>
            <a:spLocks noChangeArrowheads="1"/>
          </p:cNvSpPr>
          <p:nvPr/>
        </p:nvSpPr>
        <p:spPr bwMode="auto">
          <a:xfrm>
            <a:off x="457200" y="2438400"/>
            <a:ext cx="64770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Appropriate Committees with Clear Charters</a:t>
            </a:r>
          </a:p>
        </p:txBody>
      </p:sp>
      <p:sp>
        <p:nvSpPr>
          <p:cNvPr id="14350" name="Rectangle 14"/>
          <p:cNvSpPr>
            <a:spLocks noChangeArrowheads="1"/>
          </p:cNvSpPr>
          <p:nvPr/>
        </p:nvSpPr>
        <p:spPr bwMode="auto">
          <a:xfrm>
            <a:off x="457200" y="2895600"/>
            <a:ext cx="61722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Board Composition is Appropriate</a:t>
            </a:r>
          </a:p>
        </p:txBody>
      </p:sp>
      <p:sp>
        <p:nvSpPr>
          <p:cNvPr id="14351" name="Rectangle 15"/>
          <p:cNvSpPr>
            <a:spLocks noChangeArrowheads="1"/>
          </p:cNvSpPr>
          <p:nvPr/>
        </p:nvSpPr>
        <p:spPr bwMode="auto">
          <a:xfrm>
            <a:off x="457200" y="3352800"/>
            <a:ext cx="6248400" cy="228600"/>
          </a:xfrm>
          <a:prstGeom prst="rect">
            <a:avLst/>
          </a:prstGeom>
          <a:solidFill>
            <a:srgbClr val="DEF1F2"/>
          </a:solidFill>
          <a:ln w="9525">
            <a:solidFill>
              <a:schemeClr val="tx1"/>
            </a:solidFill>
            <a:miter lim="800000"/>
            <a:headEnd/>
            <a:tailEnd/>
          </a:ln>
        </p:spPr>
        <p:txBody>
          <a:bodyPr wrap="none" anchor="ctr"/>
          <a:lstStyle/>
          <a:p>
            <a:pPr algn="ctr">
              <a:lnSpc>
                <a:spcPct val="80000"/>
              </a:lnSpc>
              <a:spcBef>
                <a:spcPct val="20000"/>
              </a:spcBef>
            </a:pPr>
            <a:r>
              <a:rPr lang="en-US" dirty="0">
                <a:solidFill>
                  <a:schemeClr val="bg2">
                    <a:lumMod val="60000"/>
                    <a:lumOff val="40000"/>
                  </a:schemeClr>
                </a:solidFill>
                <a:latin typeface="Calibri" pitchFamily="34" charset="0"/>
                <a:cs typeface="Calibri" pitchFamily="34" charset="0"/>
              </a:rPr>
              <a:t>Process for Recruiting, Training, Retaining</a:t>
            </a:r>
          </a:p>
        </p:txBody>
      </p:sp>
      <p:sp>
        <p:nvSpPr>
          <p:cNvPr id="14352" name="Rectangle 16"/>
          <p:cNvSpPr>
            <a:spLocks noChangeArrowheads="1"/>
          </p:cNvSpPr>
          <p:nvPr/>
        </p:nvSpPr>
        <p:spPr bwMode="auto">
          <a:xfrm>
            <a:off x="457200" y="3733800"/>
            <a:ext cx="7924800" cy="304800"/>
          </a:xfrm>
          <a:prstGeom prst="rect">
            <a:avLst/>
          </a:prstGeom>
          <a:solidFill>
            <a:srgbClr val="DEF1F2"/>
          </a:solidFill>
          <a:ln w="9525">
            <a:solidFill>
              <a:schemeClr val="tx1"/>
            </a:solidFill>
            <a:miter lim="800000"/>
            <a:headEnd/>
            <a:tailEnd/>
          </a:ln>
        </p:spPr>
        <p:txBody>
          <a:bodyPr wrap="none" anchor="ctr"/>
          <a:lstStyle/>
          <a:p>
            <a:pPr algn="ctr">
              <a:lnSpc>
                <a:spcPct val="80000"/>
              </a:lnSpc>
              <a:spcBef>
                <a:spcPct val="20000"/>
              </a:spcBef>
            </a:pPr>
            <a:r>
              <a:rPr lang="en-US" dirty="0">
                <a:solidFill>
                  <a:schemeClr val="bg2">
                    <a:lumMod val="60000"/>
                    <a:lumOff val="40000"/>
                  </a:schemeClr>
                </a:solidFill>
                <a:latin typeface="Calibri" pitchFamily="34" charset="0"/>
                <a:cs typeface="Calibri" pitchFamily="34" charset="0"/>
              </a:rPr>
              <a:t>Positive Exec Dir/CEO and Board Working Relationship</a:t>
            </a:r>
          </a:p>
        </p:txBody>
      </p:sp>
      <p:sp>
        <p:nvSpPr>
          <p:cNvPr id="14353" name="Rectangle 17"/>
          <p:cNvSpPr>
            <a:spLocks noChangeArrowheads="1"/>
          </p:cNvSpPr>
          <p:nvPr/>
        </p:nvSpPr>
        <p:spPr bwMode="auto">
          <a:xfrm>
            <a:off x="457200" y="4267200"/>
            <a:ext cx="70104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Effective Leaders as Board and Committee Chairs</a:t>
            </a:r>
          </a:p>
        </p:txBody>
      </p:sp>
      <p:sp>
        <p:nvSpPr>
          <p:cNvPr id="14354" name="Rectangle 18"/>
          <p:cNvSpPr>
            <a:spLocks noChangeArrowheads="1"/>
          </p:cNvSpPr>
          <p:nvPr/>
        </p:nvSpPr>
        <p:spPr bwMode="auto">
          <a:xfrm>
            <a:off x="457200" y="5181600"/>
            <a:ext cx="69342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Bd Calendars, Agendas, and Advance Materials Support Bd Work</a:t>
            </a:r>
          </a:p>
        </p:txBody>
      </p:sp>
      <p:sp>
        <p:nvSpPr>
          <p:cNvPr id="14355" name="Rectangle 19"/>
          <p:cNvSpPr>
            <a:spLocks noChangeArrowheads="1"/>
          </p:cNvSpPr>
          <p:nvPr/>
        </p:nvSpPr>
        <p:spPr bwMode="auto">
          <a:xfrm>
            <a:off x="457200" y="5638800"/>
            <a:ext cx="72390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Board and Committee Meetings Run Well</a:t>
            </a:r>
          </a:p>
        </p:txBody>
      </p:sp>
      <p:sp>
        <p:nvSpPr>
          <p:cNvPr id="14356" name="Rectangle 20"/>
          <p:cNvSpPr>
            <a:spLocks noChangeArrowheads="1"/>
          </p:cNvSpPr>
          <p:nvPr/>
        </p:nvSpPr>
        <p:spPr bwMode="auto">
          <a:xfrm>
            <a:off x="457200" y="6096000"/>
            <a:ext cx="65532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Bd Strikes Balance of Work and Fun, Connects Bd to Mission</a:t>
            </a:r>
          </a:p>
        </p:txBody>
      </p:sp>
      <p:sp>
        <p:nvSpPr>
          <p:cNvPr id="14357" name="Line 21"/>
          <p:cNvSpPr>
            <a:spLocks noChangeShapeType="1"/>
          </p:cNvSpPr>
          <p:nvPr/>
        </p:nvSpPr>
        <p:spPr bwMode="auto">
          <a:xfrm>
            <a:off x="77724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58" name="Line 22"/>
          <p:cNvSpPr>
            <a:spLocks noChangeShapeType="1"/>
          </p:cNvSpPr>
          <p:nvPr/>
        </p:nvSpPr>
        <p:spPr bwMode="auto">
          <a:xfrm>
            <a:off x="73152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59" name="Line 23"/>
          <p:cNvSpPr>
            <a:spLocks noChangeShapeType="1"/>
          </p:cNvSpPr>
          <p:nvPr/>
        </p:nvSpPr>
        <p:spPr bwMode="auto">
          <a:xfrm>
            <a:off x="82296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60" name="Line 24"/>
          <p:cNvSpPr>
            <a:spLocks noChangeShapeType="1"/>
          </p:cNvSpPr>
          <p:nvPr/>
        </p:nvSpPr>
        <p:spPr bwMode="auto">
          <a:xfrm>
            <a:off x="5957888"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61" name="Line 25"/>
          <p:cNvSpPr>
            <a:spLocks noChangeShapeType="1"/>
          </p:cNvSpPr>
          <p:nvPr/>
        </p:nvSpPr>
        <p:spPr bwMode="auto">
          <a:xfrm>
            <a:off x="54864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62" name="Line 26"/>
          <p:cNvSpPr>
            <a:spLocks noChangeShapeType="1"/>
          </p:cNvSpPr>
          <p:nvPr/>
        </p:nvSpPr>
        <p:spPr bwMode="auto">
          <a:xfrm>
            <a:off x="6400800" y="18288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4363" name="Rectangle 27"/>
          <p:cNvSpPr>
            <a:spLocks noChangeArrowheads="1"/>
          </p:cNvSpPr>
          <p:nvPr/>
        </p:nvSpPr>
        <p:spPr bwMode="auto">
          <a:xfrm>
            <a:off x="457200" y="4724400"/>
            <a:ext cx="5791200" cy="228600"/>
          </a:xfrm>
          <a:prstGeom prst="rect">
            <a:avLst/>
          </a:prstGeom>
          <a:solidFill>
            <a:srgbClr val="DEF1F2"/>
          </a:solidFill>
          <a:ln w="9525">
            <a:solidFill>
              <a:schemeClr val="tx1"/>
            </a:solidFill>
            <a:miter lim="800000"/>
            <a:headEnd/>
            <a:tailEnd/>
          </a:ln>
        </p:spPr>
        <p:txBody>
          <a:bodyPr wrap="none" anchor="ctr"/>
          <a:lstStyle/>
          <a:p>
            <a:pPr algn="ctr"/>
            <a:r>
              <a:rPr lang="en-US" dirty="0">
                <a:solidFill>
                  <a:schemeClr val="bg2">
                    <a:lumMod val="60000"/>
                    <a:lumOff val="40000"/>
                  </a:schemeClr>
                </a:solidFill>
                <a:latin typeface="Calibri" pitchFamily="34" charset="0"/>
                <a:cs typeface="Calibri" pitchFamily="34" charset="0"/>
              </a:rPr>
              <a:t>Effective Process for Developing/Selecting New Leaders</a:t>
            </a:r>
          </a:p>
        </p:txBody>
      </p:sp>
      <p:sp>
        <p:nvSpPr>
          <p:cNvPr id="14364" name="Text Box 29"/>
          <p:cNvSpPr txBox="1">
            <a:spLocks noChangeArrowheads="1"/>
          </p:cNvSpPr>
          <p:nvPr/>
        </p:nvSpPr>
        <p:spPr bwMode="auto">
          <a:xfrm>
            <a:off x="6781800" y="1187450"/>
            <a:ext cx="1371600" cy="5810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dirty="0"/>
              <a:t>Somewhat Agree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592762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762000"/>
            <a:ext cx="9448800" cy="1828800"/>
          </a:xfrm>
        </p:spPr>
        <p:txBody>
          <a:bodyPr>
            <a:normAutofit/>
          </a:bodyPr>
          <a:lstStyle/>
          <a:p>
            <a:r>
              <a:rPr lang="en-US" sz="3500" dirty="0" smtClean="0">
                <a:solidFill>
                  <a:schemeClr val="tx1"/>
                </a:solidFill>
              </a:rPr>
              <a:t>Board development: </a:t>
            </a:r>
            <a:br>
              <a:rPr lang="en-US" sz="3500" dirty="0" smtClean="0">
                <a:solidFill>
                  <a:schemeClr val="tx1"/>
                </a:solidFill>
              </a:rPr>
            </a:br>
            <a:r>
              <a:rPr lang="en-US" sz="3500" dirty="0" smtClean="0">
                <a:solidFill>
                  <a:schemeClr val="tx1"/>
                </a:solidFill>
              </a:rPr>
              <a:t>creating strategies that effect positive change</a:t>
            </a:r>
            <a:endParaRPr lang="en-US" sz="3500" dirty="0">
              <a:solidFill>
                <a:schemeClr val="tx1"/>
              </a:solidFill>
            </a:endParaRPr>
          </a:p>
        </p:txBody>
      </p:sp>
      <p:sp>
        <p:nvSpPr>
          <p:cNvPr id="4" name="TextBox 3"/>
          <p:cNvSpPr txBox="1"/>
          <p:nvPr/>
        </p:nvSpPr>
        <p:spPr>
          <a:xfrm>
            <a:off x="3200400" y="3886200"/>
            <a:ext cx="2403158" cy="1446550"/>
          </a:xfrm>
          <a:prstGeom prst="rect">
            <a:avLst/>
          </a:prstGeom>
          <a:noFill/>
        </p:spPr>
        <p:txBody>
          <a:bodyPr wrap="none" rtlCol="0">
            <a:spAutoFit/>
          </a:bodyPr>
          <a:lstStyle/>
          <a:p>
            <a:pPr algn="ctr"/>
            <a:r>
              <a:rPr lang="en-US" sz="2200" b="1" dirty="0" smtClean="0">
                <a:latin typeface="Calibri" pitchFamily="34" charset="0"/>
                <a:cs typeface="Calibri" pitchFamily="34" charset="0"/>
              </a:rPr>
              <a:t>Presented by:</a:t>
            </a:r>
          </a:p>
          <a:p>
            <a:pPr algn="ctr"/>
            <a:r>
              <a:rPr lang="en-US" sz="2200" b="1" dirty="0" smtClean="0">
                <a:latin typeface="Calibri" pitchFamily="34" charset="0"/>
                <a:cs typeface="Calibri" pitchFamily="34" charset="0"/>
              </a:rPr>
              <a:t>Larry Smith</a:t>
            </a:r>
          </a:p>
          <a:p>
            <a:pPr algn="ctr"/>
            <a:r>
              <a:rPr lang="en-US" sz="2200" b="1" dirty="0" smtClean="0">
                <a:latin typeface="Calibri" pitchFamily="34" charset="0"/>
                <a:cs typeface="Calibri" pitchFamily="34" charset="0"/>
              </a:rPr>
              <a:t>LEAF LLC</a:t>
            </a:r>
          </a:p>
          <a:p>
            <a:pPr algn="ctr"/>
            <a:r>
              <a:rPr lang="en-US" sz="2200" b="1" dirty="0" smtClean="0">
                <a:latin typeface="Calibri" pitchFamily="34" charset="0"/>
                <a:cs typeface="Calibri" pitchFamily="34" charset="0"/>
                <a:hlinkClick r:id="rId3"/>
              </a:rPr>
              <a:t>larry@leaf-llc.com</a:t>
            </a:r>
            <a:r>
              <a:rPr lang="en-US" sz="2200" b="1" dirty="0" smtClean="0">
                <a:latin typeface="Calibri" pitchFamily="34" charset="0"/>
                <a:cs typeface="Calibri" pitchFamily="34" charset="0"/>
              </a:rPr>
              <a:t> </a:t>
            </a:r>
            <a:endParaRPr lang="en-US" sz="2200" b="1"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06952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191000" y="1371600"/>
            <a:ext cx="4419600" cy="2667000"/>
          </a:xfrm>
          <a:prstGeom prst="rect">
            <a:avLst/>
          </a:prstGeom>
          <a:noFill/>
          <a:ln w="38100">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dirty="0"/>
          </a:p>
        </p:txBody>
      </p:sp>
      <p:sp>
        <p:nvSpPr>
          <p:cNvPr id="11267" name="Rectangle 3"/>
          <p:cNvSpPr>
            <a:spLocks noGrp="1" noChangeArrowheads="1"/>
          </p:cNvSpPr>
          <p:nvPr>
            <p:ph type="title"/>
          </p:nvPr>
        </p:nvSpPr>
        <p:spPr>
          <a:xfrm>
            <a:off x="152400" y="101536"/>
            <a:ext cx="8839200" cy="1143000"/>
          </a:xfrm>
        </p:spPr>
        <p:txBody>
          <a:bodyPr>
            <a:noAutofit/>
          </a:bodyPr>
          <a:lstStyle/>
          <a:p>
            <a:pPr eaLnBrk="1" hangingPunct="1"/>
            <a:r>
              <a:rPr lang="en-US" sz="3200" cap="all" dirty="0" smtClean="0"/>
              <a:t>Clarify Mission &amp; Direction (SAMPLE)</a:t>
            </a:r>
          </a:p>
        </p:txBody>
      </p:sp>
      <p:sp>
        <p:nvSpPr>
          <p:cNvPr id="11268" name="Line 4"/>
          <p:cNvSpPr>
            <a:spLocks noChangeShapeType="1"/>
          </p:cNvSpPr>
          <p:nvPr/>
        </p:nvSpPr>
        <p:spPr bwMode="auto">
          <a:xfrm>
            <a:off x="1295400" y="1371600"/>
            <a:ext cx="7315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69" name="Line 5"/>
          <p:cNvSpPr>
            <a:spLocks noChangeShapeType="1"/>
          </p:cNvSpPr>
          <p:nvPr/>
        </p:nvSpPr>
        <p:spPr bwMode="auto">
          <a:xfrm>
            <a:off x="1295400" y="5791200"/>
            <a:ext cx="7315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70" name="Line 6"/>
          <p:cNvSpPr>
            <a:spLocks noChangeShapeType="1"/>
          </p:cNvSpPr>
          <p:nvPr/>
        </p:nvSpPr>
        <p:spPr bwMode="auto">
          <a:xfrm flipV="1">
            <a:off x="12954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71" name="Line 7"/>
          <p:cNvSpPr>
            <a:spLocks noChangeShapeType="1"/>
          </p:cNvSpPr>
          <p:nvPr/>
        </p:nvSpPr>
        <p:spPr bwMode="auto">
          <a:xfrm flipV="1">
            <a:off x="86106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72" name="Text Box 8"/>
          <p:cNvSpPr txBox="1">
            <a:spLocks noChangeArrowheads="1"/>
          </p:cNvSpPr>
          <p:nvPr/>
        </p:nvSpPr>
        <p:spPr bwMode="auto">
          <a:xfrm rot="-5400000">
            <a:off x="-495300" y="3200400"/>
            <a:ext cx="2362200" cy="4572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dirty="0"/>
              <a:t>IMPORTANCE</a:t>
            </a:r>
          </a:p>
        </p:txBody>
      </p:sp>
      <p:sp>
        <p:nvSpPr>
          <p:cNvPr id="11273" name="Text Box 9"/>
          <p:cNvSpPr txBox="1">
            <a:spLocks noChangeArrowheads="1"/>
          </p:cNvSpPr>
          <p:nvPr/>
        </p:nvSpPr>
        <p:spPr bwMode="auto">
          <a:xfrm>
            <a:off x="304800" y="1371600"/>
            <a:ext cx="9906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Critical</a:t>
            </a:r>
          </a:p>
        </p:txBody>
      </p:sp>
      <p:sp>
        <p:nvSpPr>
          <p:cNvPr id="11274" name="Text Box 10"/>
          <p:cNvSpPr txBox="1">
            <a:spLocks noChangeArrowheads="1"/>
          </p:cNvSpPr>
          <p:nvPr/>
        </p:nvSpPr>
        <p:spPr bwMode="auto">
          <a:xfrm>
            <a:off x="152400" y="5334000"/>
            <a:ext cx="12192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Moderate</a:t>
            </a:r>
          </a:p>
        </p:txBody>
      </p:sp>
      <p:sp>
        <p:nvSpPr>
          <p:cNvPr id="11275" name="Text Box 11"/>
          <p:cNvSpPr txBox="1">
            <a:spLocks noChangeArrowheads="1"/>
          </p:cNvSpPr>
          <p:nvPr/>
        </p:nvSpPr>
        <p:spPr bwMode="auto">
          <a:xfrm>
            <a:off x="3429000" y="6019800"/>
            <a:ext cx="3276600" cy="4572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dirty="0"/>
              <a:t>PERFORMANCE</a:t>
            </a:r>
          </a:p>
        </p:txBody>
      </p:sp>
      <p:sp>
        <p:nvSpPr>
          <p:cNvPr id="11276" name="Text Box 12"/>
          <p:cNvSpPr txBox="1">
            <a:spLocks noChangeArrowheads="1"/>
          </p:cNvSpPr>
          <p:nvPr/>
        </p:nvSpPr>
        <p:spPr bwMode="auto">
          <a:xfrm>
            <a:off x="1295400" y="5957888"/>
            <a:ext cx="10668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Poor</a:t>
            </a:r>
          </a:p>
        </p:txBody>
      </p:sp>
      <p:sp>
        <p:nvSpPr>
          <p:cNvPr id="11277" name="Text Box 13"/>
          <p:cNvSpPr txBox="1">
            <a:spLocks noChangeArrowheads="1"/>
          </p:cNvSpPr>
          <p:nvPr/>
        </p:nvSpPr>
        <p:spPr bwMode="auto">
          <a:xfrm>
            <a:off x="7391400" y="5957888"/>
            <a:ext cx="14478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Excellent</a:t>
            </a:r>
          </a:p>
        </p:txBody>
      </p:sp>
      <p:sp>
        <p:nvSpPr>
          <p:cNvPr id="11278" name="Line 14"/>
          <p:cNvSpPr>
            <a:spLocks noChangeShapeType="1"/>
          </p:cNvSpPr>
          <p:nvPr/>
        </p:nvSpPr>
        <p:spPr bwMode="auto">
          <a:xfrm>
            <a:off x="1295400" y="5257800"/>
            <a:ext cx="7315200" cy="0"/>
          </a:xfrm>
          <a:prstGeom prst="line">
            <a:avLst/>
          </a:prstGeom>
          <a:noFill/>
          <a:ln w="317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79" name="Line 15"/>
          <p:cNvSpPr>
            <a:spLocks noChangeShapeType="1"/>
          </p:cNvSpPr>
          <p:nvPr/>
        </p:nvSpPr>
        <p:spPr bwMode="auto">
          <a:xfrm>
            <a:off x="1295400" y="4038600"/>
            <a:ext cx="7315200" cy="0"/>
          </a:xfrm>
          <a:prstGeom prst="line">
            <a:avLst/>
          </a:prstGeom>
          <a:noFill/>
          <a:ln w="317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80" name="Line 16"/>
          <p:cNvSpPr>
            <a:spLocks noChangeShapeType="1"/>
          </p:cNvSpPr>
          <p:nvPr/>
        </p:nvSpPr>
        <p:spPr bwMode="auto">
          <a:xfrm>
            <a:off x="21336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81" name="Line 17"/>
          <p:cNvSpPr>
            <a:spLocks noChangeShapeType="1"/>
          </p:cNvSpPr>
          <p:nvPr/>
        </p:nvSpPr>
        <p:spPr bwMode="auto">
          <a:xfrm>
            <a:off x="41910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82" name="Line 18"/>
          <p:cNvSpPr>
            <a:spLocks noChangeShapeType="1"/>
          </p:cNvSpPr>
          <p:nvPr/>
        </p:nvSpPr>
        <p:spPr bwMode="auto">
          <a:xfrm>
            <a:off x="3048000" y="137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83" name="Line 19"/>
          <p:cNvSpPr>
            <a:spLocks noChangeShapeType="1"/>
          </p:cNvSpPr>
          <p:nvPr/>
        </p:nvSpPr>
        <p:spPr bwMode="auto">
          <a:xfrm>
            <a:off x="6324600" y="137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84" name="Line 20"/>
          <p:cNvSpPr>
            <a:spLocks noChangeShapeType="1"/>
          </p:cNvSpPr>
          <p:nvPr/>
        </p:nvSpPr>
        <p:spPr bwMode="auto">
          <a:xfrm flipV="1">
            <a:off x="3048000" y="518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85" name="Line 21"/>
          <p:cNvSpPr>
            <a:spLocks noChangeShapeType="1"/>
          </p:cNvSpPr>
          <p:nvPr/>
        </p:nvSpPr>
        <p:spPr bwMode="auto">
          <a:xfrm flipV="1">
            <a:off x="6324600" y="518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86" name="Line 22"/>
          <p:cNvSpPr>
            <a:spLocks noChangeShapeType="1"/>
          </p:cNvSpPr>
          <p:nvPr/>
        </p:nvSpPr>
        <p:spPr bwMode="auto">
          <a:xfrm flipH="1">
            <a:off x="8534400" y="4648200"/>
            <a:ext cx="76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87" name="Line 23"/>
          <p:cNvSpPr>
            <a:spLocks noChangeShapeType="1"/>
          </p:cNvSpPr>
          <p:nvPr/>
        </p:nvSpPr>
        <p:spPr bwMode="auto">
          <a:xfrm flipV="1">
            <a:off x="3048000" y="39624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88" name="Line 24"/>
          <p:cNvSpPr>
            <a:spLocks noChangeShapeType="1"/>
          </p:cNvSpPr>
          <p:nvPr/>
        </p:nvSpPr>
        <p:spPr bwMode="auto">
          <a:xfrm flipH="1">
            <a:off x="2133600" y="4648200"/>
            <a:ext cx="76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89" name="Line 25"/>
          <p:cNvSpPr>
            <a:spLocks noChangeShapeType="1"/>
          </p:cNvSpPr>
          <p:nvPr/>
        </p:nvSpPr>
        <p:spPr bwMode="auto">
          <a:xfrm>
            <a:off x="8534400" y="2667000"/>
            <a:ext cx="76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90" name="Text Box 26"/>
          <p:cNvSpPr txBox="1">
            <a:spLocks noChangeArrowheads="1"/>
          </p:cNvSpPr>
          <p:nvPr/>
        </p:nvSpPr>
        <p:spPr bwMode="auto">
          <a:xfrm>
            <a:off x="4343400" y="1752600"/>
            <a:ext cx="23622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dirty="0">
                <a:solidFill>
                  <a:srgbClr val="C00000"/>
                </a:solidFill>
              </a:rPr>
              <a:t>Clarifying Mission</a:t>
            </a:r>
          </a:p>
        </p:txBody>
      </p:sp>
      <p:sp>
        <p:nvSpPr>
          <p:cNvPr id="11291" name="Text Box 27"/>
          <p:cNvSpPr txBox="1">
            <a:spLocks noChangeArrowheads="1"/>
          </p:cNvSpPr>
          <p:nvPr/>
        </p:nvSpPr>
        <p:spPr bwMode="auto">
          <a:xfrm>
            <a:off x="2057400" y="1787525"/>
            <a:ext cx="1447800" cy="7016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dirty="0">
                <a:solidFill>
                  <a:srgbClr val="C00000"/>
                </a:solidFill>
              </a:rPr>
              <a:t> </a:t>
            </a:r>
            <a:r>
              <a:rPr lang="en-US" sz="2000" dirty="0">
                <a:solidFill>
                  <a:srgbClr val="C00000"/>
                </a:solidFill>
              </a:rPr>
              <a:t>Resolving Key Issues</a:t>
            </a:r>
          </a:p>
        </p:txBody>
      </p:sp>
      <p:sp>
        <p:nvSpPr>
          <p:cNvPr id="11292" name="Text Box 28"/>
          <p:cNvSpPr txBox="1">
            <a:spLocks noChangeArrowheads="1"/>
          </p:cNvSpPr>
          <p:nvPr/>
        </p:nvSpPr>
        <p:spPr bwMode="auto">
          <a:xfrm>
            <a:off x="1295400" y="1066800"/>
            <a:ext cx="22860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Increase Efforts</a:t>
            </a:r>
          </a:p>
        </p:txBody>
      </p:sp>
      <p:sp>
        <p:nvSpPr>
          <p:cNvPr id="11293" name="Text Box 29"/>
          <p:cNvSpPr txBox="1">
            <a:spLocks noChangeArrowheads="1"/>
          </p:cNvSpPr>
          <p:nvPr/>
        </p:nvSpPr>
        <p:spPr bwMode="auto">
          <a:xfrm>
            <a:off x="2667000" y="5348288"/>
            <a:ext cx="50292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MAINTAIN or DECREASE EFFORTS</a:t>
            </a:r>
          </a:p>
        </p:txBody>
      </p:sp>
      <p:sp>
        <p:nvSpPr>
          <p:cNvPr id="11294" name="Rectangle 30"/>
          <p:cNvSpPr>
            <a:spLocks noChangeArrowheads="1"/>
          </p:cNvSpPr>
          <p:nvPr/>
        </p:nvSpPr>
        <p:spPr bwMode="auto">
          <a:xfrm>
            <a:off x="1295400" y="1371600"/>
            <a:ext cx="2895600" cy="2667000"/>
          </a:xfrm>
          <a:prstGeom prst="rect">
            <a:avLst/>
          </a:prstGeom>
          <a:noFill/>
          <a:ln w="28575">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dirty="0"/>
          </a:p>
        </p:txBody>
      </p:sp>
      <p:sp>
        <p:nvSpPr>
          <p:cNvPr id="11295" name="Text Box 31"/>
          <p:cNvSpPr txBox="1">
            <a:spLocks noChangeArrowheads="1"/>
          </p:cNvSpPr>
          <p:nvPr/>
        </p:nvSpPr>
        <p:spPr bwMode="auto">
          <a:xfrm>
            <a:off x="5715000" y="1081088"/>
            <a:ext cx="29718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Build on These Strengths</a:t>
            </a:r>
          </a:p>
        </p:txBody>
      </p:sp>
      <p:sp>
        <p:nvSpPr>
          <p:cNvPr id="11296" name="Text Box 32"/>
          <p:cNvSpPr txBox="1">
            <a:spLocks noChangeArrowheads="1"/>
          </p:cNvSpPr>
          <p:nvPr/>
        </p:nvSpPr>
        <p:spPr bwMode="auto">
          <a:xfrm>
            <a:off x="2895600" y="1295400"/>
            <a:ext cx="6096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ED </a:t>
            </a:r>
          </a:p>
        </p:txBody>
      </p:sp>
      <p:sp>
        <p:nvSpPr>
          <p:cNvPr id="11297" name="Text Box 33"/>
          <p:cNvSpPr txBox="1">
            <a:spLocks noChangeArrowheads="1"/>
          </p:cNvSpPr>
          <p:nvPr/>
        </p:nvSpPr>
        <p:spPr bwMode="auto">
          <a:xfrm>
            <a:off x="4191000" y="1371600"/>
            <a:ext cx="6096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ED</a:t>
            </a:r>
          </a:p>
        </p:txBody>
      </p:sp>
      <p:sp>
        <p:nvSpPr>
          <p:cNvPr id="11298" name="Line 34"/>
          <p:cNvSpPr>
            <a:spLocks noChangeShapeType="1"/>
          </p:cNvSpPr>
          <p:nvPr/>
        </p:nvSpPr>
        <p:spPr bwMode="auto">
          <a:xfrm flipV="1">
            <a:off x="4343400" y="1524000"/>
            <a:ext cx="76200" cy="1752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299" name="Line 35"/>
          <p:cNvSpPr>
            <a:spLocks noChangeShapeType="1"/>
          </p:cNvSpPr>
          <p:nvPr/>
        </p:nvSpPr>
        <p:spPr bwMode="auto">
          <a:xfrm>
            <a:off x="3124200" y="1600200"/>
            <a:ext cx="533400" cy="914400"/>
          </a:xfrm>
          <a:prstGeom prst="line">
            <a:avLst/>
          </a:prstGeom>
          <a:noFill/>
          <a:ln w="9525">
            <a:solidFill>
              <a:schemeClr val="tx1"/>
            </a:solidFill>
            <a:prstDash val="dash"/>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1300" name="Text Box 36"/>
          <p:cNvSpPr txBox="1">
            <a:spLocks noChangeArrowheads="1"/>
          </p:cNvSpPr>
          <p:nvPr/>
        </p:nvSpPr>
        <p:spPr bwMode="auto">
          <a:xfrm>
            <a:off x="6629400" y="2362200"/>
            <a:ext cx="1600200" cy="10699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buClr>
                <a:schemeClr val="folHlink"/>
              </a:buClr>
              <a:buSzPct val="90000"/>
              <a:buFont typeface="Wingdings" pitchFamily="2" charset="2"/>
              <a:buNone/>
            </a:pPr>
            <a:r>
              <a:rPr lang="en-US" sz="1600" b="1" dirty="0">
                <a:solidFill>
                  <a:srgbClr val="C00000"/>
                </a:solidFill>
              </a:rPr>
              <a:t>Key</a:t>
            </a:r>
          </a:p>
          <a:p>
            <a:pPr eaLnBrk="1" hangingPunct="1">
              <a:spcBef>
                <a:spcPct val="50000"/>
              </a:spcBef>
              <a:buClr>
                <a:schemeClr val="folHlink"/>
              </a:buClr>
              <a:buSzPct val="90000"/>
              <a:buFont typeface="Wingdings" pitchFamily="2" charset="2"/>
              <a:buNone/>
            </a:pPr>
            <a:r>
              <a:rPr lang="en-US" sz="1600" b="1" dirty="0">
                <a:solidFill>
                  <a:srgbClr val="C00000"/>
                </a:solidFill>
              </a:rPr>
              <a:t>B</a:t>
            </a:r>
            <a:r>
              <a:rPr lang="en-US" sz="1600" dirty="0">
                <a:solidFill>
                  <a:srgbClr val="C00000"/>
                </a:solidFill>
              </a:rPr>
              <a:t>=Board</a:t>
            </a:r>
          </a:p>
          <a:p>
            <a:pPr eaLnBrk="1" hangingPunct="1">
              <a:spcBef>
                <a:spcPct val="50000"/>
              </a:spcBef>
              <a:buClr>
                <a:schemeClr val="folHlink"/>
              </a:buClr>
              <a:buSzPct val="90000"/>
              <a:buFont typeface="Wingdings" pitchFamily="2" charset="2"/>
              <a:buNone/>
            </a:pPr>
            <a:r>
              <a:rPr lang="en-US" sz="1600" b="1" dirty="0">
                <a:solidFill>
                  <a:srgbClr val="C00000"/>
                </a:solidFill>
              </a:rPr>
              <a:t>ED</a:t>
            </a:r>
            <a:r>
              <a:rPr lang="en-US" sz="1600" dirty="0">
                <a:solidFill>
                  <a:srgbClr val="C00000"/>
                </a:solidFill>
              </a:rPr>
              <a:t>=Exec Dir</a:t>
            </a:r>
          </a:p>
        </p:txBody>
      </p:sp>
      <p:sp>
        <p:nvSpPr>
          <p:cNvPr id="11301" name="Text Box 37"/>
          <p:cNvSpPr txBox="1">
            <a:spLocks noChangeArrowheads="1"/>
          </p:cNvSpPr>
          <p:nvPr/>
        </p:nvSpPr>
        <p:spPr bwMode="auto">
          <a:xfrm>
            <a:off x="762000" y="6019800"/>
            <a:ext cx="5334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11302" name="Text Box 38"/>
          <p:cNvSpPr txBox="1">
            <a:spLocks noChangeArrowheads="1"/>
          </p:cNvSpPr>
          <p:nvPr/>
        </p:nvSpPr>
        <p:spPr bwMode="auto">
          <a:xfrm>
            <a:off x="914400" y="6172200"/>
            <a:ext cx="5334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11303" name="Text Box 50"/>
          <p:cNvSpPr txBox="1">
            <a:spLocks noChangeArrowheads="1"/>
          </p:cNvSpPr>
          <p:nvPr/>
        </p:nvSpPr>
        <p:spPr bwMode="auto">
          <a:xfrm>
            <a:off x="3505200" y="2438400"/>
            <a:ext cx="6096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B</a:t>
            </a:r>
          </a:p>
        </p:txBody>
      </p:sp>
      <p:sp>
        <p:nvSpPr>
          <p:cNvPr id="11304" name="Text Box 51"/>
          <p:cNvSpPr txBox="1">
            <a:spLocks noChangeArrowheads="1"/>
          </p:cNvSpPr>
          <p:nvPr/>
        </p:nvSpPr>
        <p:spPr bwMode="auto">
          <a:xfrm>
            <a:off x="4191000" y="3200400"/>
            <a:ext cx="6096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B</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647136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Line 39"/>
          <p:cNvSpPr>
            <a:spLocks noChangeShapeType="1"/>
          </p:cNvSpPr>
          <p:nvPr/>
        </p:nvSpPr>
        <p:spPr bwMode="auto">
          <a:xfrm flipV="1">
            <a:off x="1600200" y="2971800"/>
            <a:ext cx="1600200" cy="914400"/>
          </a:xfrm>
          <a:prstGeom prst="line">
            <a:avLst/>
          </a:prstGeom>
          <a:noFill/>
          <a:ln w="9525">
            <a:solidFill>
              <a:schemeClr val="tx1"/>
            </a:solidFill>
            <a:prstDash val="dash"/>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291" name="Rectangle 2"/>
          <p:cNvSpPr>
            <a:spLocks noChangeArrowheads="1"/>
          </p:cNvSpPr>
          <p:nvPr/>
        </p:nvSpPr>
        <p:spPr bwMode="auto">
          <a:xfrm>
            <a:off x="4191000" y="1371600"/>
            <a:ext cx="4419600" cy="2667000"/>
          </a:xfrm>
          <a:prstGeom prst="rect">
            <a:avLst/>
          </a:prstGeom>
          <a:noFill/>
          <a:ln w="38100">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dirty="0"/>
          </a:p>
        </p:txBody>
      </p:sp>
      <p:sp>
        <p:nvSpPr>
          <p:cNvPr id="12292" name="Rectangle 3"/>
          <p:cNvSpPr>
            <a:spLocks noGrp="1" noChangeArrowheads="1"/>
          </p:cNvSpPr>
          <p:nvPr>
            <p:ph type="title"/>
          </p:nvPr>
        </p:nvSpPr>
        <p:spPr>
          <a:xfrm>
            <a:off x="457200" y="107156"/>
            <a:ext cx="8229600" cy="1143000"/>
          </a:xfrm>
        </p:spPr>
        <p:txBody>
          <a:bodyPr>
            <a:normAutofit/>
          </a:bodyPr>
          <a:lstStyle/>
          <a:p>
            <a:pPr eaLnBrk="1" hangingPunct="1"/>
            <a:r>
              <a:rPr lang="en-US" sz="3300" cap="all" dirty="0" smtClean="0"/>
              <a:t>Leadership &amp; Resources (SAMPLE)</a:t>
            </a:r>
          </a:p>
        </p:txBody>
      </p:sp>
      <p:sp>
        <p:nvSpPr>
          <p:cNvPr id="12293" name="Line 4"/>
          <p:cNvSpPr>
            <a:spLocks noChangeShapeType="1"/>
          </p:cNvSpPr>
          <p:nvPr/>
        </p:nvSpPr>
        <p:spPr bwMode="auto">
          <a:xfrm>
            <a:off x="1295400" y="1371600"/>
            <a:ext cx="7315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294" name="Line 5"/>
          <p:cNvSpPr>
            <a:spLocks noChangeShapeType="1"/>
          </p:cNvSpPr>
          <p:nvPr/>
        </p:nvSpPr>
        <p:spPr bwMode="auto">
          <a:xfrm>
            <a:off x="1295400" y="5791200"/>
            <a:ext cx="7315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295" name="Line 6"/>
          <p:cNvSpPr>
            <a:spLocks noChangeShapeType="1"/>
          </p:cNvSpPr>
          <p:nvPr/>
        </p:nvSpPr>
        <p:spPr bwMode="auto">
          <a:xfrm flipV="1">
            <a:off x="12954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296" name="Line 7"/>
          <p:cNvSpPr>
            <a:spLocks noChangeShapeType="1"/>
          </p:cNvSpPr>
          <p:nvPr/>
        </p:nvSpPr>
        <p:spPr bwMode="auto">
          <a:xfrm flipV="1">
            <a:off x="86106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297" name="Text Box 8"/>
          <p:cNvSpPr txBox="1">
            <a:spLocks noChangeArrowheads="1"/>
          </p:cNvSpPr>
          <p:nvPr/>
        </p:nvSpPr>
        <p:spPr bwMode="auto">
          <a:xfrm rot="-5400000">
            <a:off x="-342900" y="3200400"/>
            <a:ext cx="2362200" cy="4572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dirty="0"/>
              <a:t>IMPORTANCE</a:t>
            </a:r>
          </a:p>
        </p:txBody>
      </p:sp>
      <p:sp>
        <p:nvSpPr>
          <p:cNvPr id="12298" name="Text Box 9"/>
          <p:cNvSpPr txBox="1">
            <a:spLocks noChangeArrowheads="1"/>
          </p:cNvSpPr>
          <p:nvPr/>
        </p:nvSpPr>
        <p:spPr bwMode="auto">
          <a:xfrm>
            <a:off x="304800" y="1371600"/>
            <a:ext cx="9906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Critical</a:t>
            </a:r>
          </a:p>
        </p:txBody>
      </p:sp>
      <p:sp>
        <p:nvSpPr>
          <p:cNvPr id="12299" name="Text Box 10"/>
          <p:cNvSpPr txBox="1">
            <a:spLocks noChangeArrowheads="1"/>
          </p:cNvSpPr>
          <p:nvPr/>
        </p:nvSpPr>
        <p:spPr bwMode="auto">
          <a:xfrm>
            <a:off x="152400" y="5334000"/>
            <a:ext cx="12192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Moderate</a:t>
            </a:r>
          </a:p>
        </p:txBody>
      </p:sp>
      <p:sp>
        <p:nvSpPr>
          <p:cNvPr id="12300" name="Text Box 11"/>
          <p:cNvSpPr txBox="1">
            <a:spLocks noChangeArrowheads="1"/>
          </p:cNvSpPr>
          <p:nvPr/>
        </p:nvSpPr>
        <p:spPr bwMode="auto">
          <a:xfrm>
            <a:off x="3429000" y="6019800"/>
            <a:ext cx="3276600" cy="4572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dirty="0"/>
              <a:t>PERFORMANCE</a:t>
            </a:r>
          </a:p>
        </p:txBody>
      </p:sp>
      <p:sp>
        <p:nvSpPr>
          <p:cNvPr id="12301" name="Text Box 12"/>
          <p:cNvSpPr txBox="1">
            <a:spLocks noChangeArrowheads="1"/>
          </p:cNvSpPr>
          <p:nvPr/>
        </p:nvSpPr>
        <p:spPr bwMode="auto">
          <a:xfrm>
            <a:off x="1295400" y="5957888"/>
            <a:ext cx="10668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Poor</a:t>
            </a:r>
          </a:p>
        </p:txBody>
      </p:sp>
      <p:sp>
        <p:nvSpPr>
          <p:cNvPr id="12302" name="Text Box 13"/>
          <p:cNvSpPr txBox="1">
            <a:spLocks noChangeArrowheads="1"/>
          </p:cNvSpPr>
          <p:nvPr/>
        </p:nvSpPr>
        <p:spPr bwMode="auto">
          <a:xfrm>
            <a:off x="7391400" y="5957888"/>
            <a:ext cx="14478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Excellent</a:t>
            </a:r>
          </a:p>
        </p:txBody>
      </p:sp>
      <p:sp>
        <p:nvSpPr>
          <p:cNvPr id="12303" name="Line 14"/>
          <p:cNvSpPr>
            <a:spLocks noChangeShapeType="1"/>
          </p:cNvSpPr>
          <p:nvPr/>
        </p:nvSpPr>
        <p:spPr bwMode="auto">
          <a:xfrm>
            <a:off x="1295400" y="5257800"/>
            <a:ext cx="7315200" cy="0"/>
          </a:xfrm>
          <a:prstGeom prst="line">
            <a:avLst/>
          </a:prstGeom>
          <a:noFill/>
          <a:ln w="317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04" name="Line 15"/>
          <p:cNvSpPr>
            <a:spLocks noChangeShapeType="1"/>
          </p:cNvSpPr>
          <p:nvPr/>
        </p:nvSpPr>
        <p:spPr bwMode="auto">
          <a:xfrm>
            <a:off x="1295400" y="4038600"/>
            <a:ext cx="7315200" cy="0"/>
          </a:xfrm>
          <a:prstGeom prst="line">
            <a:avLst/>
          </a:prstGeom>
          <a:noFill/>
          <a:ln w="317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05" name="Line 16"/>
          <p:cNvSpPr>
            <a:spLocks noChangeShapeType="1"/>
          </p:cNvSpPr>
          <p:nvPr/>
        </p:nvSpPr>
        <p:spPr bwMode="auto">
          <a:xfrm>
            <a:off x="21336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06" name="Line 17"/>
          <p:cNvSpPr>
            <a:spLocks noChangeShapeType="1"/>
          </p:cNvSpPr>
          <p:nvPr/>
        </p:nvSpPr>
        <p:spPr bwMode="auto">
          <a:xfrm>
            <a:off x="41910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07" name="Line 18"/>
          <p:cNvSpPr>
            <a:spLocks noChangeShapeType="1"/>
          </p:cNvSpPr>
          <p:nvPr/>
        </p:nvSpPr>
        <p:spPr bwMode="auto">
          <a:xfrm>
            <a:off x="3048000" y="137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08" name="Line 19"/>
          <p:cNvSpPr>
            <a:spLocks noChangeShapeType="1"/>
          </p:cNvSpPr>
          <p:nvPr/>
        </p:nvSpPr>
        <p:spPr bwMode="auto">
          <a:xfrm>
            <a:off x="6324600" y="137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09" name="Line 20"/>
          <p:cNvSpPr>
            <a:spLocks noChangeShapeType="1"/>
          </p:cNvSpPr>
          <p:nvPr/>
        </p:nvSpPr>
        <p:spPr bwMode="auto">
          <a:xfrm flipV="1">
            <a:off x="3048000" y="518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10" name="Line 21"/>
          <p:cNvSpPr>
            <a:spLocks noChangeShapeType="1"/>
          </p:cNvSpPr>
          <p:nvPr/>
        </p:nvSpPr>
        <p:spPr bwMode="auto">
          <a:xfrm flipV="1">
            <a:off x="6324600" y="518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11" name="Line 22"/>
          <p:cNvSpPr>
            <a:spLocks noChangeShapeType="1"/>
          </p:cNvSpPr>
          <p:nvPr/>
        </p:nvSpPr>
        <p:spPr bwMode="auto">
          <a:xfrm flipH="1">
            <a:off x="8534400" y="4648200"/>
            <a:ext cx="76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12" name="Line 23"/>
          <p:cNvSpPr>
            <a:spLocks noChangeShapeType="1"/>
          </p:cNvSpPr>
          <p:nvPr/>
        </p:nvSpPr>
        <p:spPr bwMode="auto">
          <a:xfrm flipV="1">
            <a:off x="3048000" y="39624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13" name="Line 24"/>
          <p:cNvSpPr>
            <a:spLocks noChangeShapeType="1"/>
          </p:cNvSpPr>
          <p:nvPr/>
        </p:nvSpPr>
        <p:spPr bwMode="auto">
          <a:xfrm flipH="1">
            <a:off x="2133600" y="4648200"/>
            <a:ext cx="76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14" name="Line 25"/>
          <p:cNvSpPr>
            <a:spLocks noChangeShapeType="1"/>
          </p:cNvSpPr>
          <p:nvPr/>
        </p:nvSpPr>
        <p:spPr bwMode="auto">
          <a:xfrm>
            <a:off x="8534400" y="2667000"/>
            <a:ext cx="76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15" name="Text Box 26"/>
          <p:cNvSpPr txBox="1">
            <a:spLocks noChangeArrowheads="1"/>
          </p:cNvSpPr>
          <p:nvPr/>
        </p:nvSpPr>
        <p:spPr bwMode="auto">
          <a:xfrm>
            <a:off x="2940050" y="3429000"/>
            <a:ext cx="33528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dirty="0">
                <a:solidFill>
                  <a:srgbClr val="C00000"/>
                </a:solidFill>
              </a:rPr>
              <a:t> </a:t>
            </a:r>
            <a:r>
              <a:rPr lang="en-US" sz="2000" dirty="0">
                <a:solidFill>
                  <a:srgbClr val="C00000"/>
                </a:solidFill>
              </a:rPr>
              <a:t>Developing the CEO</a:t>
            </a:r>
          </a:p>
        </p:txBody>
      </p:sp>
      <p:sp>
        <p:nvSpPr>
          <p:cNvPr id="12316" name="Text Box 27"/>
          <p:cNvSpPr txBox="1">
            <a:spLocks noChangeArrowheads="1"/>
          </p:cNvSpPr>
          <p:nvPr/>
        </p:nvSpPr>
        <p:spPr bwMode="auto">
          <a:xfrm>
            <a:off x="1295400" y="1841500"/>
            <a:ext cx="2743200" cy="7080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dirty="0">
                <a:solidFill>
                  <a:srgbClr val="C00000"/>
                </a:solidFill>
              </a:rPr>
              <a:t>Developing Financial</a:t>
            </a:r>
            <a:br>
              <a:rPr lang="en-US" sz="2000" dirty="0">
                <a:solidFill>
                  <a:srgbClr val="C00000"/>
                </a:solidFill>
              </a:rPr>
            </a:br>
            <a:r>
              <a:rPr lang="en-US" sz="2000" dirty="0">
                <a:solidFill>
                  <a:srgbClr val="C00000"/>
                </a:solidFill>
              </a:rPr>
              <a:t> Resources</a:t>
            </a:r>
          </a:p>
        </p:txBody>
      </p:sp>
      <p:sp>
        <p:nvSpPr>
          <p:cNvPr id="12317" name="Text Box 28"/>
          <p:cNvSpPr txBox="1">
            <a:spLocks noChangeArrowheads="1"/>
          </p:cNvSpPr>
          <p:nvPr/>
        </p:nvSpPr>
        <p:spPr bwMode="auto">
          <a:xfrm>
            <a:off x="1219200" y="2971800"/>
            <a:ext cx="1828800" cy="7016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solidFill>
                  <a:schemeClr val="hlink"/>
                </a:solidFill>
              </a:rPr>
              <a:t> </a:t>
            </a:r>
            <a:r>
              <a:rPr lang="en-US" sz="2000" dirty="0">
                <a:solidFill>
                  <a:srgbClr val="C00000"/>
                </a:solidFill>
              </a:rPr>
              <a:t>Accessing Policymakers</a:t>
            </a:r>
          </a:p>
        </p:txBody>
      </p:sp>
      <p:sp>
        <p:nvSpPr>
          <p:cNvPr id="12318" name="Text Box 30"/>
          <p:cNvSpPr txBox="1">
            <a:spLocks noChangeArrowheads="1"/>
          </p:cNvSpPr>
          <p:nvPr/>
        </p:nvSpPr>
        <p:spPr bwMode="auto">
          <a:xfrm>
            <a:off x="1295400" y="1066800"/>
            <a:ext cx="22860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Increase Efforts</a:t>
            </a:r>
          </a:p>
        </p:txBody>
      </p:sp>
      <p:sp>
        <p:nvSpPr>
          <p:cNvPr id="12319" name="Text Box 31"/>
          <p:cNvSpPr txBox="1">
            <a:spLocks noChangeArrowheads="1"/>
          </p:cNvSpPr>
          <p:nvPr/>
        </p:nvSpPr>
        <p:spPr bwMode="auto">
          <a:xfrm>
            <a:off x="2667000" y="5348288"/>
            <a:ext cx="50292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MAINTAIN or DECREASE EFFORTS</a:t>
            </a:r>
          </a:p>
        </p:txBody>
      </p:sp>
      <p:sp>
        <p:nvSpPr>
          <p:cNvPr id="12320" name="Rectangle 32"/>
          <p:cNvSpPr>
            <a:spLocks noChangeArrowheads="1"/>
          </p:cNvSpPr>
          <p:nvPr/>
        </p:nvSpPr>
        <p:spPr bwMode="auto">
          <a:xfrm>
            <a:off x="1295400" y="1371600"/>
            <a:ext cx="2895600" cy="2667000"/>
          </a:xfrm>
          <a:prstGeom prst="rect">
            <a:avLst/>
          </a:prstGeom>
          <a:noFill/>
          <a:ln w="38100">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dirty="0"/>
          </a:p>
        </p:txBody>
      </p:sp>
      <p:sp>
        <p:nvSpPr>
          <p:cNvPr id="12321" name="Text Box 33"/>
          <p:cNvSpPr txBox="1">
            <a:spLocks noChangeArrowheads="1"/>
          </p:cNvSpPr>
          <p:nvPr/>
        </p:nvSpPr>
        <p:spPr bwMode="auto">
          <a:xfrm>
            <a:off x="5638800" y="1066800"/>
            <a:ext cx="29718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Build on These Strengths</a:t>
            </a:r>
          </a:p>
        </p:txBody>
      </p:sp>
      <p:sp>
        <p:nvSpPr>
          <p:cNvPr id="12322" name="Text Box 34"/>
          <p:cNvSpPr txBox="1">
            <a:spLocks noChangeArrowheads="1"/>
          </p:cNvSpPr>
          <p:nvPr/>
        </p:nvSpPr>
        <p:spPr bwMode="auto">
          <a:xfrm>
            <a:off x="2743200" y="3657600"/>
            <a:ext cx="6096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ED</a:t>
            </a:r>
          </a:p>
        </p:txBody>
      </p:sp>
      <p:sp>
        <p:nvSpPr>
          <p:cNvPr id="12323" name="Text Box 35"/>
          <p:cNvSpPr txBox="1">
            <a:spLocks noChangeArrowheads="1"/>
          </p:cNvSpPr>
          <p:nvPr/>
        </p:nvSpPr>
        <p:spPr bwMode="auto">
          <a:xfrm>
            <a:off x="2819400" y="1371600"/>
            <a:ext cx="6096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ED</a:t>
            </a:r>
          </a:p>
        </p:txBody>
      </p:sp>
      <p:sp>
        <p:nvSpPr>
          <p:cNvPr id="12324" name="Text Box 36"/>
          <p:cNvSpPr txBox="1">
            <a:spLocks noChangeArrowheads="1"/>
          </p:cNvSpPr>
          <p:nvPr/>
        </p:nvSpPr>
        <p:spPr bwMode="auto">
          <a:xfrm>
            <a:off x="1295400" y="3733800"/>
            <a:ext cx="6096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ED</a:t>
            </a:r>
          </a:p>
        </p:txBody>
      </p:sp>
      <p:sp>
        <p:nvSpPr>
          <p:cNvPr id="12325" name="Line 40"/>
          <p:cNvSpPr>
            <a:spLocks noChangeShapeType="1"/>
          </p:cNvSpPr>
          <p:nvPr/>
        </p:nvSpPr>
        <p:spPr bwMode="auto">
          <a:xfrm>
            <a:off x="3200400" y="1676400"/>
            <a:ext cx="1828800" cy="1143000"/>
          </a:xfrm>
          <a:prstGeom prst="line">
            <a:avLst/>
          </a:prstGeom>
          <a:noFill/>
          <a:ln w="9525">
            <a:solidFill>
              <a:schemeClr val="tx1"/>
            </a:solidFill>
            <a:prstDash val="dash"/>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26" name="Text Box 42"/>
          <p:cNvSpPr txBox="1">
            <a:spLocks noChangeArrowheads="1"/>
          </p:cNvSpPr>
          <p:nvPr/>
        </p:nvSpPr>
        <p:spPr bwMode="auto">
          <a:xfrm>
            <a:off x="6400800" y="4114800"/>
            <a:ext cx="1905000" cy="10699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buClr>
                <a:schemeClr val="folHlink"/>
              </a:buClr>
              <a:buSzPct val="90000"/>
              <a:buFont typeface="Wingdings" pitchFamily="2" charset="2"/>
              <a:buNone/>
            </a:pPr>
            <a:r>
              <a:rPr lang="en-US" sz="1600" b="1" dirty="0">
                <a:solidFill>
                  <a:srgbClr val="C00000"/>
                </a:solidFill>
              </a:rPr>
              <a:t>Key</a:t>
            </a:r>
          </a:p>
          <a:p>
            <a:pPr eaLnBrk="1" hangingPunct="1">
              <a:spcBef>
                <a:spcPct val="50000"/>
              </a:spcBef>
              <a:buClr>
                <a:schemeClr val="folHlink"/>
              </a:buClr>
              <a:buSzPct val="90000"/>
              <a:buFont typeface="Wingdings" pitchFamily="2" charset="2"/>
              <a:buNone/>
            </a:pPr>
            <a:r>
              <a:rPr lang="en-US" sz="1600" b="1" dirty="0">
                <a:solidFill>
                  <a:srgbClr val="C00000"/>
                </a:solidFill>
              </a:rPr>
              <a:t>B</a:t>
            </a:r>
            <a:r>
              <a:rPr lang="en-US" sz="1600" dirty="0">
                <a:solidFill>
                  <a:srgbClr val="C00000"/>
                </a:solidFill>
              </a:rPr>
              <a:t>=Board</a:t>
            </a:r>
          </a:p>
          <a:p>
            <a:pPr eaLnBrk="1" hangingPunct="1">
              <a:spcBef>
                <a:spcPct val="50000"/>
              </a:spcBef>
              <a:buClr>
                <a:schemeClr val="folHlink"/>
              </a:buClr>
              <a:buSzPct val="90000"/>
              <a:buFont typeface="Wingdings" pitchFamily="2" charset="2"/>
              <a:buNone/>
            </a:pPr>
            <a:r>
              <a:rPr lang="en-US" sz="1600" b="1" dirty="0">
                <a:solidFill>
                  <a:srgbClr val="C00000"/>
                </a:solidFill>
              </a:rPr>
              <a:t>ED</a:t>
            </a:r>
            <a:r>
              <a:rPr lang="en-US" sz="1600" dirty="0">
                <a:solidFill>
                  <a:srgbClr val="C00000"/>
                </a:solidFill>
              </a:rPr>
              <a:t>=Executive Dir</a:t>
            </a:r>
          </a:p>
        </p:txBody>
      </p:sp>
      <p:sp>
        <p:nvSpPr>
          <p:cNvPr id="12327" name="Text Box 29"/>
          <p:cNvSpPr txBox="1">
            <a:spLocks noChangeArrowheads="1"/>
          </p:cNvSpPr>
          <p:nvPr/>
        </p:nvSpPr>
        <p:spPr bwMode="auto">
          <a:xfrm>
            <a:off x="4572000" y="2133600"/>
            <a:ext cx="37338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dirty="0">
                <a:solidFill>
                  <a:srgbClr val="C00000"/>
                </a:solidFill>
              </a:rPr>
              <a:t>Enhancing Reputation</a:t>
            </a:r>
          </a:p>
        </p:txBody>
      </p:sp>
      <p:sp>
        <p:nvSpPr>
          <p:cNvPr id="12328" name="Text Box 44"/>
          <p:cNvSpPr txBox="1">
            <a:spLocks noChangeArrowheads="1"/>
          </p:cNvSpPr>
          <p:nvPr/>
        </p:nvSpPr>
        <p:spPr bwMode="auto">
          <a:xfrm>
            <a:off x="4800600" y="2743200"/>
            <a:ext cx="6096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B</a:t>
            </a:r>
          </a:p>
        </p:txBody>
      </p:sp>
      <p:sp>
        <p:nvSpPr>
          <p:cNvPr id="12329" name="Line 45"/>
          <p:cNvSpPr>
            <a:spLocks noChangeShapeType="1"/>
          </p:cNvSpPr>
          <p:nvPr/>
        </p:nvSpPr>
        <p:spPr bwMode="auto">
          <a:xfrm flipV="1">
            <a:off x="2895600" y="3429000"/>
            <a:ext cx="304800" cy="381000"/>
          </a:xfrm>
          <a:prstGeom prst="line">
            <a:avLst/>
          </a:prstGeom>
          <a:noFill/>
          <a:ln w="9525">
            <a:solidFill>
              <a:schemeClr val="accent2"/>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30" name="Line 46"/>
          <p:cNvSpPr>
            <a:spLocks noChangeShapeType="1"/>
          </p:cNvSpPr>
          <p:nvPr/>
        </p:nvSpPr>
        <p:spPr bwMode="auto">
          <a:xfrm flipH="1" flipV="1">
            <a:off x="3124200" y="1600200"/>
            <a:ext cx="685800" cy="7620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2331" name="Text Box 47"/>
          <p:cNvSpPr txBox="1">
            <a:spLocks noChangeArrowheads="1"/>
          </p:cNvSpPr>
          <p:nvPr/>
        </p:nvSpPr>
        <p:spPr bwMode="auto">
          <a:xfrm>
            <a:off x="3048000" y="2743200"/>
            <a:ext cx="6096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B</a:t>
            </a:r>
          </a:p>
        </p:txBody>
      </p:sp>
      <p:sp>
        <p:nvSpPr>
          <p:cNvPr id="12332" name="Text Box 48"/>
          <p:cNvSpPr txBox="1">
            <a:spLocks noChangeArrowheads="1"/>
          </p:cNvSpPr>
          <p:nvPr/>
        </p:nvSpPr>
        <p:spPr bwMode="auto">
          <a:xfrm flipH="1">
            <a:off x="3581400" y="2133600"/>
            <a:ext cx="5334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B</a:t>
            </a:r>
          </a:p>
        </p:txBody>
      </p:sp>
      <p:sp>
        <p:nvSpPr>
          <p:cNvPr id="12333" name="Text Box 49"/>
          <p:cNvSpPr txBox="1">
            <a:spLocks noChangeArrowheads="1"/>
          </p:cNvSpPr>
          <p:nvPr/>
        </p:nvSpPr>
        <p:spPr bwMode="auto">
          <a:xfrm>
            <a:off x="3124200" y="3124200"/>
            <a:ext cx="609600" cy="396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b="1" dirty="0">
                <a:solidFill>
                  <a:srgbClr val="C00000"/>
                </a:solidFill>
              </a:rPr>
              <a:t>B</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565909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4191000" y="1371600"/>
            <a:ext cx="4419600" cy="2667000"/>
          </a:xfrm>
          <a:prstGeom prst="rect">
            <a:avLst/>
          </a:prstGeom>
          <a:noFill/>
          <a:ln w="38100">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dirty="0"/>
          </a:p>
        </p:txBody>
      </p:sp>
      <p:sp>
        <p:nvSpPr>
          <p:cNvPr id="13315" name="Rectangle 3"/>
          <p:cNvSpPr>
            <a:spLocks noGrp="1" noChangeArrowheads="1"/>
          </p:cNvSpPr>
          <p:nvPr>
            <p:ph type="title"/>
          </p:nvPr>
        </p:nvSpPr>
        <p:spPr>
          <a:xfrm>
            <a:off x="304800" y="66580"/>
            <a:ext cx="8686800" cy="1143000"/>
          </a:xfrm>
        </p:spPr>
        <p:txBody>
          <a:bodyPr>
            <a:normAutofit/>
          </a:bodyPr>
          <a:lstStyle/>
          <a:p>
            <a:pPr eaLnBrk="1" hangingPunct="1"/>
            <a:r>
              <a:rPr lang="en-US" sz="3400" cap="all" dirty="0" smtClean="0"/>
              <a:t>Monitor &amp; Improve Performance</a:t>
            </a:r>
          </a:p>
        </p:txBody>
      </p:sp>
      <p:sp>
        <p:nvSpPr>
          <p:cNvPr id="13316" name="Line 4"/>
          <p:cNvSpPr>
            <a:spLocks noChangeShapeType="1"/>
          </p:cNvSpPr>
          <p:nvPr/>
        </p:nvSpPr>
        <p:spPr bwMode="auto">
          <a:xfrm>
            <a:off x="1295400" y="1371600"/>
            <a:ext cx="7315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17" name="Line 5"/>
          <p:cNvSpPr>
            <a:spLocks noChangeShapeType="1"/>
          </p:cNvSpPr>
          <p:nvPr/>
        </p:nvSpPr>
        <p:spPr bwMode="auto">
          <a:xfrm>
            <a:off x="1295400" y="5791200"/>
            <a:ext cx="7315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18" name="Line 6"/>
          <p:cNvSpPr>
            <a:spLocks noChangeShapeType="1"/>
          </p:cNvSpPr>
          <p:nvPr/>
        </p:nvSpPr>
        <p:spPr bwMode="auto">
          <a:xfrm flipV="1">
            <a:off x="12954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19" name="Line 7"/>
          <p:cNvSpPr>
            <a:spLocks noChangeShapeType="1"/>
          </p:cNvSpPr>
          <p:nvPr/>
        </p:nvSpPr>
        <p:spPr bwMode="auto">
          <a:xfrm flipV="1">
            <a:off x="86106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20" name="Text Box 8"/>
          <p:cNvSpPr txBox="1">
            <a:spLocks noChangeArrowheads="1"/>
          </p:cNvSpPr>
          <p:nvPr/>
        </p:nvSpPr>
        <p:spPr bwMode="auto">
          <a:xfrm rot="-5400000">
            <a:off x="-342900" y="3200400"/>
            <a:ext cx="2362200" cy="4572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dirty="0"/>
              <a:t>IMPORTANCE</a:t>
            </a:r>
          </a:p>
        </p:txBody>
      </p:sp>
      <p:sp>
        <p:nvSpPr>
          <p:cNvPr id="13321" name="Text Box 9"/>
          <p:cNvSpPr txBox="1">
            <a:spLocks noChangeArrowheads="1"/>
          </p:cNvSpPr>
          <p:nvPr/>
        </p:nvSpPr>
        <p:spPr bwMode="auto">
          <a:xfrm>
            <a:off x="304800" y="1371600"/>
            <a:ext cx="9906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Critical</a:t>
            </a:r>
          </a:p>
        </p:txBody>
      </p:sp>
      <p:sp>
        <p:nvSpPr>
          <p:cNvPr id="13322" name="Text Box 10"/>
          <p:cNvSpPr txBox="1">
            <a:spLocks noChangeArrowheads="1"/>
          </p:cNvSpPr>
          <p:nvPr/>
        </p:nvSpPr>
        <p:spPr bwMode="auto">
          <a:xfrm>
            <a:off x="152400" y="5334000"/>
            <a:ext cx="12192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Moderate</a:t>
            </a:r>
          </a:p>
        </p:txBody>
      </p:sp>
      <p:sp>
        <p:nvSpPr>
          <p:cNvPr id="13323" name="Text Box 11"/>
          <p:cNvSpPr txBox="1">
            <a:spLocks noChangeArrowheads="1"/>
          </p:cNvSpPr>
          <p:nvPr/>
        </p:nvSpPr>
        <p:spPr bwMode="auto">
          <a:xfrm>
            <a:off x="3429000" y="6019800"/>
            <a:ext cx="3276600" cy="4572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dirty="0"/>
              <a:t>PERFORMANCE</a:t>
            </a:r>
          </a:p>
        </p:txBody>
      </p:sp>
      <p:sp>
        <p:nvSpPr>
          <p:cNvPr id="13324" name="Text Box 12"/>
          <p:cNvSpPr txBox="1">
            <a:spLocks noChangeArrowheads="1"/>
          </p:cNvSpPr>
          <p:nvPr/>
        </p:nvSpPr>
        <p:spPr bwMode="auto">
          <a:xfrm>
            <a:off x="1295400" y="5957888"/>
            <a:ext cx="10668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Poor</a:t>
            </a:r>
          </a:p>
        </p:txBody>
      </p:sp>
      <p:sp>
        <p:nvSpPr>
          <p:cNvPr id="13325" name="Text Box 13"/>
          <p:cNvSpPr txBox="1">
            <a:spLocks noChangeArrowheads="1"/>
          </p:cNvSpPr>
          <p:nvPr/>
        </p:nvSpPr>
        <p:spPr bwMode="auto">
          <a:xfrm>
            <a:off x="7391400" y="5957888"/>
            <a:ext cx="14478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Excellent</a:t>
            </a:r>
          </a:p>
        </p:txBody>
      </p:sp>
      <p:sp>
        <p:nvSpPr>
          <p:cNvPr id="13326" name="Line 14"/>
          <p:cNvSpPr>
            <a:spLocks noChangeShapeType="1"/>
          </p:cNvSpPr>
          <p:nvPr/>
        </p:nvSpPr>
        <p:spPr bwMode="auto">
          <a:xfrm>
            <a:off x="1295400" y="5257800"/>
            <a:ext cx="7315200" cy="0"/>
          </a:xfrm>
          <a:prstGeom prst="line">
            <a:avLst/>
          </a:prstGeom>
          <a:noFill/>
          <a:ln w="317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27" name="Line 15"/>
          <p:cNvSpPr>
            <a:spLocks noChangeShapeType="1"/>
          </p:cNvSpPr>
          <p:nvPr/>
        </p:nvSpPr>
        <p:spPr bwMode="auto">
          <a:xfrm>
            <a:off x="1295400" y="4038600"/>
            <a:ext cx="7315200" cy="0"/>
          </a:xfrm>
          <a:prstGeom prst="line">
            <a:avLst/>
          </a:prstGeom>
          <a:noFill/>
          <a:ln w="317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28" name="Line 16"/>
          <p:cNvSpPr>
            <a:spLocks noChangeShapeType="1"/>
          </p:cNvSpPr>
          <p:nvPr/>
        </p:nvSpPr>
        <p:spPr bwMode="auto">
          <a:xfrm>
            <a:off x="21336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29" name="Line 17"/>
          <p:cNvSpPr>
            <a:spLocks noChangeShapeType="1"/>
          </p:cNvSpPr>
          <p:nvPr/>
        </p:nvSpPr>
        <p:spPr bwMode="auto">
          <a:xfrm>
            <a:off x="4191000" y="1371600"/>
            <a:ext cx="0" cy="44196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30" name="Line 18"/>
          <p:cNvSpPr>
            <a:spLocks noChangeShapeType="1"/>
          </p:cNvSpPr>
          <p:nvPr/>
        </p:nvSpPr>
        <p:spPr bwMode="auto">
          <a:xfrm>
            <a:off x="3048000" y="137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31" name="Line 19"/>
          <p:cNvSpPr>
            <a:spLocks noChangeShapeType="1"/>
          </p:cNvSpPr>
          <p:nvPr/>
        </p:nvSpPr>
        <p:spPr bwMode="auto">
          <a:xfrm>
            <a:off x="6324600" y="137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32" name="Line 20"/>
          <p:cNvSpPr>
            <a:spLocks noChangeShapeType="1"/>
          </p:cNvSpPr>
          <p:nvPr/>
        </p:nvSpPr>
        <p:spPr bwMode="auto">
          <a:xfrm flipV="1">
            <a:off x="3048000" y="518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33" name="Line 21"/>
          <p:cNvSpPr>
            <a:spLocks noChangeShapeType="1"/>
          </p:cNvSpPr>
          <p:nvPr/>
        </p:nvSpPr>
        <p:spPr bwMode="auto">
          <a:xfrm flipV="1">
            <a:off x="6324600" y="51816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34" name="Line 22"/>
          <p:cNvSpPr>
            <a:spLocks noChangeShapeType="1"/>
          </p:cNvSpPr>
          <p:nvPr/>
        </p:nvSpPr>
        <p:spPr bwMode="auto">
          <a:xfrm flipH="1">
            <a:off x="8534400" y="4648200"/>
            <a:ext cx="76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35" name="Line 23"/>
          <p:cNvSpPr>
            <a:spLocks noChangeShapeType="1"/>
          </p:cNvSpPr>
          <p:nvPr/>
        </p:nvSpPr>
        <p:spPr bwMode="auto">
          <a:xfrm flipV="1">
            <a:off x="3048000" y="3962400"/>
            <a:ext cx="0" cy="762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36" name="Line 24"/>
          <p:cNvSpPr>
            <a:spLocks noChangeShapeType="1"/>
          </p:cNvSpPr>
          <p:nvPr/>
        </p:nvSpPr>
        <p:spPr bwMode="auto">
          <a:xfrm flipH="1">
            <a:off x="2133600" y="4648200"/>
            <a:ext cx="76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37" name="Line 25"/>
          <p:cNvSpPr>
            <a:spLocks noChangeShapeType="1"/>
          </p:cNvSpPr>
          <p:nvPr/>
        </p:nvSpPr>
        <p:spPr bwMode="auto">
          <a:xfrm>
            <a:off x="8534400" y="2667000"/>
            <a:ext cx="76200" cy="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38" name="Text Box 26"/>
          <p:cNvSpPr txBox="1">
            <a:spLocks noChangeArrowheads="1"/>
          </p:cNvSpPr>
          <p:nvPr/>
        </p:nvSpPr>
        <p:spPr bwMode="auto">
          <a:xfrm>
            <a:off x="7162800" y="1660525"/>
            <a:ext cx="1981200" cy="7016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dirty="0">
                <a:solidFill>
                  <a:srgbClr val="C00000"/>
                </a:solidFill>
              </a:rPr>
              <a:t> </a:t>
            </a:r>
            <a:r>
              <a:rPr lang="en-US" dirty="0">
                <a:solidFill>
                  <a:srgbClr val="C00000"/>
                </a:solidFill>
              </a:rPr>
              <a:t> </a:t>
            </a:r>
            <a:r>
              <a:rPr lang="en-US" sz="2000" dirty="0">
                <a:solidFill>
                  <a:srgbClr val="C00000"/>
                </a:solidFill>
              </a:rPr>
              <a:t>Financial &amp; Risk Mgmt</a:t>
            </a:r>
          </a:p>
        </p:txBody>
      </p:sp>
      <p:sp>
        <p:nvSpPr>
          <p:cNvPr id="13339" name="Text Box 27"/>
          <p:cNvSpPr txBox="1">
            <a:spLocks noChangeArrowheads="1"/>
          </p:cNvSpPr>
          <p:nvPr/>
        </p:nvSpPr>
        <p:spPr bwMode="auto">
          <a:xfrm>
            <a:off x="3200400" y="1524000"/>
            <a:ext cx="2209800" cy="7016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dirty="0">
                <a:solidFill>
                  <a:srgbClr val="C00000"/>
                </a:solidFill>
              </a:rPr>
              <a:t>Assessing Org Performance</a:t>
            </a:r>
          </a:p>
        </p:txBody>
      </p:sp>
      <p:sp>
        <p:nvSpPr>
          <p:cNvPr id="13340" name="Text Box 28"/>
          <p:cNvSpPr txBox="1">
            <a:spLocks noChangeArrowheads="1"/>
          </p:cNvSpPr>
          <p:nvPr/>
        </p:nvSpPr>
        <p:spPr bwMode="auto">
          <a:xfrm>
            <a:off x="1219200" y="1600200"/>
            <a:ext cx="1676400" cy="10064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dirty="0">
                <a:solidFill>
                  <a:srgbClr val="C00000"/>
                </a:solidFill>
              </a:rPr>
              <a:t> </a:t>
            </a:r>
            <a:r>
              <a:rPr lang="en-US" sz="2000" dirty="0">
                <a:solidFill>
                  <a:srgbClr val="C00000"/>
                </a:solidFill>
              </a:rPr>
              <a:t>Improving Board Performance</a:t>
            </a:r>
          </a:p>
        </p:txBody>
      </p:sp>
      <p:sp>
        <p:nvSpPr>
          <p:cNvPr id="13341" name="Text Box 29"/>
          <p:cNvSpPr txBox="1">
            <a:spLocks noChangeArrowheads="1"/>
          </p:cNvSpPr>
          <p:nvPr/>
        </p:nvSpPr>
        <p:spPr bwMode="auto">
          <a:xfrm>
            <a:off x="1295400" y="1066800"/>
            <a:ext cx="22860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Increase Efforts</a:t>
            </a:r>
          </a:p>
        </p:txBody>
      </p:sp>
      <p:sp>
        <p:nvSpPr>
          <p:cNvPr id="13342" name="Text Box 30"/>
          <p:cNvSpPr txBox="1">
            <a:spLocks noChangeArrowheads="1"/>
          </p:cNvSpPr>
          <p:nvPr/>
        </p:nvSpPr>
        <p:spPr bwMode="auto">
          <a:xfrm>
            <a:off x="2667000" y="5348288"/>
            <a:ext cx="50292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MAINTAIN or DECREASE EFFORTS</a:t>
            </a:r>
          </a:p>
        </p:txBody>
      </p:sp>
      <p:sp>
        <p:nvSpPr>
          <p:cNvPr id="13343" name="Rectangle 31"/>
          <p:cNvSpPr>
            <a:spLocks noChangeArrowheads="1"/>
          </p:cNvSpPr>
          <p:nvPr/>
        </p:nvSpPr>
        <p:spPr bwMode="auto">
          <a:xfrm>
            <a:off x="1295400" y="1371600"/>
            <a:ext cx="2895600" cy="2667000"/>
          </a:xfrm>
          <a:prstGeom prst="rect">
            <a:avLst/>
          </a:prstGeom>
          <a:noFill/>
          <a:ln w="38100">
            <a:solidFill>
              <a:schemeClr val="tx1"/>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dirty="0"/>
          </a:p>
        </p:txBody>
      </p:sp>
      <p:sp>
        <p:nvSpPr>
          <p:cNvPr id="13344" name="Text Box 32"/>
          <p:cNvSpPr txBox="1">
            <a:spLocks noChangeArrowheads="1"/>
          </p:cNvSpPr>
          <p:nvPr/>
        </p:nvSpPr>
        <p:spPr bwMode="auto">
          <a:xfrm>
            <a:off x="5638800" y="1004888"/>
            <a:ext cx="2971800" cy="36671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t>Build on These Strengths</a:t>
            </a:r>
          </a:p>
        </p:txBody>
      </p:sp>
      <p:sp>
        <p:nvSpPr>
          <p:cNvPr id="13345" name="Text Box 33"/>
          <p:cNvSpPr txBox="1">
            <a:spLocks noChangeArrowheads="1"/>
          </p:cNvSpPr>
          <p:nvPr/>
        </p:nvSpPr>
        <p:spPr bwMode="auto">
          <a:xfrm>
            <a:off x="1371600" y="1371600"/>
            <a:ext cx="5334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solidFill>
                  <a:srgbClr val="C00000"/>
                </a:solidFill>
              </a:rPr>
              <a:t>ED</a:t>
            </a:r>
          </a:p>
        </p:txBody>
      </p:sp>
      <p:sp>
        <p:nvSpPr>
          <p:cNvPr id="13346" name="Text Box 34"/>
          <p:cNvSpPr txBox="1">
            <a:spLocks noChangeArrowheads="1"/>
          </p:cNvSpPr>
          <p:nvPr/>
        </p:nvSpPr>
        <p:spPr bwMode="auto">
          <a:xfrm flipH="1">
            <a:off x="8077200" y="1371600"/>
            <a:ext cx="5334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solidFill>
                  <a:srgbClr val="C00000"/>
                </a:solidFill>
              </a:rPr>
              <a:t>ED</a:t>
            </a:r>
          </a:p>
        </p:txBody>
      </p:sp>
      <p:sp>
        <p:nvSpPr>
          <p:cNvPr id="13347" name="Line 36"/>
          <p:cNvSpPr>
            <a:spLocks noChangeShapeType="1"/>
          </p:cNvSpPr>
          <p:nvPr/>
        </p:nvSpPr>
        <p:spPr bwMode="auto">
          <a:xfrm>
            <a:off x="1752600" y="1600200"/>
            <a:ext cx="1600200" cy="1295400"/>
          </a:xfrm>
          <a:prstGeom prst="line">
            <a:avLst/>
          </a:prstGeom>
          <a:noFill/>
          <a:ln w="9525">
            <a:solidFill>
              <a:schemeClr val="tx1"/>
            </a:solidFill>
            <a:prstDash val="dash"/>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48" name="Line 37"/>
          <p:cNvSpPr>
            <a:spLocks noChangeShapeType="1"/>
          </p:cNvSpPr>
          <p:nvPr/>
        </p:nvSpPr>
        <p:spPr bwMode="auto">
          <a:xfrm flipV="1">
            <a:off x="2819400" y="1524000"/>
            <a:ext cx="1600200" cy="1371600"/>
          </a:xfrm>
          <a:prstGeom prst="line">
            <a:avLst/>
          </a:prstGeom>
          <a:noFill/>
          <a:ln w="9525">
            <a:solidFill>
              <a:schemeClr val="tx1"/>
            </a:solidFill>
            <a:prstDash val="dash"/>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49" name="Text Box 39"/>
          <p:cNvSpPr txBox="1">
            <a:spLocks noChangeArrowheads="1"/>
          </p:cNvSpPr>
          <p:nvPr/>
        </p:nvSpPr>
        <p:spPr bwMode="auto">
          <a:xfrm>
            <a:off x="6172200" y="2971800"/>
            <a:ext cx="1828800" cy="10699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buClr>
                <a:schemeClr val="folHlink"/>
              </a:buClr>
              <a:buSzPct val="90000"/>
              <a:buFont typeface="Wingdings" pitchFamily="2" charset="2"/>
              <a:buNone/>
            </a:pPr>
            <a:r>
              <a:rPr lang="en-US" sz="1600" b="1" dirty="0">
                <a:solidFill>
                  <a:srgbClr val="C00000"/>
                </a:solidFill>
              </a:rPr>
              <a:t>Key</a:t>
            </a:r>
          </a:p>
          <a:p>
            <a:pPr eaLnBrk="1" hangingPunct="1">
              <a:spcBef>
                <a:spcPct val="50000"/>
              </a:spcBef>
              <a:buClr>
                <a:schemeClr val="folHlink"/>
              </a:buClr>
              <a:buSzPct val="90000"/>
              <a:buFont typeface="Wingdings" pitchFamily="2" charset="2"/>
              <a:buNone/>
            </a:pPr>
            <a:r>
              <a:rPr lang="en-US" sz="1600" b="1" dirty="0">
                <a:solidFill>
                  <a:srgbClr val="C00000"/>
                </a:solidFill>
              </a:rPr>
              <a:t>B</a:t>
            </a:r>
            <a:r>
              <a:rPr lang="en-US" sz="1600" dirty="0">
                <a:solidFill>
                  <a:srgbClr val="C00000"/>
                </a:solidFill>
              </a:rPr>
              <a:t>=Board</a:t>
            </a:r>
          </a:p>
          <a:p>
            <a:pPr eaLnBrk="1" hangingPunct="1">
              <a:spcBef>
                <a:spcPct val="50000"/>
              </a:spcBef>
              <a:buClr>
                <a:schemeClr val="folHlink"/>
              </a:buClr>
              <a:buSzPct val="90000"/>
              <a:buFont typeface="Wingdings" pitchFamily="2" charset="2"/>
              <a:buNone/>
            </a:pPr>
            <a:r>
              <a:rPr lang="en-US" sz="1600" b="1" dirty="0">
                <a:solidFill>
                  <a:srgbClr val="C00000"/>
                </a:solidFill>
              </a:rPr>
              <a:t>ED</a:t>
            </a:r>
            <a:r>
              <a:rPr lang="en-US" sz="1600" dirty="0">
                <a:solidFill>
                  <a:srgbClr val="C00000"/>
                </a:solidFill>
              </a:rPr>
              <a:t>=Executive Dir</a:t>
            </a:r>
          </a:p>
        </p:txBody>
      </p:sp>
      <p:sp>
        <p:nvSpPr>
          <p:cNvPr id="13350" name="Text Box 40"/>
          <p:cNvSpPr txBox="1">
            <a:spLocks noChangeArrowheads="1"/>
          </p:cNvSpPr>
          <p:nvPr/>
        </p:nvSpPr>
        <p:spPr bwMode="auto">
          <a:xfrm flipH="1">
            <a:off x="4191000" y="1371600"/>
            <a:ext cx="53340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solidFill>
                  <a:srgbClr val="C00000"/>
                </a:solidFill>
              </a:rPr>
              <a:t>ED</a:t>
            </a:r>
          </a:p>
        </p:txBody>
      </p:sp>
      <p:sp>
        <p:nvSpPr>
          <p:cNvPr id="13351" name="Line 41"/>
          <p:cNvSpPr>
            <a:spLocks noChangeShapeType="1"/>
          </p:cNvSpPr>
          <p:nvPr/>
        </p:nvSpPr>
        <p:spPr bwMode="auto">
          <a:xfrm flipH="1">
            <a:off x="5029200" y="1600200"/>
            <a:ext cx="3200400" cy="533400"/>
          </a:xfrm>
          <a:prstGeom prst="line">
            <a:avLst/>
          </a:prstGeom>
          <a:noFill/>
          <a:ln w="9525">
            <a:solidFill>
              <a:schemeClr val="tx1"/>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13352" name="Text Box 42"/>
          <p:cNvSpPr txBox="1">
            <a:spLocks noChangeArrowheads="1"/>
          </p:cNvSpPr>
          <p:nvPr/>
        </p:nvSpPr>
        <p:spPr bwMode="auto">
          <a:xfrm flipH="1">
            <a:off x="3200400" y="2743200"/>
            <a:ext cx="62865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solidFill>
                  <a:srgbClr val="C00000"/>
                </a:solidFill>
              </a:rPr>
              <a:t>B</a:t>
            </a:r>
          </a:p>
        </p:txBody>
      </p:sp>
      <p:sp>
        <p:nvSpPr>
          <p:cNvPr id="13353" name="Text Box 43"/>
          <p:cNvSpPr txBox="1">
            <a:spLocks noChangeArrowheads="1"/>
          </p:cNvSpPr>
          <p:nvPr/>
        </p:nvSpPr>
        <p:spPr bwMode="auto">
          <a:xfrm flipH="1">
            <a:off x="2590800" y="2743200"/>
            <a:ext cx="62865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solidFill>
                  <a:srgbClr val="C00000"/>
                </a:solidFill>
              </a:rPr>
              <a:t>B</a:t>
            </a:r>
          </a:p>
        </p:txBody>
      </p:sp>
      <p:sp>
        <p:nvSpPr>
          <p:cNvPr id="13354" name="Text Box 44"/>
          <p:cNvSpPr txBox="1">
            <a:spLocks noChangeArrowheads="1"/>
          </p:cNvSpPr>
          <p:nvPr/>
        </p:nvSpPr>
        <p:spPr bwMode="auto">
          <a:xfrm flipH="1">
            <a:off x="4800600" y="1981200"/>
            <a:ext cx="628650" cy="3667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b="1" dirty="0">
                <a:solidFill>
                  <a:srgbClr val="C00000"/>
                </a:solidFill>
              </a:rPr>
              <a:t>B</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087159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noAutofit/>
          </a:bodyPr>
          <a:lstStyle/>
          <a:p>
            <a:r>
              <a:rPr lang="en-US" sz="3400" cap="all" dirty="0" smtClean="0"/>
              <a:t>Rethinking the Work of Your Board</a:t>
            </a:r>
            <a:endParaRPr lang="en-US" sz="3400" cap="all" dirty="0"/>
          </a:p>
        </p:txBody>
      </p:sp>
      <p:sp>
        <p:nvSpPr>
          <p:cNvPr id="3" name="Content Placeholder 2"/>
          <p:cNvSpPr>
            <a:spLocks noGrp="1"/>
          </p:cNvSpPr>
          <p:nvPr>
            <p:ph idx="1"/>
          </p:nvPr>
        </p:nvSpPr>
        <p:spPr/>
        <p:txBody>
          <a:bodyPr/>
          <a:lstStyle/>
          <a:p>
            <a:pPr>
              <a:buFont typeface="Wingdings" pitchFamily="2" charset="2"/>
              <a:buChar char="q"/>
            </a:pPr>
            <a:r>
              <a:rPr lang="en-US" sz="2700" dirty="0" smtClean="0">
                <a:latin typeface="Arial" pitchFamily="34" charset="0"/>
              </a:rPr>
              <a:t>Is your board’s work substantive and strategic?</a:t>
            </a:r>
          </a:p>
          <a:p>
            <a:pPr>
              <a:buFont typeface="Wingdings" pitchFamily="2" charset="2"/>
              <a:buChar char="q"/>
            </a:pPr>
            <a:r>
              <a:rPr lang="en-US" sz="2700" dirty="0" smtClean="0">
                <a:latin typeface="Arial" pitchFamily="34" charset="0"/>
              </a:rPr>
              <a:t>Is it meaningful, both for your organization and for the individual board member?</a:t>
            </a:r>
          </a:p>
          <a:p>
            <a:pPr>
              <a:buFont typeface="Wingdings" pitchFamily="2" charset="2"/>
              <a:buChar char="q"/>
            </a:pPr>
            <a:r>
              <a:rPr lang="en-US" sz="2700" dirty="0" smtClean="0">
                <a:latin typeface="Arial" pitchFamily="34" charset="0"/>
              </a:rPr>
              <a:t>What has been the board’s role?  What does it need to be?</a:t>
            </a:r>
          </a:p>
          <a:p>
            <a:pPr>
              <a:buFont typeface="Wingdings" pitchFamily="2" charset="2"/>
              <a:buChar char="q"/>
            </a:pPr>
            <a:r>
              <a:rPr lang="en-US" sz="2700" dirty="0" smtClean="0">
                <a:latin typeface="Arial" pitchFamily="34" charset="0"/>
              </a:rPr>
              <a:t>What are the critical issues facing your organization?</a:t>
            </a:r>
          </a:p>
          <a:p>
            <a:pPr lvl="1">
              <a:buNone/>
            </a:pPr>
            <a:endParaRPr lang="en-US" sz="1900" dirty="0">
              <a:latin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191828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cap="all" dirty="0" smtClean="0"/>
              <a:t>Rethinking the Work of Your Board</a:t>
            </a:r>
            <a:endParaRPr lang="en-US" sz="3400" cap="all" dirty="0"/>
          </a:p>
        </p:txBody>
      </p:sp>
      <p:sp>
        <p:nvSpPr>
          <p:cNvPr id="3" name="Content Placeholder 2"/>
          <p:cNvSpPr>
            <a:spLocks noGrp="1"/>
          </p:cNvSpPr>
          <p:nvPr>
            <p:ph idx="1"/>
          </p:nvPr>
        </p:nvSpPr>
        <p:spPr/>
        <p:txBody>
          <a:bodyPr/>
          <a:lstStyle/>
          <a:p>
            <a:pPr>
              <a:buFont typeface="Wingdings" pitchFamily="2" charset="2"/>
              <a:buChar char="q"/>
            </a:pPr>
            <a:r>
              <a:rPr lang="en-US" sz="2700" dirty="0" smtClean="0">
                <a:latin typeface="Arial" pitchFamily="34" charset="0"/>
              </a:rPr>
              <a:t>What is the consequence of a “critical issues” focus for your board work?</a:t>
            </a:r>
          </a:p>
          <a:p>
            <a:pPr lvl="1">
              <a:buFont typeface="Arial" pitchFamily="34" charset="0"/>
              <a:buChar char="•"/>
            </a:pPr>
            <a:r>
              <a:rPr lang="en-US" sz="2400" dirty="0" smtClean="0">
                <a:latin typeface="Arial" pitchFamily="34" charset="0"/>
              </a:rPr>
              <a:t>On board agendas?</a:t>
            </a:r>
          </a:p>
          <a:p>
            <a:pPr lvl="1">
              <a:buFont typeface="Arial" pitchFamily="34" charset="0"/>
              <a:buChar char="•"/>
            </a:pPr>
            <a:r>
              <a:rPr lang="en-US" sz="2400" dirty="0" smtClean="0">
                <a:latin typeface="Arial" pitchFamily="34" charset="0"/>
              </a:rPr>
              <a:t>On board committee structures?</a:t>
            </a:r>
          </a:p>
          <a:p>
            <a:pPr lvl="1">
              <a:buFont typeface="Arial" pitchFamily="34" charset="0"/>
              <a:buChar char="•"/>
            </a:pPr>
            <a:r>
              <a:rPr lang="en-US" sz="2400" dirty="0" smtClean="0">
                <a:latin typeface="Arial" pitchFamily="34" charset="0"/>
              </a:rPr>
              <a:t>On board and staff, particularly executive director relations?</a:t>
            </a:r>
          </a:p>
          <a:p>
            <a:pPr lvl="1">
              <a:buFont typeface="Arial" pitchFamily="34" charset="0"/>
              <a:buChar char="•"/>
            </a:pPr>
            <a:r>
              <a:rPr lang="en-US" sz="2400" dirty="0" smtClean="0">
                <a:latin typeface="Arial" pitchFamily="34" charset="0"/>
              </a:rPr>
              <a:t>On information and learning needs?</a:t>
            </a:r>
          </a:p>
          <a:p>
            <a:pPr lvl="1">
              <a:buFont typeface="Arial" pitchFamily="34" charset="0"/>
              <a:buChar char="•"/>
            </a:pPr>
            <a:r>
              <a:rPr lang="en-US" sz="2400" dirty="0" smtClean="0">
                <a:latin typeface="Arial" pitchFamily="34" charset="0"/>
              </a:rPr>
              <a:t>On the board’s relation to stakeholders?</a:t>
            </a:r>
          </a:p>
          <a:p>
            <a:pPr lvl="1">
              <a:buNone/>
            </a:pPr>
            <a:endParaRPr lang="en-US" sz="600" dirty="0" smtClean="0">
              <a:latin typeface="Arial" pitchFamily="34" charset="0"/>
            </a:endParaRPr>
          </a:p>
          <a:p>
            <a:pPr lvl="1">
              <a:buNone/>
            </a:pPr>
            <a:r>
              <a:rPr lang="en-US" sz="2400" dirty="0" smtClean="0">
                <a:latin typeface="Arial" pitchFamily="34" charset="0"/>
              </a:rPr>
              <a:t>Finally, if the board’s work is important, how is</a:t>
            </a:r>
          </a:p>
          <a:p>
            <a:pPr lvl="1">
              <a:buNone/>
            </a:pPr>
            <a:r>
              <a:rPr lang="en-US" sz="2400" dirty="0" smtClean="0">
                <a:latin typeface="Arial" pitchFamily="34" charset="0"/>
              </a:rPr>
              <a:t>board effectiveness measured?</a:t>
            </a:r>
          </a:p>
          <a:p>
            <a:endParaRPr lang="en-US" dirty="0">
              <a:latin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822348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7543800" cy="1447800"/>
          </a:xfrm>
        </p:spPr>
        <p:txBody>
          <a:bodyPr>
            <a:normAutofit fontScale="90000"/>
          </a:bodyPr>
          <a:lstStyle/>
          <a:p>
            <a:r>
              <a:rPr lang="en-US" sz="4400" b="1" dirty="0" smtClean="0"/>
              <a:t>HUSTLE &amp; FLOW: FUNDRAISING IN TOUGH ECONOMIC TIMES</a:t>
            </a:r>
            <a:endParaRPr lang="en-US" sz="4400" b="1" dirty="0"/>
          </a:p>
        </p:txBody>
      </p:sp>
      <p:pic>
        <p:nvPicPr>
          <p:cNvPr id="4" name="Picture 5" descr="http://soberingconclusion.com/movies/wp-content/uploads/2008/03/hustle-and-flow.jpg"/>
          <p:cNvPicPr>
            <a:picLocks noChangeAspect="1" noChangeArrowheads="1"/>
          </p:cNvPicPr>
          <p:nvPr/>
        </p:nvPicPr>
        <p:blipFill>
          <a:blip r:embed="rId3" cstate="print"/>
          <a:srcRect/>
          <a:stretch>
            <a:fillRect/>
          </a:stretch>
        </p:blipFill>
        <p:spPr bwMode="auto">
          <a:xfrm>
            <a:off x="2667000" y="3426003"/>
            <a:ext cx="3657600" cy="2389188"/>
          </a:xfrm>
          <a:prstGeom prst="rect">
            <a:avLst/>
          </a:prstGeom>
          <a:noFill/>
          <a:ln w="9525">
            <a:noFill/>
            <a:miter lim="800000"/>
            <a:headEnd/>
            <a:tailEnd/>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236578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Autofit/>
          </a:bodyPr>
          <a:lstStyle/>
          <a:p>
            <a:r>
              <a:rPr lang="en-US" sz="3500" b="1" dirty="0" smtClean="0"/>
              <a:t>BREAKDOWN OF CHARITABLE GIVING IN THE U.S. (2010):</a:t>
            </a:r>
          </a:p>
        </p:txBody>
      </p:sp>
      <p:sp>
        <p:nvSpPr>
          <p:cNvPr id="28675" name="Text Box 3"/>
          <p:cNvSpPr txBox="1">
            <a:spLocks noChangeArrowheads="1"/>
          </p:cNvSpPr>
          <p:nvPr/>
        </p:nvSpPr>
        <p:spPr bwMode="auto">
          <a:xfrm>
            <a:off x="990600" y="6248400"/>
            <a:ext cx="2457450" cy="3048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dirty="0">
                <a:latin typeface="Verdana" pitchFamily="34" charset="0"/>
                <a:cs typeface="Arial" charset="0"/>
              </a:rPr>
              <a:t>Source: </a:t>
            </a:r>
            <a:r>
              <a:rPr lang="en-US" sz="1400" i="1" dirty="0">
                <a:latin typeface="Verdana" pitchFamily="34" charset="0"/>
                <a:cs typeface="Arial" charset="0"/>
              </a:rPr>
              <a:t>Giving USA </a:t>
            </a:r>
            <a:r>
              <a:rPr lang="en-US" sz="1400" dirty="0" smtClean="0">
                <a:latin typeface="Verdana" pitchFamily="34" charset="0"/>
                <a:cs typeface="Arial" charset="0"/>
              </a:rPr>
              <a:t>2011</a:t>
            </a:r>
            <a:endParaRPr lang="en-US" sz="1400" dirty="0">
              <a:latin typeface="Verdana" pitchFamily="34" charset="0"/>
              <a:cs typeface="Arial" charset="0"/>
            </a:endParaRPr>
          </a:p>
        </p:txBody>
      </p:sp>
      <p:graphicFrame>
        <p:nvGraphicFramePr>
          <p:cNvPr id="28676" name="Object 4"/>
          <p:cNvGraphicFramePr>
            <a:graphicFrameLocks noGrp="1" noChangeAspect="1"/>
          </p:cNvGraphicFramePr>
          <p:nvPr>
            <p:ph idx="1"/>
          </p:nvPr>
        </p:nvGraphicFramePr>
        <p:xfrm>
          <a:off x="762000" y="1600200"/>
          <a:ext cx="7158038" cy="4775200"/>
        </p:xfrm>
        <a:graphic>
          <a:graphicData uri="http://schemas.openxmlformats.org/presentationml/2006/ole">
            <p:oleObj spid="_x0000_s1142" name="Chart" r:id="rId4" imgW="8140700" imgH="5435600" progId="MSGraph.Chart.8">
              <p:embed followColorScheme="full"/>
            </p:oleObj>
          </a:graphicData>
        </a:graphic>
      </p:graphicFrame>
      <p:sp>
        <p:nvSpPr>
          <p:cNvPr id="28677" name="Text Box 5"/>
          <p:cNvSpPr txBox="1">
            <a:spLocks noChangeArrowheads="1"/>
          </p:cNvSpPr>
          <p:nvPr/>
        </p:nvSpPr>
        <p:spPr bwMode="auto">
          <a:xfrm>
            <a:off x="3565525" y="3740150"/>
            <a:ext cx="1018227" cy="52322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b="1" dirty="0">
                <a:latin typeface="Verdana" pitchFamily="34" charset="0"/>
                <a:cs typeface="Arial" charset="0"/>
              </a:rPr>
              <a:t>$</a:t>
            </a:r>
            <a:r>
              <a:rPr lang="en-US" sz="1400" b="1" dirty="0" smtClean="0">
                <a:latin typeface="Verdana" pitchFamily="34" charset="0"/>
                <a:cs typeface="Arial" charset="0"/>
              </a:rPr>
              <a:t>211.77</a:t>
            </a:r>
            <a:endParaRPr lang="en-US" sz="1400" b="1" dirty="0">
              <a:latin typeface="Verdana" pitchFamily="34" charset="0"/>
              <a:cs typeface="Arial" charset="0"/>
            </a:endParaRPr>
          </a:p>
          <a:p>
            <a:r>
              <a:rPr lang="en-US" sz="1400" b="1" dirty="0">
                <a:latin typeface="Verdana" pitchFamily="34" charset="0"/>
                <a:cs typeface="Arial" charset="0"/>
              </a:rPr>
              <a:t>(</a:t>
            </a:r>
            <a:r>
              <a:rPr lang="en-US" sz="1400" b="1" dirty="0" smtClean="0">
                <a:latin typeface="Verdana" pitchFamily="34" charset="0"/>
                <a:cs typeface="Arial" charset="0"/>
              </a:rPr>
              <a:t>73%)</a:t>
            </a:r>
            <a:endParaRPr lang="en-US" sz="1400" b="1" dirty="0">
              <a:latin typeface="Verdana" pitchFamily="34" charset="0"/>
              <a:cs typeface="Arial" charset="0"/>
            </a:endParaRPr>
          </a:p>
        </p:txBody>
      </p:sp>
      <p:sp>
        <p:nvSpPr>
          <p:cNvPr id="28678" name="Text Box 6"/>
          <p:cNvSpPr txBox="1">
            <a:spLocks noChangeArrowheads="1"/>
          </p:cNvSpPr>
          <p:nvPr/>
        </p:nvSpPr>
        <p:spPr bwMode="auto">
          <a:xfrm>
            <a:off x="1524000" y="3200400"/>
            <a:ext cx="889987" cy="52322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b="1" dirty="0" smtClean="0">
                <a:latin typeface="Verdana" pitchFamily="34" charset="0"/>
                <a:cs typeface="Arial" charset="0"/>
              </a:rPr>
              <a:t>$41.00</a:t>
            </a:r>
            <a:endParaRPr lang="en-US" sz="1400" b="1" dirty="0">
              <a:latin typeface="Verdana" pitchFamily="34" charset="0"/>
              <a:cs typeface="Arial" charset="0"/>
            </a:endParaRPr>
          </a:p>
          <a:p>
            <a:r>
              <a:rPr lang="en-US" sz="1400" b="1" dirty="0">
                <a:latin typeface="Verdana" pitchFamily="34" charset="0"/>
                <a:cs typeface="Arial" charset="0"/>
              </a:rPr>
              <a:t>(</a:t>
            </a:r>
            <a:r>
              <a:rPr lang="en-US" sz="1400" b="1" dirty="0" smtClean="0">
                <a:latin typeface="Verdana" pitchFamily="34" charset="0"/>
                <a:cs typeface="Arial" charset="0"/>
              </a:rPr>
              <a:t>14%)</a:t>
            </a:r>
            <a:endParaRPr lang="en-US" sz="1400" b="1" dirty="0">
              <a:latin typeface="Verdana" pitchFamily="34" charset="0"/>
              <a:cs typeface="Arial" charset="0"/>
            </a:endParaRPr>
          </a:p>
        </p:txBody>
      </p:sp>
      <p:sp>
        <p:nvSpPr>
          <p:cNvPr id="28679" name="Text Box 7"/>
          <p:cNvSpPr txBox="1">
            <a:spLocks noChangeArrowheads="1"/>
          </p:cNvSpPr>
          <p:nvPr/>
        </p:nvSpPr>
        <p:spPr bwMode="auto">
          <a:xfrm>
            <a:off x="2743200" y="1981200"/>
            <a:ext cx="889987" cy="52322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b="1" dirty="0" smtClean="0">
                <a:latin typeface="Verdana" pitchFamily="34" charset="0"/>
                <a:cs typeface="Arial" charset="0"/>
              </a:rPr>
              <a:t>$15.29</a:t>
            </a:r>
            <a:endParaRPr lang="en-US" sz="1400" b="1" dirty="0">
              <a:latin typeface="Verdana" pitchFamily="34" charset="0"/>
              <a:cs typeface="Arial" charset="0"/>
            </a:endParaRPr>
          </a:p>
          <a:p>
            <a:r>
              <a:rPr lang="en-US" sz="1400" b="1" dirty="0" smtClean="0">
                <a:latin typeface="Verdana" pitchFamily="34" charset="0"/>
                <a:cs typeface="Arial" charset="0"/>
              </a:rPr>
              <a:t>(5%)</a:t>
            </a:r>
            <a:endParaRPr lang="en-US" sz="1400" b="1" dirty="0">
              <a:latin typeface="Verdana" pitchFamily="34" charset="0"/>
              <a:cs typeface="Arial" charset="0"/>
            </a:endParaRPr>
          </a:p>
        </p:txBody>
      </p:sp>
      <p:sp>
        <p:nvSpPr>
          <p:cNvPr id="28680" name="Text Box 8"/>
          <p:cNvSpPr txBox="1">
            <a:spLocks noChangeArrowheads="1"/>
          </p:cNvSpPr>
          <p:nvPr/>
        </p:nvSpPr>
        <p:spPr bwMode="auto">
          <a:xfrm>
            <a:off x="1828800" y="2362200"/>
            <a:ext cx="889987" cy="52322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b="1" dirty="0">
                <a:latin typeface="Verdana" pitchFamily="34" charset="0"/>
                <a:cs typeface="Arial" charset="0"/>
              </a:rPr>
              <a:t>$</a:t>
            </a:r>
            <a:r>
              <a:rPr lang="en-US" sz="1400" b="1" dirty="0" smtClean="0">
                <a:latin typeface="Verdana" pitchFamily="34" charset="0"/>
                <a:cs typeface="Arial" charset="0"/>
              </a:rPr>
              <a:t>22.83</a:t>
            </a:r>
            <a:endParaRPr lang="en-US" sz="1400" b="1" dirty="0">
              <a:latin typeface="Verdana" pitchFamily="34" charset="0"/>
              <a:cs typeface="Arial" charset="0"/>
            </a:endParaRPr>
          </a:p>
          <a:p>
            <a:r>
              <a:rPr lang="en-US" sz="1400" b="1" dirty="0">
                <a:latin typeface="Verdana" pitchFamily="34" charset="0"/>
                <a:cs typeface="Arial" charset="0"/>
              </a:rPr>
              <a:t>(8%)</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767189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Line 2"/>
          <p:cNvSpPr>
            <a:spLocks noChangeShapeType="1"/>
          </p:cNvSpPr>
          <p:nvPr/>
        </p:nvSpPr>
        <p:spPr bwMode="auto">
          <a:xfrm flipH="1">
            <a:off x="5591175" y="1900238"/>
            <a:ext cx="331788" cy="703262"/>
          </a:xfrm>
          <a:prstGeom prst="line">
            <a:avLst/>
          </a:pr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29699" name="Line 3"/>
          <p:cNvSpPr>
            <a:spLocks noChangeShapeType="1"/>
          </p:cNvSpPr>
          <p:nvPr/>
        </p:nvSpPr>
        <p:spPr bwMode="auto">
          <a:xfrm flipH="1">
            <a:off x="1657350" y="4559300"/>
            <a:ext cx="552450" cy="158750"/>
          </a:xfrm>
          <a:prstGeom prst="line">
            <a:avLst/>
          </a:pr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29700" name="Line 4"/>
          <p:cNvSpPr>
            <a:spLocks noChangeShapeType="1"/>
          </p:cNvSpPr>
          <p:nvPr/>
        </p:nvSpPr>
        <p:spPr bwMode="auto">
          <a:xfrm flipH="1" flipV="1">
            <a:off x="1381125" y="3732213"/>
            <a:ext cx="749300" cy="15875"/>
          </a:xfrm>
          <a:prstGeom prst="line">
            <a:avLst/>
          </a:pr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29701" name="Line 5"/>
          <p:cNvSpPr>
            <a:spLocks noChangeShapeType="1"/>
          </p:cNvSpPr>
          <p:nvPr/>
        </p:nvSpPr>
        <p:spPr bwMode="auto">
          <a:xfrm flipH="1" flipV="1">
            <a:off x="2487613" y="2457450"/>
            <a:ext cx="771525" cy="577850"/>
          </a:xfrm>
          <a:prstGeom prst="line">
            <a:avLst/>
          </a:pr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29702" name="Line 6"/>
          <p:cNvSpPr>
            <a:spLocks noChangeShapeType="1"/>
          </p:cNvSpPr>
          <p:nvPr/>
        </p:nvSpPr>
        <p:spPr bwMode="auto">
          <a:xfrm>
            <a:off x="2379663" y="2459038"/>
            <a:ext cx="111125" cy="0"/>
          </a:xfrm>
          <a:prstGeom prst="line">
            <a:avLst/>
          </a:pr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29703" name="Line 7"/>
          <p:cNvSpPr>
            <a:spLocks noChangeShapeType="1"/>
          </p:cNvSpPr>
          <p:nvPr/>
        </p:nvSpPr>
        <p:spPr bwMode="auto">
          <a:xfrm flipH="1" flipV="1">
            <a:off x="1479550" y="3048000"/>
            <a:ext cx="1027113" cy="177800"/>
          </a:xfrm>
          <a:prstGeom prst="line">
            <a:avLst/>
          </a:pr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29704" name="Line 8"/>
          <p:cNvSpPr>
            <a:spLocks noChangeShapeType="1"/>
          </p:cNvSpPr>
          <p:nvPr/>
        </p:nvSpPr>
        <p:spPr bwMode="auto">
          <a:xfrm flipV="1">
            <a:off x="3779838" y="1989138"/>
            <a:ext cx="76200" cy="731837"/>
          </a:xfrm>
          <a:prstGeom prst="line">
            <a:avLst/>
          </a:pr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29705" name="Line 9"/>
          <p:cNvSpPr>
            <a:spLocks noChangeShapeType="1"/>
          </p:cNvSpPr>
          <p:nvPr/>
        </p:nvSpPr>
        <p:spPr bwMode="auto">
          <a:xfrm>
            <a:off x="3751263" y="1987550"/>
            <a:ext cx="111125" cy="0"/>
          </a:xfrm>
          <a:prstGeom prst="line">
            <a:avLst/>
          </a:pr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29706" name="Freeform 10"/>
          <p:cNvSpPr>
            <a:spLocks/>
          </p:cNvSpPr>
          <p:nvPr/>
        </p:nvSpPr>
        <p:spPr bwMode="auto">
          <a:xfrm rot="-2457180">
            <a:off x="4216400" y="1781175"/>
            <a:ext cx="460375" cy="777875"/>
          </a:xfrm>
          <a:custGeom>
            <a:avLst/>
            <a:gdLst>
              <a:gd name="T0" fmla="*/ 0 w 329"/>
              <a:gd name="T1" fmla="*/ 2147483647 h 599"/>
              <a:gd name="T2" fmla="*/ 2147483647 w 329"/>
              <a:gd name="T3" fmla="*/ 0 h 599"/>
              <a:gd name="T4" fmla="*/ 0 60000 65536"/>
              <a:gd name="T5" fmla="*/ 0 60000 65536"/>
              <a:gd name="T6" fmla="*/ 0 w 329"/>
              <a:gd name="T7" fmla="*/ 0 h 599"/>
              <a:gd name="T8" fmla="*/ 329 w 329"/>
              <a:gd name="T9" fmla="*/ 599 h 599"/>
            </a:gdLst>
            <a:ahLst/>
            <a:cxnLst>
              <a:cxn ang="T4">
                <a:pos x="T0" y="T1"/>
              </a:cxn>
              <a:cxn ang="T5">
                <a:pos x="T2" y="T3"/>
              </a:cxn>
            </a:cxnLst>
            <a:rect l="T6" t="T7" r="T8" b="T9"/>
            <a:pathLst>
              <a:path w="329" h="599">
                <a:moveTo>
                  <a:pt x="0" y="599"/>
                </a:moveTo>
                <a:lnTo>
                  <a:pt x="329" y="0"/>
                </a:lnTo>
              </a:path>
            </a:pathLst>
          </a:cu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dirty="0"/>
          </a:p>
        </p:txBody>
      </p:sp>
      <p:sp>
        <p:nvSpPr>
          <p:cNvPr id="29707" name="Line 11"/>
          <p:cNvSpPr>
            <a:spLocks noChangeShapeType="1"/>
          </p:cNvSpPr>
          <p:nvPr/>
        </p:nvSpPr>
        <p:spPr bwMode="auto">
          <a:xfrm>
            <a:off x="4364038" y="1730375"/>
            <a:ext cx="136525" cy="1588"/>
          </a:xfrm>
          <a:prstGeom prst="line">
            <a:avLst/>
          </a:pr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29708" name="Freeform 12"/>
          <p:cNvSpPr>
            <a:spLocks/>
          </p:cNvSpPr>
          <p:nvPr/>
        </p:nvSpPr>
        <p:spPr bwMode="auto">
          <a:xfrm rot="-818232">
            <a:off x="6858000" y="2514600"/>
            <a:ext cx="1152525" cy="806450"/>
          </a:xfrm>
          <a:custGeom>
            <a:avLst/>
            <a:gdLst>
              <a:gd name="T0" fmla="*/ 0 w 329"/>
              <a:gd name="T1" fmla="*/ 2147483647 h 599"/>
              <a:gd name="T2" fmla="*/ 2147483647 w 329"/>
              <a:gd name="T3" fmla="*/ 0 h 599"/>
              <a:gd name="T4" fmla="*/ 0 60000 65536"/>
              <a:gd name="T5" fmla="*/ 0 60000 65536"/>
              <a:gd name="T6" fmla="*/ 0 w 329"/>
              <a:gd name="T7" fmla="*/ 0 h 599"/>
              <a:gd name="T8" fmla="*/ 329 w 329"/>
              <a:gd name="T9" fmla="*/ 599 h 599"/>
            </a:gdLst>
            <a:ahLst/>
            <a:cxnLst>
              <a:cxn ang="T4">
                <a:pos x="T0" y="T1"/>
              </a:cxn>
              <a:cxn ang="T5">
                <a:pos x="T2" y="T3"/>
              </a:cxn>
            </a:cxnLst>
            <a:rect l="T6" t="T7" r="T8" b="T9"/>
            <a:pathLst>
              <a:path w="329" h="599">
                <a:moveTo>
                  <a:pt x="0" y="599"/>
                </a:moveTo>
                <a:lnTo>
                  <a:pt x="329" y="0"/>
                </a:lnTo>
              </a:path>
            </a:pathLst>
          </a:cu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a:lstStyle/>
          <a:p>
            <a:endParaRPr lang="en-US" dirty="0"/>
          </a:p>
        </p:txBody>
      </p:sp>
      <p:graphicFrame>
        <p:nvGraphicFramePr>
          <p:cNvPr id="29709" name="Object 13"/>
          <p:cNvGraphicFramePr>
            <a:graphicFrameLocks noChangeAspect="1"/>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407982607"/>
              </p:ext>
            </p:extLst>
          </p:nvPr>
        </p:nvGraphicFramePr>
        <p:xfrm>
          <a:off x="1676400" y="2514600"/>
          <a:ext cx="7178675" cy="3624263"/>
        </p:xfrm>
        <a:graphic>
          <a:graphicData uri="http://schemas.openxmlformats.org/presentationml/2006/ole">
            <p:oleObj spid="_x0000_s2166" name="Chart" r:id="rId4" imgW="9969500" imgH="4991100" progId="MSGraph.Chart.8">
              <p:embed followColorScheme="full"/>
            </p:oleObj>
          </a:graphicData>
        </a:graphic>
      </p:graphicFrame>
      <p:sp>
        <p:nvSpPr>
          <p:cNvPr id="699406" name="Rectangle 14"/>
          <p:cNvSpPr>
            <a:spLocks noChangeArrowheads="1"/>
          </p:cNvSpPr>
          <p:nvPr/>
        </p:nvSpPr>
        <p:spPr bwMode="auto">
          <a:xfrm>
            <a:off x="3822252" y="1676400"/>
            <a:ext cx="1400175" cy="1143000"/>
          </a:xfrm>
          <a:prstGeom prst="rect">
            <a:avLst/>
          </a:prstGeom>
          <a:noFill/>
          <a:ln w="12700">
            <a:noFill/>
            <a:miter lim="800000"/>
            <a:headEnd/>
            <a:tailEnd/>
          </a:ln>
          <a:effectLst/>
        </p:spPr>
        <p:txBody>
          <a:bodyPr wrap="none" lIns="90488" tIns="44450" rIns="90488" bIns="44450">
            <a:spAutoFit/>
          </a:bodyPr>
          <a:lstStyle/>
          <a:p>
            <a:pPr algn="ctr">
              <a:lnSpc>
                <a:spcPct val="90000"/>
              </a:lnSpc>
              <a:spcBef>
                <a:spcPct val="20000"/>
              </a:spcBef>
              <a:buSzPct val="100000"/>
              <a:buFont typeface="Wingdings" pitchFamily="2" charset="2"/>
              <a:buNone/>
              <a:defRPr/>
            </a:pPr>
            <a:r>
              <a:rPr lang="en-US" sz="1900" b="1" dirty="0">
                <a:effectLst>
                  <a:outerShdw blurRad="38100" dist="38100" dir="2700000" algn="tl">
                    <a:srgbClr val="C0C0C0"/>
                  </a:outerShdw>
                </a:effectLst>
                <a:latin typeface="Arial Narrow" pitchFamily="34" charset="0"/>
              </a:rPr>
              <a:t>Environment</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and animals</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a:t>
            </a:r>
            <a:r>
              <a:rPr lang="en-US" sz="1900" b="1" dirty="0" smtClean="0">
                <a:effectLst>
                  <a:outerShdw blurRad="38100" dist="38100" dir="2700000" algn="tl">
                    <a:srgbClr val="C0C0C0"/>
                  </a:outerShdw>
                </a:effectLst>
                <a:latin typeface="Arial Narrow" pitchFamily="34" charset="0"/>
              </a:rPr>
              <a:t>6.66</a:t>
            </a:r>
            <a:r>
              <a:rPr lang="en-US" sz="1900" b="1" dirty="0">
                <a:effectLst>
                  <a:outerShdw blurRad="38100" dist="38100" dir="2700000" algn="tl">
                    <a:srgbClr val="C0C0C0"/>
                  </a:outerShdw>
                </a:effectLst>
                <a:latin typeface="Arial Narrow" pitchFamily="34" charset="0"/>
              </a:rPr>
              <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2%</a:t>
            </a:r>
          </a:p>
        </p:txBody>
      </p:sp>
      <p:sp>
        <p:nvSpPr>
          <p:cNvPr id="29711" name="Line 15"/>
          <p:cNvSpPr>
            <a:spLocks noChangeShapeType="1"/>
          </p:cNvSpPr>
          <p:nvPr/>
        </p:nvSpPr>
        <p:spPr bwMode="auto">
          <a:xfrm rot="-818232">
            <a:off x="7524750" y="2144713"/>
            <a:ext cx="122238" cy="26987"/>
          </a:xfrm>
          <a:prstGeom prst="line">
            <a:avLst/>
          </a:prstGeom>
          <a:noFill/>
          <a:ln w="19050">
            <a:solidFill>
              <a:srgbClr val="FFFFFF"/>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Lst>
        </p:spPr>
        <p:txBody>
          <a:bodyPr/>
          <a:lstStyle/>
          <a:p>
            <a:endParaRPr lang="en-US" dirty="0"/>
          </a:p>
        </p:txBody>
      </p:sp>
      <p:sp>
        <p:nvSpPr>
          <p:cNvPr id="699408" name="Rectangle 16"/>
          <p:cNvSpPr>
            <a:spLocks noChangeArrowheads="1"/>
          </p:cNvSpPr>
          <p:nvPr/>
        </p:nvSpPr>
        <p:spPr bwMode="auto">
          <a:xfrm>
            <a:off x="6096000" y="1676400"/>
            <a:ext cx="1414463" cy="835025"/>
          </a:xfrm>
          <a:prstGeom prst="rect">
            <a:avLst/>
          </a:prstGeom>
          <a:noFill/>
          <a:ln w="12700">
            <a:noFill/>
            <a:miter lim="800000"/>
            <a:headEnd/>
            <a:tailEnd/>
          </a:ln>
          <a:effectLst/>
        </p:spPr>
        <p:txBody>
          <a:bodyPr lIns="90488" tIns="44450" rIns="90488" bIns="44450">
            <a:spAutoFit/>
          </a:bodyPr>
          <a:lstStyle/>
          <a:p>
            <a:pPr algn="ctr">
              <a:lnSpc>
                <a:spcPct val="85000"/>
              </a:lnSpc>
              <a:spcBef>
                <a:spcPct val="20000"/>
              </a:spcBef>
              <a:buSzPct val="100000"/>
              <a:buFont typeface="Wingdings" pitchFamily="2" charset="2"/>
              <a:buNone/>
              <a:defRPr/>
            </a:pPr>
            <a:r>
              <a:rPr lang="en-US" sz="1900" b="1" dirty="0">
                <a:effectLst>
                  <a:outerShdw blurRad="38100" dist="38100" dir="2700000" algn="tl">
                    <a:srgbClr val="C0C0C0"/>
                  </a:outerShdw>
                </a:effectLst>
                <a:latin typeface="Arial Narrow" pitchFamily="34" charset="0"/>
              </a:rPr>
              <a:t>Foundations</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a:t>
            </a:r>
            <a:r>
              <a:rPr lang="en-US" sz="1900" b="1" dirty="0" smtClean="0">
                <a:effectLst>
                  <a:outerShdw blurRad="38100" dist="38100" dir="2700000" algn="tl">
                    <a:srgbClr val="C0C0C0"/>
                  </a:outerShdw>
                </a:effectLst>
                <a:latin typeface="Arial Narrow" pitchFamily="34" charset="0"/>
              </a:rPr>
              <a:t>33.00</a:t>
            </a:r>
            <a:r>
              <a:rPr lang="en-US" sz="1900" b="1" dirty="0">
                <a:effectLst>
                  <a:outerShdw blurRad="38100" dist="38100" dir="2700000" algn="tl">
                    <a:srgbClr val="C0C0C0"/>
                  </a:outerShdw>
                </a:effectLst>
                <a:latin typeface="Arial Narrow" pitchFamily="34" charset="0"/>
              </a:rPr>
              <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 11%</a:t>
            </a:r>
          </a:p>
        </p:txBody>
      </p:sp>
      <p:sp>
        <p:nvSpPr>
          <p:cNvPr id="699409" name="Rectangle 17"/>
          <p:cNvSpPr>
            <a:spLocks noChangeArrowheads="1"/>
          </p:cNvSpPr>
          <p:nvPr/>
        </p:nvSpPr>
        <p:spPr bwMode="auto">
          <a:xfrm>
            <a:off x="1066800" y="4953000"/>
            <a:ext cx="979488" cy="1200150"/>
          </a:xfrm>
          <a:prstGeom prst="rect">
            <a:avLst/>
          </a:prstGeom>
          <a:noFill/>
          <a:ln w="12700">
            <a:noFill/>
            <a:miter lim="800000"/>
            <a:headEnd/>
            <a:tailEnd/>
          </a:ln>
          <a:effectLst/>
        </p:spPr>
        <p:txBody>
          <a:bodyPr wrap="none" lIns="90488" tIns="44450" rIns="90488" bIns="44450">
            <a:spAutoFit/>
          </a:bodyPr>
          <a:lstStyle/>
          <a:p>
            <a:pPr algn="ctr">
              <a:lnSpc>
                <a:spcPct val="90000"/>
              </a:lnSpc>
              <a:spcBef>
                <a:spcPct val="20000"/>
              </a:spcBef>
              <a:buSzPct val="100000"/>
              <a:buFont typeface="Wingdings" pitchFamily="2" charset="2"/>
              <a:buNone/>
              <a:defRPr/>
            </a:pPr>
            <a:r>
              <a:rPr lang="en-US" sz="1900" b="1" dirty="0">
                <a:effectLst>
                  <a:outerShdw blurRad="38100" dist="38100" dir="2700000" algn="tl">
                    <a:srgbClr val="C0C0C0"/>
                  </a:outerShdw>
                </a:effectLst>
                <a:latin typeface="Arial Narrow" pitchFamily="34" charset="0"/>
              </a:rPr>
              <a:t>Human</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services</a:t>
            </a:r>
          </a:p>
          <a:p>
            <a:pPr algn="ctr">
              <a:lnSpc>
                <a:spcPct val="90000"/>
              </a:lnSpc>
              <a:spcBef>
                <a:spcPct val="20000"/>
              </a:spcBef>
              <a:buSzPct val="100000"/>
              <a:buFont typeface="Wingdings" pitchFamily="2" charset="2"/>
              <a:buNone/>
              <a:defRPr/>
            </a:pPr>
            <a:r>
              <a:rPr lang="en-US" sz="1900" b="1" dirty="0">
                <a:effectLst>
                  <a:outerShdw blurRad="38100" dist="38100" dir="2700000" algn="tl">
                    <a:srgbClr val="C0C0C0"/>
                  </a:outerShdw>
                </a:effectLst>
                <a:latin typeface="Arial Narrow" pitchFamily="34" charset="0"/>
              </a:rPr>
              <a:t>$</a:t>
            </a:r>
            <a:r>
              <a:rPr lang="en-US" sz="1900" b="1" dirty="0" smtClean="0">
                <a:effectLst>
                  <a:outerShdw blurRad="38100" dist="38100" dir="2700000" algn="tl">
                    <a:srgbClr val="C0C0C0"/>
                  </a:outerShdw>
                </a:effectLst>
                <a:latin typeface="Arial Narrow" pitchFamily="34" charset="0"/>
              </a:rPr>
              <a:t>26.49</a:t>
            </a:r>
            <a:r>
              <a:rPr lang="en-US" sz="1900" b="1" dirty="0">
                <a:effectLst>
                  <a:outerShdw blurRad="38100" dist="38100" dir="2700000" algn="tl">
                    <a:srgbClr val="C0C0C0"/>
                  </a:outerShdw>
                </a:effectLst>
                <a:latin typeface="Arial Narrow" pitchFamily="34" charset="0"/>
              </a:rPr>
              <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9%</a:t>
            </a:r>
          </a:p>
        </p:txBody>
      </p:sp>
      <p:sp>
        <p:nvSpPr>
          <p:cNvPr id="699410" name="Rectangle 18"/>
          <p:cNvSpPr>
            <a:spLocks noChangeArrowheads="1"/>
          </p:cNvSpPr>
          <p:nvPr/>
        </p:nvSpPr>
        <p:spPr bwMode="auto">
          <a:xfrm>
            <a:off x="2408238" y="1847712"/>
            <a:ext cx="2092325" cy="1143000"/>
          </a:xfrm>
          <a:prstGeom prst="rect">
            <a:avLst/>
          </a:prstGeom>
          <a:noFill/>
          <a:ln w="12700">
            <a:noFill/>
            <a:miter lim="800000"/>
            <a:headEnd/>
            <a:tailEnd/>
          </a:ln>
          <a:effectLst/>
        </p:spPr>
        <p:txBody>
          <a:bodyPr lIns="90488" tIns="44450" rIns="90488" bIns="44450">
            <a:spAutoFit/>
          </a:bodyPr>
          <a:lstStyle/>
          <a:p>
            <a:pPr algn="ctr">
              <a:lnSpc>
                <a:spcPct val="90000"/>
              </a:lnSpc>
              <a:spcBef>
                <a:spcPct val="20000"/>
              </a:spcBef>
              <a:buSzPct val="100000"/>
              <a:buFont typeface="Wingdings" pitchFamily="2" charset="2"/>
              <a:buNone/>
              <a:defRPr/>
            </a:pPr>
            <a:r>
              <a:rPr lang="en-US" sz="1900" b="1" dirty="0">
                <a:effectLst>
                  <a:outerShdw blurRad="38100" dist="38100" dir="2700000" algn="tl">
                    <a:srgbClr val="C0C0C0"/>
                  </a:outerShdw>
                </a:effectLst>
                <a:latin typeface="Arial Narrow" pitchFamily="34" charset="0"/>
              </a:rPr>
              <a:t>International</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affairs</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a:t>
            </a:r>
            <a:r>
              <a:rPr lang="en-US" sz="1900" b="1" dirty="0" smtClean="0">
                <a:effectLst>
                  <a:outerShdw blurRad="38100" dist="38100" dir="2700000" algn="tl">
                    <a:srgbClr val="C0C0C0"/>
                  </a:outerShdw>
                </a:effectLst>
                <a:latin typeface="Arial Narrow" pitchFamily="34" charset="0"/>
              </a:rPr>
              <a:t>15.77</a:t>
            </a:r>
            <a:r>
              <a:rPr lang="en-US" sz="1900" b="1" dirty="0">
                <a:effectLst>
                  <a:outerShdw blurRad="38100" dist="38100" dir="2700000" algn="tl">
                    <a:srgbClr val="C0C0C0"/>
                  </a:outerShdw>
                </a:effectLst>
                <a:latin typeface="Arial Narrow" pitchFamily="34" charset="0"/>
              </a:rPr>
              <a:t/>
            </a:r>
            <a:br>
              <a:rPr lang="en-US" sz="1900" b="1" dirty="0">
                <a:effectLst>
                  <a:outerShdw blurRad="38100" dist="38100" dir="2700000" algn="tl">
                    <a:srgbClr val="C0C0C0"/>
                  </a:outerShdw>
                </a:effectLst>
                <a:latin typeface="Arial Narrow" pitchFamily="34" charset="0"/>
              </a:rPr>
            </a:br>
            <a:r>
              <a:rPr lang="en-US" sz="1900" b="1" dirty="0" smtClean="0">
                <a:effectLst>
                  <a:outerShdw blurRad="38100" dist="38100" dir="2700000" algn="tl">
                    <a:srgbClr val="C0C0C0"/>
                  </a:outerShdw>
                </a:effectLst>
                <a:latin typeface="Arial Narrow" pitchFamily="34" charset="0"/>
              </a:rPr>
              <a:t>5%</a:t>
            </a:r>
            <a:endParaRPr lang="en-US" sz="1900" b="1" dirty="0">
              <a:effectLst>
                <a:outerShdw blurRad="38100" dist="38100" dir="2700000" algn="tl">
                  <a:srgbClr val="C0C0C0"/>
                </a:outerShdw>
              </a:effectLst>
              <a:latin typeface="Arial Narrow" pitchFamily="34" charset="0"/>
            </a:endParaRPr>
          </a:p>
        </p:txBody>
      </p:sp>
      <p:sp>
        <p:nvSpPr>
          <p:cNvPr id="699411" name="Rectangle 19"/>
          <p:cNvSpPr>
            <a:spLocks noChangeArrowheads="1"/>
          </p:cNvSpPr>
          <p:nvPr/>
        </p:nvSpPr>
        <p:spPr bwMode="auto">
          <a:xfrm>
            <a:off x="1381125" y="2082800"/>
            <a:ext cx="1725613" cy="1143000"/>
          </a:xfrm>
          <a:prstGeom prst="rect">
            <a:avLst/>
          </a:prstGeom>
          <a:noFill/>
          <a:ln w="12700">
            <a:noFill/>
            <a:miter lim="800000"/>
            <a:headEnd/>
            <a:tailEnd/>
          </a:ln>
          <a:effectLst/>
        </p:spPr>
        <p:txBody>
          <a:bodyPr lIns="90488" tIns="44450" rIns="90488" bIns="44450">
            <a:spAutoFit/>
          </a:bodyPr>
          <a:lstStyle/>
          <a:p>
            <a:pPr algn="ctr">
              <a:lnSpc>
                <a:spcPct val="90000"/>
              </a:lnSpc>
              <a:spcBef>
                <a:spcPct val="20000"/>
              </a:spcBef>
              <a:buSzPct val="100000"/>
              <a:buFont typeface="Wingdings" pitchFamily="2" charset="2"/>
              <a:buNone/>
              <a:defRPr/>
            </a:pPr>
            <a:r>
              <a:rPr lang="en-US" sz="1900" b="1" dirty="0">
                <a:effectLst>
                  <a:outerShdw blurRad="38100" dist="38100" dir="2700000" algn="tl">
                    <a:srgbClr val="C0C0C0"/>
                  </a:outerShdw>
                </a:effectLst>
                <a:latin typeface="Arial Narrow" pitchFamily="34" charset="0"/>
              </a:rPr>
              <a:t>Arts, culture, </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and humanities</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a:t>
            </a:r>
            <a:r>
              <a:rPr lang="en-US" sz="1900" b="1" dirty="0" smtClean="0">
                <a:effectLst>
                  <a:outerShdw blurRad="38100" dist="38100" dir="2700000" algn="tl">
                    <a:srgbClr val="C0C0C0"/>
                  </a:outerShdw>
                </a:effectLst>
                <a:latin typeface="Arial Narrow" pitchFamily="34" charset="0"/>
              </a:rPr>
              <a:t>13.28</a:t>
            </a:r>
            <a:r>
              <a:rPr lang="en-US" sz="1900" b="1" dirty="0">
                <a:effectLst>
                  <a:outerShdw blurRad="38100" dist="38100" dir="2700000" algn="tl">
                    <a:srgbClr val="C0C0C0"/>
                  </a:outerShdw>
                </a:effectLst>
                <a:latin typeface="Arial Narrow" pitchFamily="34" charset="0"/>
              </a:rPr>
              <a:t/>
            </a:r>
            <a:br>
              <a:rPr lang="en-US" sz="1900" b="1" dirty="0">
                <a:effectLst>
                  <a:outerShdw blurRad="38100" dist="38100" dir="2700000" algn="tl">
                    <a:srgbClr val="C0C0C0"/>
                  </a:outerShdw>
                </a:effectLst>
                <a:latin typeface="Arial Narrow" pitchFamily="34" charset="0"/>
              </a:rPr>
            </a:br>
            <a:r>
              <a:rPr lang="en-US" sz="1900" b="1" dirty="0" smtClean="0">
                <a:effectLst>
                  <a:outerShdw blurRad="38100" dist="38100" dir="2700000" algn="tl">
                    <a:srgbClr val="C0C0C0"/>
                  </a:outerShdw>
                </a:effectLst>
                <a:latin typeface="Arial Narrow" pitchFamily="34" charset="0"/>
              </a:rPr>
              <a:t>5%</a:t>
            </a:r>
            <a:endParaRPr lang="en-US" sz="1900" b="1" dirty="0">
              <a:effectLst>
                <a:outerShdw blurRad="38100" dist="38100" dir="2700000" algn="tl">
                  <a:srgbClr val="C0C0C0"/>
                </a:outerShdw>
              </a:effectLst>
              <a:latin typeface="Arial Narrow" pitchFamily="34" charset="0"/>
            </a:endParaRPr>
          </a:p>
        </p:txBody>
      </p:sp>
      <p:sp>
        <p:nvSpPr>
          <p:cNvPr id="699412" name="Rectangle 20"/>
          <p:cNvSpPr>
            <a:spLocks noChangeArrowheads="1"/>
          </p:cNvSpPr>
          <p:nvPr/>
        </p:nvSpPr>
        <p:spPr bwMode="auto">
          <a:xfrm>
            <a:off x="443948" y="2874050"/>
            <a:ext cx="1565275" cy="1143000"/>
          </a:xfrm>
          <a:prstGeom prst="rect">
            <a:avLst/>
          </a:prstGeom>
          <a:noFill/>
          <a:ln w="12700">
            <a:noFill/>
            <a:miter lim="800000"/>
            <a:headEnd/>
            <a:tailEnd/>
          </a:ln>
          <a:effectLst/>
        </p:spPr>
        <p:txBody>
          <a:bodyPr lIns="90488" tIns="44450" rIns="90488" bIns="44450">
            <a:spAutoFit/>
          </a:bodyPr>
          <a:lstStyle/>
          <a:p>
            <a:pPr algn="ctr">
              <a:lnSpc>
                <a:spcPct val="90000"/>
              </a:lnSpc>
              <a:spcBef>
                <a:spcPct val="20000"/>
              </a:spcBef>
              <a:buSzPct val="100000"/>
              <a:buFont typeface="Wingdings" pitchFamily="2" charset="2"/>
              <a:buNone/>
              <a:defRPr/>
            </a:pPr>
            <a:r>
              <a:rPr lang="en-US" sz="1900" b="1" dirty="0">
                <a:effectLst>
                  <a:outerShdw blurRad="38100" dist="38100" dir="2700000" algn="tl">
                    <a:srgbClr val="C0C0C0"/>
                  </a:outerShdw>
                </a:effectLst>
                <a:latin typeface="Arial Narrow" pitchFamily="34" charset="0"/>
              </a:rPr>
              <a:t>Public-society </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benefit</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a:t>
            </a:r>
            <a:r>
              <a:rPr lang="en-US" sz="1900" b="1" dirty="0" smtClean="0">
                <a:effectLst>
                  <a:outerShdw blurRad="38100" dist="38100" dir="2700000" algn="tl">
                    <a:srgbClr val="C0C0C0"/>
                  </a:outerShdw>
                </a:effectLst>
                <a:latin typeface="Arial Narrow" pitchFamily="34" charset="0"/>
              </a:rPr>
              <a:t>24.24</a:t>
            </a:r>
            <a:r>
              <a:rPr lang="en-US" sz="1900" b="1" dirty="0">
                <a:effectLst>
                  <a:outerShdw blurRad="38100" dist="38100" dir="2700000" algn="tl">
                    <a:srgbClr val="C0C0C0"/>
                  </a:outerShdw>
                </a:effectLst>
                <a:latin typeface="Arial Narrow" pitchFamily="34" charset="0"/>
              </a:rPr>
              <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8%</a:t>
            </a:r>
          </a:p>
        </p:txBody>
      </p:sp>
      <p:sp>
        <p:nvSpPr>
          <p:cNvPr id="699413" name="Rectangle 21"/>
          <p:cNvSpPr>
            <a:spLocks noChangeArrowheads="1"/>
          </p:cNvSpPr>
          <p:nvPr/>
        </p:nvSpPr>
        <p:spPr bwMode="auto">
          <a:xfrm>
            <a:off x="7620000" y="1905000"/>
            <a:ext cx="1343025" cy="1200150"/>
          </a:xfrm>
          <a:prstGeom prst="rect">
            <a:avLst/>
          </a:prstGeom>
          <a:noFill/>
          <a:ln w="12700">
            <a:noFill/>
            <a:miter lim="800000"/>
            <a:headEnd/>
            <a:tailEnd/>
          </a:ln>
          <a:effectLst/>
        </p:spPr>
        <p:txBody>
          <a:bodyPr lIns="90488" tIns="44450" rIns="90488" bIns="44450">
            <a:spAutoFit/>
          </a:bodyPr>
          <a:lstStyle/>
          <a:p>
            <a:pPr algn="ctr">
              <a:lnSpc>
                <a:spcPct val="90000"/>
              </a:lnSpc>
              <a:spcBef>
                <a:spcPct val="20000"/>
              </a:spcBef>
              <a:buSzPct val="100000"/>
              <a:buFont typeface="Wingdings" pitchFamily="2" charset="2"/>
              <a:buNone/>
              <a:defRPr/>
            </a:pPr>
            <a:r>
              <a:rPr lang="en-US" sz="1900" b="1" dirty="0">
                <a:effectLst>
                  <a:outerShdw blurRad="38100" dist="38100" dir="2700000" algn="tl">
                    <a:srgbClr val="C0C0C0"/>
                  </a:outerShdw>
                </a:effectLst>
                <a:latin typeface="Arial Narrow" pitchFamily="34" charset="0"/>
              </a:rPr>
              <a:t>Unallocated</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giving</a:t>
            </a:r>
          </a:p>
          <a:p>
            <a:pPr algn="ctr">
              <a:lnSpc>
                <a:spcPct val="90000"/>
              </a:lnSpc>
              <a:spcBef>
                <a:spcPct val="20000"/>
              </a:spcBef>
              <a:buSzPct val="100000"/>
              <a:buFont typeface="Wingdings" pitchFamily="2" charset="2"/>
              <a:buNone/>
              <a:defRPr/>
            </a:pPr>
            <a:r>
              <a:rPr lang="en-US" sz="1900" b="1" dirty="0" smtClean="0">
                <a:effectLst>
                  <a:outerShdw blurRad="38100" dist="38100" dir="2700000" algn="tl">
                    <a:srgbClr val="C0C0C0"/>
                  </a:outerShdw>
                </a:effectLst>
                <a:latin typeface="Arial Narrow" pitchFamily="34" charset="0"/>
              </a:rPr>
              <a:t>$2.12</a:t>
            </a:r>
            <a:r>
              <a:rPr lang="en-US" sz="1900" b="1" dirty="0">
                <a:effectLst>
                  <a:outerShdw blurRad="38100" dist="38100" dir="2700000" algn="tl">
                    <a:srgbClr val="C0C0C0"/>
                  </a:outerShdw>
                </a:effectLst>
                <a:latin typeface="Arial Narrow" pitchFamily="34" charset="0"/>
              </a:rPr>
              <a:t/>
            </a:r>
            <a:br>
              <a:rPr lang="en-US" sz="1900" b="1" dirty="0">
                <a:effectLst>
                  <a:outerShdw blurRad="38100" dist="38100" dir="2700000" algn="tl">
                    <a:srgbClr val="C0C0C0"/>
                  </a:outerShdw>
                </a:effectLst>
                <a:latin typeface="Arial Narrow" pitchFamily="34" charset="0"/>
              </a:rPr>
            </a:br>
            <a:r>
              <a:rPr lang="en-US" sz="1900" b="1" dirty="0" smtClean="0">
                <a:effectLst>
                  <a:outerShdw blurRad="38100" dist="38100" dir="2700000" algn="tl">
                    <a:srgbClr val="C0C0C0"/>
                  </a:outerShdw>
                </a:effectLst>
                <a:latin typeface="Arial Narrow" pitchFamily="34" charset="0"/>
              </a:rPr>
              <a:t>1%</a:t>
            </a:r>
            <a:endParaRPr lang="en-US" sz="1900" b="1" dirty="0">
              <a:effectLst>
                <a:outerShdw blurRad="38100" dist="38100" dir="2700000" algn="tl">
                  <a:srgbClr val="C0C0C0"/>
                </a:outerShdw>
              </a:effectLst>
              <a:latin typeface="Arial Narrow" pitchFamily="34" charset="0"/>
            </a:endParaRPr>
          </a:p>
        </p:txBody>
      </p:sp>
      <p:sp>
        <p:nvSpPr>
          <p:cNvPr id="699414" name="Rectangle 22"/>
          <p:cNvSpPr>
            <a:spLocks noChangeArrowheads="1"/>
          </p:cNvSpPr>
          <p:nvPr/>
        </p:nvSpPr>
        <p:spPr bwMode="auto">
          <a:xfrm>
            <a:off x="838200" y="4191000"/>
            <a:ext cx="847725" cy="879475"/>
          </a:xfrm>
          <a:prstGeom prst="rect">
            <a:avLst/>
          </a:prstGeom>
          <a:noFill/>
          <a:ln w="12700">
            <a:noFill/>
            <a:miter lim="800000"/>
            <a:headEnd/>
            <a:tailEnd/>
          </a:ln>
          <a:effectLst/>
        </p:spPr>
        <p:txBody>
          <a:bodyPr wrap="none" lIns="90488" tIns="44450" rIns="90488" bIns="44450">
            <a:spAutoFit/>
          </a:bodyPr>
          <a:lstStyle/>
          <a:p>
            <a:pPr algn="ctr">
              <a:lnSpc>
                <a:spcPct val="90000"/>
              </a:lnSpc>
              <a:spcBef>
                <a:spcPct val="20000"/>
              </a:spcBef>
              <a:buSzPct val="100000"/>
              <a:buFont typeface="Wingdings" pitchFamily="2" charset="2"/>
              <a:buNone/>
              <a:defRPr/>
            </a:pPr>
            <a:r>
              <a:rPr lang="en-US" sz="1900" b="1" dirty="0">
                <a:effectLst>
                  <a:outerShdw blurRad="38100" dist="38100" dir="2700000" algn="tl">
                    <a:srgbClr val="C0C0C0"/>
                  </a:outerShdw>
                </a:effectLst>
                <a:latin typeface="Arial Narrow" pitchFamily="34" charset="0"/>
              </a:rPr>
              <a:t>Health </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a:t>
            </a:r>
            <a:r>
              <a:rPr lang="en-US" sz="1900" b="1" dirty="0" smtClean="0">
                <a:effectLst>
                  <a:outerShdw blurRad="38100" dist="38100" dir="2700000" algn="tl">
                    <a:srgbClr val="C0C0C0"/>
                  </a:outerShdw>
                </a:effectLst>
                <a:latin typeface="Arial Narrow" pitchFamily="34" charset="0"/>
              </a:rPr>
              <a:t>22.83</a:t>
            </a:r>
            <a:r>
              <a:rPr lang="en-US" sz="1900" b="1" dirty="0">
                <a:effectLst>
                  <a:outerShdw blurRad="38100" dist="38100" dir="2700000" algn="tl">
                    <a:srgbClr val="C0C0C0"/>
                  </a:outerShdw>
                </a:effectLst>
                <a:latin typeface="Arial Narrow" pitchFamily="34" charset="0"/>
              </a:rPr>
              <a:t/>
            </a:r>
            <a:br>
              <a:rPr lang="en-US" sz="1900" b="1" dirty="0">
                <a:effectLst>
                  <a:outerShdw blurRad="38100" dist="38100" dir="2700000" algn="tl">
                    <a:srgbClr val="C0C0C0"/>
                  </a:outerShdw>
                </a:effectLst>
                <a:latin typeface="Arial Narrow" pitchFamily="34" charset="0"/>
              </a:rPr>
            </a:br>
            <a:r>
              <a:rPr lang="en-US" sz="1900" b="1" dirty="0" smtClean="0">
                <a:effectLst>
                  <a:outerShdw blurRad="38100" dist="38100" dir="2700000" algn="tl">
                    <a:srgbClr val="C0C0C0"/>
                  </a:outerShdw>
                </a:effectLst>
                <a:latin typeface="Arial Narrow" pitchFamily="34" charset="0"/>
              </a:rPr>
              <a:t>8%</a:t>
            </a:r>
            <a:endParaRPr lang="en-US" sz="1900" b="1" dirty="0">
              <a:effectLst>
                <a:outerShdw blurRad="38100" dist="38100" dir="2700000" algn="tl">
                  <a:srgbClr val="C0C0C0"/>
                </a:outerShdw>
              </a:effectLst>
              <a:latin typeface="Arial Narrow" pitchFamily="34" charset="0"/>
            </a:endParaRPr>
          </a:p>
        </p:txBody>
      </p:sp>
      <p:sp>
        <p:nvSpPr>
          <p:cNvPr id="29719" name="Rectangle 23"/>
          <p:cNvSpPr>
            <a:spLocks noChangeArrowheads="1"/>
          </p:cNvSpPr>
          <p:nvPr/>
        </p:nvSpPr>
        <p:spPr bwMode="black">
          <a:xfrm>
            <a:off x="6396038" y="3962400"/>
            <a:ext cx="1027112" cy="8794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0000"/>
                </a:solidFill>
                <a:miter lim="800000"/>
                <a:headEnd/>
                <a:tailEnd/>
              </a14:hiddenLine>
            </a:ext>
          </a:extLst>
        </p:spPr>
        <p:txBody>
          <a:bodyPr wrap="none" lIns="90488" tIns="44450" rIns="90488" bIns="44450">
            <a:spAutoFit/>
          </a:bodyPr>
          <a:lstStyle/>
          <a:p>
            <a:pPr algn="ctr">
              <a:lnSpc>
                <a:spcPct val="90000"/>
              </a:lnSpc>
              <a:spcBef>
                <a:spcPct val="20000"/>
              </a:spcBef>
              <a:buSzPct val="100000"/>
              <a:buFont typeface="Wingdings" pitchFamily="2" charset="2"/>
              <a:buNone/>
            </a:pPr>
            <a:r>
              <a:rPr lang="en-US" sz="1900" b="1" dirty="0">
                <a:latin typeface="Arial Narrow" pitchFamily="34" charset="0"/>
              </a:rPr>
              <a:t>Religion </a:t>
            </a:r>
            <a:br>
              <a:rPr lang="en-US" sz="1900" b="1" dirty="0">
                <a:latin typeface="Arial Narrow" pitchFamily="34" charset="0"/>
              </a:rPr>
            </a:br>
            <a:r>
              <a:rPr lang="en-US" sz="1900" b="1" dirty="0">
                <a:latin typeface="Arial Narrow" pitchFamily="34" charset="0"/>
              </a:rPr>
              <a:t>$</a:t>
            </a:r>
            <a:r>
              <a:rPr lang="en-US" sz="1900" b="1" dirty="0" smtClean="0">
                <a:latin typeface="Arial Narrow" pitchFamily="34" charset="0"/>
              </a:rPr>
              <a:t>100.63</a:t>
            </a:r>
            <a:r>
              <a:rPr lang="en-US" sz="1900" b="1" dirty="0">
                <a:latin typeface="Arial Narrow" pitchFamily="34" charset="0"/>
              </a:rPr>
              <a:t/>
            </a:r>
            <a:br>
              <a:rPr lang="en-US" sz="1900" b="1" dirty="0">
                <a:latin typeface="Arial Narrow" pitchFamily="34" charset="0"/>
              </a:rPr>
            </a:br>
            <a:r>
              <a:rPr lang="en-US" sz="1900" b="1" dirty="0">
                <a:latin typeface="Arial Narrow" pitchFamily="34" charset="0"/>
              </a:rPr>
              <a:t> 35%</a:t>
            </a:r>
          </a:p>
        </p:txBody>
      </p:sp>
      <p:sp>
        <p:nvSpPr>
          <p:cNvPr id="699416" name="Rectangle 24"/>
          <p:cNvSpPr>
            <a:spLocks noChangeArrowheads="1"/>
          </p:cNvSpPr>
          <p:nvPr/>
        </p:nvSpPr>
        <p:spPr bwMode="auto">
          <a:xfrm>
            <a:off x="4110038" y="4419600"/>
            <a:ext cx="1144587" cy="879475"/>
          </a:xfrm>
          <a:prstGeom prst="rect">
            <a:avLst/>
          </a:prstGeom>
          <a:noFill/>
          <a:ln w="12700" algn="ctr">
            <a:noFill/>
            <a:miter lim="800000"/>
            <a:headEnd/>
            <a:tailEnd/>
          </a:ln>
          <a:effectLst/>
        </p:spPr>
        <p:txBody>
          <a:bodyPr wrap="none" lIns="90488" tIns="44450" rIns="90488" bIns="44450">
            <a:spAutoFit/>
          </a:bodyPr>
          <a:lstStyle/>
          <a:p>
            <a:pPr algn="ctr">
              <a:lnSpc>
                <a:spcPct val="90000"/>
              </a:lnSpc>
              <a:spcBef>
                <a:spcPct val="20000"/>
              </a:spcBef>
              <a:buSzPct val="100000"/>
              <a:buFont typeface="Wingdings" pitchFamily="2" charset="2"/>
              <a:buNone/>
              <a:defRPr/>
            </a:pPr>
            <a:r>
              <a:rPr lang="en-US" sz="1900" b="1" dirty="0">
                <a:effectLst>
                  <a:outerShdw blurRad="38100" dist="38100" dir="2700000" algn="tl">
                    <a:srgbClr val="C0C0C0"/>
                  </a:outerShdw>
                </a:effectLst>
                <a:latin typeface="Arial Narrow" pitchFamily="34" charset="0"/>
              </a:rPr>
              <a:t>Education</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a:t>
            </a:r>
            <a:r>
              <a:rPr lang="en-US" sz="1900" b="1" dirty="0" smtClean="0">
                <a:effectLst>
                  <a:outerShdw blurRad="38100" dist="38100" dir="2700000" algn="tl">
                    <a:srgbClr val="C0C0C0"/>
                  </a:outerShdw>
                </a:effectLst>
                <a:latin typeface="Arial Narrow" pitchFamily="34" charset="0"/>
              </a:rPr>
              <a:t>41.67</a:t>
            </a:r>
            <a:r>
              <a:rPr lang="en-US" sz="1900" b="1" dirty="0">
                <a:effectLst>
                  <a:outerShdw blurRad="38100" dist="38100" dir="2700000" algn="tl">
                    <a:srgbClr val="C0C0C0"/>
                  </a:outerShdw>
                </a:effectLst>
                <a:latin typeface="Arial Narrow" pitchFamily="34" charset="0"/>
              </a:rPr>
              <a:t/>
            </a:r>
            <a:br>
              <a:rPr lang="en-US" sz="1900" b="1" dirty="0">
                <a:effectLst>
                  <a:outerShdw blurRad="38100" dist="38100" dir="2700000" algn="tl">
                    <a:srgbClr val="C0C0C0"/>
                  </a:outerShdw>
                </a:effectLst>
                <a:latin typeface="Arial Narrow" pitchFamily="34" charset="0"/>
              </a:rPr>
            </a:br>
            <a:r>
              <a:rPr lang="en-US" sz="1900" b="1" dirty="0">
                <a:effectLst>
                  <a:outerShdw blurRad="38100" dist="38100" dir="2700000" algn="tl">
                    <a:srgbClr val="C0C0C0"/>
                  </a:outerShdw>
                </a:effectLst>
                <a:latin typeface="Arial Narrow" pitchFamily="34" charset="0"/>
              </a:rPr>
              <a:t> </a:t>
            </a:r>
            <a:r>
              <a:rPr lang="en-US" sz="1900" b="1" dirty="0" smtClean="0">
                <a:effectLst>
                  <a:outerShdw blurRad="38100" dist="38100" dir="2700000" algn="tl">
                    <a:srgbClr val="C0C0C0"/>
                  </a:outerShdw>
                </a:effectLst>
                <a:latin typeface="Arial Narrow" pitchFamily="34" charset="0"/>
              </a:rPr>
              <a:t>14%</a:t>
            </a:r>
            <a:endParaRPr lang="en-US" sz="1900" b="1" dirty="0">
              <a:effectLst>
                <a:outerShdw blurRad="38100" dist="38100" dir="2700000" algn="tl">
                  <a:srgbClr val="C0C0C0"/>
                </a:outerShdw>
              </a:effectLst>
              <a:latin typeface="Arial Narrow" pitchFamily="34" charset="0"/>
            </a:endParaRPr>
          </a:p>
        </p:txBody>
      </p:sp>
      <p:sp>
        <p:nvSpPr>
          <p:cNvPr id="29721" name="Rectangle 25"/>
          <p:cNvSpPr>
            <a:spLocks noGrp="1" noChangeArrowheads="1"/>
          </p:cNvSpPr>
          <p:nvPr>
            <p:ph type="title" idx="4294967295"/>
          </p:nvPr>
        </p:nvSpPr>
        <p:spPr>
          <a:xfrm>
            <a:off x="386948" y="304800"/>
            <a:ext cx="8569325" cy="1216025"/>
          </a:xfrm>
        </p:spPr>
        <p:txBody>
          <a:bodyPr lIns="0" tIns="0" rIns="0" bIns="0">
            <a:normAutofit/>
          </a:bodyPr>
          <a:lstStyle/>
          <a:p>
            <a:pPr eaLnBrk="1" hangingPunct="1"/>
            <a:r>
              <a:rPr lang="en-US" sz="3500" b="1" dirty="0" smtClean="0"/>
              <a:t>TYPES OF RECIPIENTS &amp; CONTRIBUTIONS</a:t>
            </a:r>
          </a:p>
        </p:txBody>
      </p:sp>
      <p:sp>
        <p:nvSpPr>
          <p:cNvPr id="29722" name="Footer Placeholder 26"/>
          <p:cNvSpPr txBox="1">
            <a:spLocks noGrp="1"/>
          </p:cNvSpPr>
          <p:nvPr/>
        </p:nvSpPr>
        <p:spPr bwMode="auto">
          <a:xfrm>
            <a:off x="2971800" y="5867400"/>
            <a:ext cx="3276600" cy="115887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400" dirty="0"/>
              <a:t>The IU Center on Philanthropy/GIVING USA</a:t>
            </a:r>
          </a:p>
        </p:txBody>
      </p:sp>
      <p:sp>
        <p:nvSpPr>
          <p:cNvPr id="2" name="Rectangle 1"/>
          <p:cNvSpPr/>
          <p:nvPr/>
        </p:nvSpPr>
        <p:spPr>
          <a:xfrm>
            <a:off x="3305175" y="1876402"/>
            <a:ext cx="4572000" cy="840230"/>
          </a:xfrm>
          <a:prstGeom prst="rect">
            <a:avLst/>
          </a:prstGeom>
        </p:spPr>
        <p:txBody>
          <a:bodyPr>
            <a:spAutoFit/>
          </a:bodyPr>
          <a:lstStyle/>
          <a:p>
            <a:pPr algn="ctr">
              <a:lnSpc>
                <a:spcPct val="90000"/>
              </a:lnSpc>
              <a:spcBef>
                <a:spcPct val="20000"/>
              </a:spcBef>
              <a:buSzPct val="100000"/>
              <a:buFont typeface="Wingdings" pitchFamily="2" charset="2"/>
              <a:buNone/>
              <a:defRPr/>
            </a:pPr>
            <a:r>
              <a:rPr lang="en-US" b="1" dirty="0" smtClean="0">
                <a:effectLst>
                  <a:outerShdw blurRad="38100" dist="38100" dir="2700000" algn="tl">
                    <a:srgbClr val="C0C0C0"/>
                  </a:outerShdw>
                </a:effectLst>
                <a:latin typeface="Arial Narrow" pitchFamily="34" charset="0"/>
              </a:rPr>
              <a:t>Individuals</a:t>
            </a:r>
            <a:r>
              <a:rPr lang="en-US" b="1" dirty="0">
                <a:effectLst>
                  <a:outerShdw blurRad="38100" dist="38100" dir="2700000" algn="tl">
                    <a:srgbClr val="C0C0C0"/>
                  </a:outerShdw>
                </a:effectLst>
                <a:latin typeface="Arial Narrow" pitchFamily="34" charset="0"/>
              </a:rPr>
              <a:t/>
            </a:r>
            <a:br>
              <a:rPr lang="en-US" b="1" dirty="0">
                <a:effectLst>
                  <a:outerShdw blurRad="38100" dist="38100" dir="2700000" algn="tl">
                    <a:srgbClr val="C0C0C0"/>
                  </a:outerShdw>
                </a:effectLst>
                <a:latin typeface="Arial Narrow" pitchFamily="34" charset="0"/>
              </a:rPr>
            </a:br>
            <a:r>
              <a:rPr lang="en-US" b="1" dirty="0" smtClean="0">
                <a:effectLst>
                  <a:outerShdw blurRad="38100" dist="38100" dir="2700000" algn="tl">
                    <a:srgbClr val="C0C0C0"/>
                  </a:outerShdw>
                </a:effectLst>
                <a:latin typeface="Arial Narrow" pitchFamily="34" charset="0"/>
              </a:rPr>
              <a:t>$4.20</a:t>
            </a:r>
            <a:r>
              <a:rPr lang="en-US" b="1" dirty="0">
                <a:effectLst>
                  <a:outerShdw blurRad="38100" dist="38100" dir="2700000" algn="tl">
                    <a:srgbClr val="C0C0C0"/>
                  </a:outerShdw>
                </a:effectLst>
                <a:latin typeface="Arial Narrow" pitchFamily="34" charset="0"/>
              </a:rPr>
              <a:t/>
            </a:r>
            <a:br>
              <a:rPr lang="en-US" b="1" dirty="0">
                <a:effectLst>
                  <a:outerShdw blurRad="38100" dist="38100" dir="2700000" algn="tl">
                    <a:srgbClr val="C0C0C0"/>
                  </a:outerShdw>
                </a:effectLst>
                <a:latin typeface="Arial Narrow" pitchFamily="34" charset="0"/>
              </a:rPr>
            </a:br>
            <a:r>
              <a:rPr lang="en-US" b="1" dirty="0">
                <a:effectLst>
                  <a:outerShdw blurRad="38100" dist="38100" dir="2700000" algn="tl">
                    <a:srgbClr val="C0C0C0"/>
                  </a:outerShdw>
                </a:effectLst>
                <a:latin typeface="Arial Narrow" pitchFamily="34" charset="0"/>
              </a:rPr>
              <a:t>2%</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80641569"/>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p:txBody>
          <a:bodyPr>
            <a:normAutofit/>
          </a:bodyPr>
          <a:lstStyle/>
          <a:p>
            <a:r>
              <a:rPr lang="en-US" sz="3500" b="1" dirty="0"/>
              <a:t>IS </a:t>
            </a:r>
            <a:r>
              <a:rPr lang="en-US" sz="3500" b="1" u="sng" dirty="0"/>
              <a:t>HE</a:t>
            </a:r>
            <a:r>
              <a:rPr lang="en-US" sz="3500" b="1" dirty="0"/>
              <a:t> A PHILANTHROPIST?</a:t>
            </a:r>
          </a:p>
        </p:txBody>
      </p:sp>
      <p:pic>
        <p:nvPicPr>
          <p:cNvPr id="300035" name="Picture 3" descr="Bill Gates"/>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099594" y="1785393"/>
            <a:ext cx="2857500" cy="30226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300036" name="Text Box 4"/>
          <p:cNvSpPr txBox="1">
            <a:spLocks noChangeArrowheads="1"/>
          </p:cNvSpPr>
          <p:nvPr/>
        </p:nvSpPr>
        <p:spPr bwMode="auto">
          <a:xfrm>
            <a:off x="1752600" y="5126396"/>
            <a:ext cx="5719707" cy="369332"/>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spAutoFit/>
          </a:bodyPr>
          <a:lstStyle/>
          <a:p>
            <a:pPr eaLnBrk="0" hangingPunct="0"/>
            <a:r>
              <a:rPr lang="en-US" dirty="0">
                <a:latin typeface="Calibri" pitchFamily="34" charset="0"/>
                <a:cs typeface="Calibri" pitchFamily="34" charset="0"/>
              </a:rPr>
              <a:t>“The World’s Most Famous (or Infamous) College Dropout”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464393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p:txBody>
          <a:bodyPr>
            <a:normAutofit/>
          </a:bodyPr>
          <a:lstStyle/>
          <a:p>
            <a:r>
              <a:rPr lang="en-US" sz="3500" b="1" dirty="0"/>
              <a:t>HOW ABOUT </a:t>
            </a:r>
            <a:r>
              <a:rPr lang="en-US" sz="3500" b="1" u="sng" dirty="0"/>
              <a:t>HER</a:t>
            </a:r>
            <a:r>
              <a:rPr lang="en-US" sz="3500" b="1" dirty="0"/>
              <a:t>?</a:t>
            </a:r>
          </a:p>
        </p:txBody>
      </p:sp>
      <p:sp>
        <p:nvSpPr>
          <p:cNvPr id="304131" name="Text Box 3"/>
          <p:cNvSpPr txBox="1">
            <a:spLocks noChangeArrowheads="1"/>
          </p:cNvSpPr>
          <p:nvPr/>
        </p:nvSpPr>
        <p:spPr bwMode="auto">
          <a:xfrm>
            <a:off x="1127125" y="2165350"/>
            <a:ext cx="184150" cy="36671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spAutoFit/>
          </a:bodyPr>
          <a:lstStyle/>
          <a:p>
            <a:pPr eaLnBrk="0" hangingPunct="0"/>
            <a:endParaRPr lang="en-US" dirty="0"/>
          </a:p>
        </p:txBody>
      </p:sp>
      <p:pic>
        <p:nvPicPr>
          <p:cNvPr id="304132" name="Picture 4" descr="Mammie laughing">
            <a:hlinkClick r:id="rId3"/>
          </p:cNvPr>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429000" y="1670713"/>
            <a:ext cx="2390775" cy="28575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396901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GOALS</a:t>
            </a:r>
            <a:endParaRPr lang="en-US" dirty="0"/>
          </a:p>
        </p:txBody>
      </p:sp>
      <p:sp>
        <p:nvSpPr>
          <p:cNvPr id="3" name="Content Placeholder 2"/>
          <p:cNvSpPr>
            <a:spLocks noGrp="1"/>
          </p:cNvSpPr>
          <p:nvPr>
            <p:ph idx="1"/>
          </p:nvPr>
        </p:nvSpPr>
        <p:spPr/>
        <p:txBody>
          <a:bodyPr/>
          <a:lstStyle/>
          <a:p>
            <a:pPr>
              <a:buFont typeface="Wingdings" pitchFamily="2" charset="2"/>
              <a:buChar char="q"/>
            </a:pPr>
            <a:r>
              <a:rPr lang="en-US" dirty="0" smtClean="0">
                <a:latin typeface="Calibri" pitchFamily="34" charset="0"/>
                <a:cs typeface="Calibri" pitchFamily="34" charset="0"/>
              </a:rPr>
              <a:t>To learn together</a:t>
            </a:r>
          </a:p>
          <a:p>
            <a:pPr>
              <a:buFont typeface="Wingdings" pitchFamily="2" charset="2"/>
              <a:buChar char="q"/>
            </a:pPr>
            <a:r>
              <a:rPr lang="en-US" dirty="0" smtClean="0">
                <a:latin typeface="Calibri" pitchFamily="34" charset="0"/>
                <a:cs typeface="Calibri" pitchFamily="34" charset="0"/>
              </a:rPr>
              <a:t>To be dialogical rather than monological</a:t>
            </a:r>
          </a:p>
          <a:p>
            <a:pPr>
              <a:buFont typeface="Wingdings" pitchFamily="2" charset="2"/>
              <a:buChar char="q"/>
            </a:pPr>
            <a:r>
              <a:rPr lang="en-US" dirty="0" smtClean="0">
                <a:latin typeface="Calibri" pitchFamily="34" charset="0"/>
                <a:cs typeface="Calibri" pitchFamily="34" charset="0"/>
              </a:rPr>
              <a:t>To be dynamic rather than didactic</a:t>
            </a:r>
          </a:p>
          <a:p>
            <a:endParaRPr lang="en-US" dirty="0">
              <a:latin typeface="Calibri" pitchFamily="34" charset="0"/>
              <a:cs typeface="Calibri" pitchFamily="34" charset="0"/>
            </a:endParaRPr>
          </a:p>
          <a:p>
            <a:endParaRPr lang="en-US" dirty="0" smtClean="0">
              <a:latin typeface="Calibri" pitchFamily="34" charset="0"/>
              <a:cs typeface="Calibri" pitchFamily="34" charset="0"/>
            </a:endParaRPr>
          </a:p>
          <a:p>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900455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normAutofit/>
          </a:bodyPr>
          <a:lstStyle/>
          <a:p>
            <a:r>
              <a:rPr lang="en-US" sz="3500" b="1" dirty="0"/>
              <a:t>OR </a:t>
            </a:r>
            <a:r>
              <a:rPr lang="en-US" sz="3500" b="1" u="sng" dirty="0"/>
              <a:t>HER</a:t>
            </a:r>
            <a:r>
              <a:rPr lang="en-US" sz="3500" b="1" dirty="0"/>
              <a:t>?</a:t>
            </a:r>
          </a:p>
        </p:txBody>
      </p:sp>
      <p:pic>
        <p:nvPicPr>
          <p:cNvPr id="302083" name="Picture 3" descr="Little Girl Santa"/>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733800" y="1928978"/>
            <a:ext cx="2057400" cy="28575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940280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Slide Number Placeholder 3"/>
          <p:cNvSpPr txBox="1">
            <a:spLocks noGrp="1"/>
          </p:cNvSpPr>
          <p:nvPr/>
        </p:nvSpPr>
        <p:spPr bwMode="auto">
          <a:xfrm>
            <a:off x="6553200" y="6243638"/>
            <a:ext cx="2133600" cy="4572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6CE2FC3D-5B11-4FFC-BC90-8FE69D4E2EDC}" type="slidenum">
              <a:rPr lang="en-US" altLang="en-US" sz="1200">
                <a:latin typeface="Garamond" pitchFamily="18" charset="0"/>
              </a:rPr>
              <a:pPr algn="r" eaLnBrk="1" hangingPunct="1"/>
              <a:t>31</a:t>
            </a:fld>
            <a:endParaRPr lang="en-US" altLang="en-US" sz="1200" dirty="0">
              <a:latin typeface="Garamond" pitchFamily="18" charset="0"/>
            </a:endParaRPr>
          </a:p>
        </p:txBody>
      </p:sp>
      <p:sp>
        <p:nvSpPr>
          <p:cNvPr id="14339" name="Rectangle 2"/>
          <p:cNvSpPr>
            <a:spLocks noGrp="1" noChangeArrowheads="1"/>
          </p:cNvSpPr>
          <p:nvPr>
            <p:ph type="title" idx="4294967295"/>
          </p:nvPr>
        </p:nvSpPr>
        <p:spPr/>
        <p:txBody>
          <a:bodyPr>
            <a:normAutofit/>
          </a:bodyPr>
          <a:lstStyle/>
          <a:p>
            <a:pPr eaLnBrk="1" hangingPunct="1"/>
            <a:r>
              <a:rPr lang="en-US" sz="3500" b="1" dirty="0" smtClean="0"/>
              <a:t>INCOME BY RACE IN THE U.S.</a:t>
            </a:r>
          </a:p>
        </p:txBody>
      </p:sp>
      <p:sp>
        <p:nvSpPr>
          <p:cNvPr id="14340" name="Rectangle 3"/>
          <p:cNvSpPr>
            <a:spLocks noGrp="1" noChangeArrowheads="1"/>
          </p:cNvSpPr>
          <p:nvPr>
            <p:ph type="body" idx="4294967295"/>
          </p:nvPr>
        </p:nvSpPr>
        <p:spPr>
          <a:xfrm>
            <a:off x="457200" y="1371600"/>
            <a:ext cx="8229600" cy="3733800"/>
          </a:xfrm>
        </p:spPr>
        <p:txBody>
          <a:bodyPr/>
          <a:lstStyle/>
          <a:p>
            <a:pPr eaLnBrk="1" hangingPunct="1">
              <a:buFont typeface="Wingdings" pitchFamily="2" charset="2"/>
              <a:buChar char="q"/>
            </a:pPr>
            <a:r>
              <a:rPr lang="en-US" sz="2900" dirty="0" smtClean="0">
                <a:latin typeface="Calibri" pitchFamily="34" charset="0"/>
                <a:cs typeface="Calibri" pitchFamily="34" charset="0"/>
              </a:rPr>
              <a:t>Median incomes</a:t>
            </a:r>
          </a:p>
          <a:p>
            <a:pPr lvl="1" eaLnBrk="1" hangingPunct="1">
              <a:buFont typeface="Arial" pitchFamily="34" charset="0"/>
              <a:buChar char="•"/>
            </a:pPr>
            <a:r>
              <a:rPr lang="en-US" sz="2500" dirty="0" smtClean="0">
                <a:latin typeface="Calibri" pitchFamily="34" charset="0"/>
                <a:cs typeface="Calibri" pitchFamily="34" charset="0"/>
              </a:rPr>
              <a:t>Asian households = $75,027</a:t>
            </a:r>
          </a:p>
          <a:p>
            <a:pPr lvl="1" eaLnBrk="1" hangingPunct="1">
              <a:buFont typeface="Arial" pitchFamily="34" charset="0"/>
              <a:buChar char="•"/>
            </a:pPr>
            <a:r>
              <a:rPr lang="en-US" sz="2500" dirty="0" smtClean="0">
                <a:latin typeface="Calibri" pitchFamily="34" charset="0"/>
                <a:cs typeface="Calibri" pitchFamily="34" charset="0"/>
              </a:rPr>
              <a:t>Non-Hispanic white households = $62,545 </a:t>
            </a:r>
          </a:p>
          <a:p>
            <a:pPr lvl="1" eaLnBrk="1" hangingPunct="1">
              <a:buFont typeface="Arial" pitchFamily="34" charset="0"/>
              <a:buChar char="•"/>
            </a:pPr>
            <a:r>
              <a:rPr lang="en-US" sz="2500" dirty="0" smtClean="0">
                <a:latin typeface="Calibri" pitchFamily="34" charset="0"/>
                <a:cs typeface="Calibri" pitchFamily="34" charset="0"/>
              </a:rPr>
              <a:t>Hispanic households = $39,730</a:t>
            </a:r>
          </a:p>
          <a:p>
            <a:pPr lvl="1" eaLnBrk="1" hangingPunct="1">
              <a:buFont typeface="Arial" pitchFamily="34" charset="0"/>
              <a:buChar char="•"/>
            </a:pPr>
            <a:r>
              <a:rPr lang="en-US" sz="2500" dirty="0" smtClean="0">
                <a:latin typeface="Calibri" pitchFamily="34" charset="0"/>
                <a:cs typeface="Calibri" pitchFamily="34" charset="0"/>
              </a:rPr>
              <a:t>African-American households = $38,409</a:t>
            </a:r>
            <a:endParaRPr lang="en-US" sz="1200" dirty="0" smtClean="0">
              <a:latin typeface="Calibri" pitchFamily="34" charset="0"/>
              <a:cs typeface="Calibri" pitchFamily="34" charset="0"/>
            </a:endParaRPr>
          </a:p>
        </p:txBody>
      </p:sp>
      <p:sp>
        <p:nvSpPr>
          <p:cNvPr id="14341" name="Text Box 4"/>
          <p:cNvSpPr txBox="1">
            <a:spLocks noChangeArrowheads="1"/>
          </p:cNvSpPr>
          <p:nvPr/>
        </p:nvSpPr>
        <p:spPr bwMode="auto">
          <a:xfrm>
            <a:off x="609600" y="6324600"/>
            <a:ext cx="3411255" cy="307777"/>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dirty="0">
                <a:latin typeface="Verdana" pitchFamily="34" charset="0"/>
              </a:rPr>
              <a:t>Source: U.S. Census Bureau - </a:t>
            </a:r>
            <a:r>
              <a:rPr lang="en-US" sz="1400" dirty="0" smtClean="0">
                <a:latin typeface="Verdana" pitchFamily="34" charset="0"/>
              </a:rPr>
              <a:t>2010</a:t>
            </a:r>
            <a:endParaRPr lang="en-US" sz="1400" dirty="0">
              <a:latin typeface="Verdana"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821613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09600" y="381000"/>
            <a:ext cx="8001000" cy="1216025"/>
          </a:xfrm>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p>
            <a:r>
              <a:rPr lang="en-US" dirty="0"/>
              <a:t>GIVING AND RACE</a:t>
            </a:r>
            <a:r>
              <a:rPr lang="en-US" dirty="0" smtClean="0"/>
              <a:t/>
            </a:r>
            <a:br>
              <a:rPr lang="en-US" dirty="0" smtClean="0"/>
            </a:br>
            <a:endParaRPr lang="en-US" dirty="0" smtClean="0"/>
          </a:p>
        </p:txBody>
      </p:sp>
      <p:sp>
        <p:nvSpPr>
          <p:cNvPr id="35843" name="Rectangle 3"/>
          <p:cNvSpPr>
            <a:spLocks noGrp="1" noChangeArrowheads="1"/>
          </p:cNvSpPr>
          <p:nvPr>
            <p:ph type="body" idx="1"/>
          </p:nvPr>
        </p:nvSpPr>
        <p:spPr>
          <a:xfrm>
            <a:off x="304800" y="1219200"/>
            <a:ext cx="8229600" cy="3733800"/>
          </a:xfrm>
        </p:spPr>
        <p:txBody>
          <a:bodyPr/>
          <a:lstStyle/>
          <a:p>
            <a:pPr>
              <a:lnSpc>
                <a:spcPct val="80000"/>
              </a:lnSpc>
              <a:buFont typeface="Wingdings" pitchFamily="2" charset="2"/>
              <a:buChar char="q"/>
            </a:pPr>
            <a:r>
              <a:rPr lang="en-US" sz="2200" dirty="0" smtClean="0">
                <a:latin typeface="Calibri" pitchFamily="34" charset="0"/>
                <a:cs typeface="Calibri" pitchFamily="34" charset="0"/>
              </a:rPr>
              <a:t>Most studies find that whites volunteer more than blacks and Latinos (Bryant et al., 2003; Cannon et al., 1988; Gallagher, 1994)</a:t>
            </a:r>
          </a:p>
          <a:p>
            <a:pPr>
              <a:lnSpc>
                <a:spcPct val="80000"/>
              </a:lnSpc>
              <a:buFont typeface="Wingdings" pitchFamily="2" charset="2"/>
              <a:buChar char="q"/>
            </a:pPr>
            <a:endParaRPr lang="en-US" sz="2200" dirty="0" smtClean="0">
              <a:latin typeface="Calibri" pitchFamily="34" charset="0"/>
              <a:cs typeface="Calibri" pitchFamily="34" charset="0"/>
            </a:endParaRPr>
          </a:p>
          <a:p>
            <a:pPr>
              <a:lnSpc>
                <a:spcPct val="80000"/>
              </a:lnSpc>
              <a:buFont typeface="Wingdings" pitchFamily="2" charset="2"/>
              <a:buChar char="q"/>
            </a:pPr>
            <a:r>
              <a:rPr lang="en-US" sz="2200" dirty="0" smtClean="0">
                <a:latin typeface="Calibri" pitchFamily="34" charset="0"/>
                <a:cs typeface="Calibri" pitchFamily="34" charset="0"/>
              </a:rPr>
              <a:t>Several studies have found that racial differences disappear after controlling for education, income, and occupational status (Clary, Snyder &amp; Stukas, 1996; Latting, 1990; Woodard, 1987).</a:t>
            </a:r>
          </a:p>
          <a:p>
            <a:pPr>
              <a:lnSpc>
                <a:spcPct val="80000"/>
              </a:lnSpc>
              <a:buFont typeface="Wingdings" pitchFamily="2" charset="2"/>
              <a:buChar char="q"/>
            </a:pPr>
            <a:endParaRPr lang="en-US" sz="2200" dirty="0" smtClean="0">
              <a:latin typeface="Calibri" pitchFamily="34" charset="0"/>
              <a:cs typeface="Calibri" pitchFamily="34" charset="0"/>
            </a:endParaRPr>
          </a:p>
          <a:p>
            <a:pPr>
              <a:lnSpc>
                <a:spcPct val="80000"/>
              </a:lnSpc>
              <a:buFont typeface="Wingdings" pitchFamily="2" charset="2"/>
              <a:buChar char="q"/>
            </a:pPr>
            <a:r>
              <a:rPr lang="en-US" sz="2200" dirty="0" smtClean="0">
                <a:latin typeface="Calibri" pitchFamily="34" charset="0"/>
                <a:cs typeface="Calibri" pitchFamily="34" charset="0"/>
              </a:rPr>
              <a:t>Race and giving and volunteering from a human capital perspective and social and cultural perspective (Musick, Wilson &amp; Bynum, 2000; Wilson, 2000).</a:t>
            </a:r>
          </a:p>
        </p:txBody>
      </p:sp>
      <p:sp>
        <p:nvSpPr>
          <p:cNvPr id="35844" name="Text Box 4"/>
          <p:cNvSpPr txBox="1">
            <a:spLocks noChangeArrowheads="1"/>
          </p:cNvSpPr>
          <p:nvPr/>
        </p:nvSpPr>
        <p:spPr bwMode="auto">
          <a:xfrm>
            <a:off x="822325" y="6203950"/>
            <a:ext cx="3049588" cy="36671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dirty="0">
                <a:latin typeface="Verdana" pitchFamily="34" charset="0"/>
                <a:cs typeface="Arial" charset="0"/>
              </a:rPr>
              <a:t>Source: Rooney &amp; Mesch</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378719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b="1" dirty="0" smtClean="0"/>
              <a:t>AMERICA GIVES: RESULTS</a:t>
            </a:r>
          </a:p>
        </p:txBody>
      </p:sp>
      <p:sp>
        <p:nvSpPr>
          <p:cNvPr id="36867" name="Rectangle 3"/>
          <p:cNvSpPr>
            <a:spLocks noGrp="1" noChangeArrowheads="1"/>
          </p:cNvSpPr>
          <p:nvPr>
            <p:ph type="body" idx="1"/>
          </p:nvPr>
        </p:nvSpPr>
        <p:spPr>
          <a:xfrm>
            <a:off x="381000" y="1219200"/>
            <a:ext cx="8272463" cy="4267200"/>
          </a:xfrm>
        </p:spPr>
        <p:txBody>
          <a:bodyPr/>
          <a:lstStyle/>
          <a:p>
            <a:pPr>
              <a:buFont typeface="Wingdings" pitchFamily="2" charset="2"/>
              <a:buChar char="q"/>
            </a:pPr>
            <a:r>
              <a:rPr lang="en-US" sz="2600" dirty="0" smtClean="0">
                <a:latin typeface="Calibri" pitchFamily="34" charset="0"/>
                <a:cs typeface="Calibri" pitchFamily="34" charset="0"/>
              </a:rPr>
              <a:t>Average levels of giving by whites is 41% more than people of color ($1,572 vs. $1,114).</a:t>
            </a:r>
          </a:p>
          <a:p>
            <a:pPr>
              <a:buFont typeface="Wingdings" pitchFamily="2" charset="2"/>
              <a:buChar char="q"/>
            </a:pPr>
            <a:endParaRPr lang="en-US" sz="1000" dirty="0" smtClean="0">
              <a:latin typeface="Calibri" pitchFamily="34" charset="0"/>
              <a:cs typeface="Calibri" pitchFamily="34" charset="0"/>
            </a:endParaRPr>
          </a:p>
          <a:p>
            <a:pPr>
              <a:buFont typeface="Wingdings" pitchFamily="2" charset="2"/>
              <a:buChar char="q"/>
            </a:pPr>
            <a:r>
              <a:rPr lang="en-US" sz="2600" dirty="0" smtClean="0">
                <a:latin typeface="Calibri" pitchFamily="34" charset="0"/>
                <a:cs typeface="Calibri" pitchFamily="34" charset="0"/>
              </a:rPr>
              <a:t>However, after controlling for income, education, etc., differences in giving by race go away.  </a:t>
            </a:r>
            <a:r>
              <a:rPr lang="en-US" sz="2600" u="sng" dirty="0" smtClean="0">
                <a:latin typeface="Calibri" pitchFamily="34" charset="0"/>
                <a:cs typeface="Calibri" pitchFamily="34" charset="0"/>
              </a:rPr>
              <a:t>Differences are income and education differences, not racial differences</a:t>
            </a:r>
            <a:r>
              <a:rPr lang="en-US" sz="2600" dirty="0" smtClean="0">
                <a:latin typeface="Calibri" pitchFamily="34" charset="0"/>
                <a:cs typeface="Calibri" pitchFamily="34" charset="0"/>
              </a:rPr>
              <a:t>.</a:t>
            </a:r>
          </a:p>
          <a:p>
            <a:pPr>
              <a:buFont typeface="Wingdings" pitchFamily="2" charset="2"/>
              <a:buChar char="q"/>
            </a:pPr>
            <a:endParaRPr lang="en-US" sz="1000" dirty="0" smtClean="0">
              <a:latin typeface="Calibri" pitchFamily="34" charset="0"/>
              <a:cs typeface="Calibri" pitchFamily="34" charset="0"/>
            </a:endParaRPr>
          </a:p>
          <a:p>
            <a:pPr>
              <a:buFont typeface="Wingdings" pitchFamily="2" charset="2"/>
              <a:buChar char="q"/>
            </a:pPr>
            <a:r>
              <a:rPr lang="en-US" sz="2600" dirty="0" smtClean="0">
                <a:latin typeface="Calibri" pitchFamily="34" charset="0"/>
                <a:cs typeface="Calibri" pitchFamily="34" charset="0"/>
              </a:rPr>
              <a:t>Significant racial and gender differences in response to different survey methods.</a:t>
            </a:r>
          </a:p>
        </p:txBody>
      </p:sp>
      <p:sp>
        <p:nvSpPr>
          <p:cNvPr id="36868" name="Text Box 4"/>
          <p:cNvSpPr txBox="1">
            <a:spLocks noChangeArrowheads="1"/>
          </p:cNvSpPr>
          <p:nvPr/>
        </p:nvSpPr>
        <p:spPr bwMode="auto">
          <a:xfrm>
            <a:off x="898525" y="6203950"/>
            <a:ext cx="3049588" cy="36671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dirty="0">
                <a:latin typeface="Verdana" pitchFamily="34" charset="0"/>
                <a:cs typeface="Arial" charset="0"/>
              </a:rPr>
              <a:t>Source: Rooney &amp; Mesch</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790985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33400" y="304800"/>
            <a:ext cx="8423275" cy="1216025"/>
          </a:xfrm>
        </p:spPr>
        <p:txBody>
          <a:bodyPr/>
          <a:lstStyle/>
          <a:p>
            <a:r>
              <a:rPr lang="en-US" b="1" dirty="0" smtClean="0"/>
              <a:t>DIFFERENCES IN GIVING BY RACE &amp; GENDER: CONCLUSIONS</a:t>
            </a:r>
          </a:p>
        </p:txBody>
      </p:sp>
      <p:sp>
        <p:nvSpPr>
          <p:cNvPr id="37891" name="Rectangle 3"/>
          <p:cNvSpPr>
            <a:spLocks noGrp="1" noChangeArrowheads="1"/>
          </p:cNvSpPr>
          <p:nvPr>
            <p:ph type="body" idx="1"/>
          </p:nvPr>
        </p:nvSpPr>
        <p:spPr/>
        <p:txBody>
          <a:bodyPr/>
          <a:lstStyle/>
          <a:p>
            <a:pPr>
              <a:buFont typeface="Wingdings" pitchFamily="2" charset="2"/>
              <a:buChar char="q"/>
            </a:pPr>
            <a:r>
              <a:rPr lang="en-US" sz="2600" dirty="0" smtClean="0">
                <a:latin typeface="Calibri" pitchFamily="34" charset="0"/>
                <a:cs typeface="Calibri" pitchFamily="34" charset="0"/>
              </a:rPr>
              <a:t>Race does not matter after controlling for income, education, </a:t>
            </a:r>
            <a:r>
              <a:rPr lang="en-US" sz="2600" i="1" dirty="0" smtClean="0">
                <a:latin typeface="Calibri" pitchFamily="34" charset="0"/>
                <a:cs typeface="Calibri" pitchFamily="34" charset="0"/>
              </a:rPr>
              <a:t>etc</a:t>
            </a:r>
            <a:r>
              <a:rPr lang="en-US" sz="2600" dirty="0" smtClean="0">
                <a:latin typeface="Calibri" pitchFamily="34" charset="0"/>
                <a:cs typeface="Calibri" pitchFamily="34" charset="0"/>
              </a:rPr>
              <a:t>.  That is, there is no statistically significant difference in giving between whites and minorities.</a:t>
            </a:r>
          </a:p>
          <a:p>
            <a:pPr>
              <a:buFont typeface="Wingdings" pitchFamily="2" charset="2"/>
              <a:buChar char="q"/>
            </a:pPr>
            <a:endParaRPr lang="en-US" sz="1000" dirty="0" smtClean="0">
              <a:latin typeface="Calibri" pitchFamily="34" charset="0"/>
              <a:cs typeface="Calibri" pitchFamily="34" charset="0"/>
            </a:endParaRPr>
          </a:p>
          <a:p>
            <a:pPr>
              <a:buFont typeface="Wingdings" pitchFamily="2" charset="2"/>
              <a:buChar char="q"/>
            </a:pPr>
            <a:r>
              <a:rPr lang="en-US" sz="2600" dirty="0" smtClean="0">
                <a:latin typeface="Calibri" pitchFamily="34" charset="0"/>
                <a:cs typeface="Calibri" pitchFamily="34" charset="0"/>
              </a:rPr>
              <a:t>Income and education matter a lot.</a:t>
            </a:r>
          </a:p>
          <a:p>
            <a:pPr>
              <a:buFont typeface="Wingdings" pitchFamily="2" charset="2"/>
              <a:buChar char="q"/>
            </a:pPr>
            <a:endParaRPr lang="en-US" sz="1000" dirty="0" smtClean="0">
              <a:latin typeface="Calibri" pitchFamily="34" charset="0"/>
              <a:cs typeface="Calibri" pitchFamily="34" charset="0"/>
            </a:endParaRPr>
          </a:p>
          <a:p>
            <a:pPr>
              <a:buFont typeface="Wingdings" pitchFamily="2" charset="2"/>
              <a:buChar char="q"/>
            </a:pPr>
            <a:r>
              <a:rPr lang="en-US" sz="2600" dirty="0" smtClean="0">
                <a:latin typeface="Calibri" pitchFamily="34" charset="0"/>
                <a:cs typeface="Calibri" pitchFamily="34" charset="0"/>
              </a:rPr>
              <a:t>Methodology is destiny.</a:t>
            </a:r>
          </a:p>
        </p:txBody>
      </p:sp>
      <p:sp>
        <p:nvSpPr>
          <p:cNvPr id="37892" name="Text Box 4"/>
          <p:cNvSpPr txBox="1">
            <a:spLocks noChangeArrowheads="1"/>
          </p:cNvSpPr>
          <p:nvPr/>
        </p:nvSpPr>
        <p:spPr bwMode="auto">
          <a:xfrm>
            <a:off x="669925" y="6203950"/>
            <a:ext cx="3049588" cy="36671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dirty="0">
                <a:latin typeface="Verdana" pitchFamily="34" charset="0"/>
                <a:cs typeface="Arial" charset="0"/>
              </a:rPr>
              <a:t>Source: Rooney &amp; Mesch</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381500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819400" y="2971800"/>
            <a:ext cx="3496278" cy="769441"/>
          </a:xfrm>
          <a:prstGeom prst="rect">
            <a:avLst/>
          </a:prstGeom>
          <a:noFill/>
        </p:spPr>
        <p:txBody>
          <a:bodyPr wrap="none" rtlCol="0">
            <a:spAutoFit/>
          </a:bodyPr>
          <a:lstStyle/>
          <a:p>
            <a:r>
              <a:rPr lang="en-US" sz="4400" b="1" dirty="0" smtClean="0">
                <a:latin typeface="Arial" pitchFamily="34" charset="0"/>
                <a:cs typeface="Arial" pitchFamily="34" charset="0"/>
              </a:rPr>
              <a:t>SO WHAT??</a:t>
            </a:r>
            <a:endParaRPr lang="en-US" sz="4400" b="1" dirty="0">
              <a:latin typeface="Arial" pitchFamily="34" charset="0"/>
              <a:cs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97028603"/>
      </p:ext>
    </p:extLst>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6850" name="Footer Placeholder 1"/>
          <p:cNvSpPr txBox="1">
            <a:spLocks noGrp="1"/>
          </p:cNvSpPr>
          <p:nvPr/>
        </p:nvSpPr>
        <p:spPr bwMode="auto">
          <a:xfrm>
            <a:off x="0" y="6400800"/>
            <a:ext cx="9144000" cy="284163"/>
          </a:xfrm>
          <a:prstGeom prst="rect">
            <a:avLst/>
          </a:prstGeom>
          <a:noFill/>
          <a:ln w="9525">
            <a:noFill/>
            <a:miter lim="800000"/>
            <a:headEnd/>
            <a:tailEnd/>
          </a:ln>
        </p:spPr>
        <p:txBody>
          <a:bodyPr/>
          <a:lstStyle/>
          <a:p>
            <a:pPr algn="ctr" eaLnBrk="1" hangingPunct="1"/>
            <a:r>
              <a:rPr lang="en-US" sz="1200" dirty="0">
                <a:latin typeface="Verdana" pitchFamily="34" charset="0"/>
              </a:rPr>
              <a:t>TFRS © 2008 </a:t>
            </a:r>
            <a:r>
              <a:rPr lang="en-US" sz="1200" dirty="0">
                <a:cs typeface="Arial" charset="0"/>
              </a:rPr>
              <a:t> LFR, Part 4 Chapter 13 - </a:t>
            </a:r>
            <a:fld id="{73CBAFFB-D485-45FB-A262-0130D1D73309}" type="slidenum">
              <a:rPr lang="en-US" sz="1200">
                <a:cs typeface="Arial" charset="0"/>
              </a:rPr>
              <a:pPr algn="ctr" eaLnBrk="1" hangingPunct="1"/>
              <a:t>36</a:t>
            </a:fld>
            <a:endParaRPr lang="en-US" sz="1200" dirty="0">
              <a:cs typeface="Arial" charset="0"/>
            </a:endParaRPr>
          </a:p>
        </p:txBody>
      </p:sp>
      <p:sp>
        <p:nvSpPr>
          <p:cNvPr id="614403" name="Rectangle 2"/>
          <p:cNvSpPr>
            <a:spLocks noGrp="1" noChangeArrowheads="1"/>
          </p:cNvSpPr>
          <p:nvPr>
            <p:ph type="title" idx="4294967295"/>
          </p:nvPr>
        </p:nvSpPr>
        <p:spPr>
          <a:xfrm>
            <a:off x="0" y="228600"/>
            <a:ext cx="9144000" cy="1216025"/>
          </a:xfrm>
        </p:spPr>
        <p:txBody>
          <a:bodyPr anchor="b" anchorCtr="0">
            <a:noAutofit/>
          </a:bodyPr>
          <a:lstStyle/>
          <a:p>
            <a:pPr eaLnBrk="1" hangingPunct="1">
              <a:defRPr/>
            </a:pPr>
            <a:r>
              <a:rPr lang="en-US" sz="3500" b="1" cap="all" dirty="0" smtClean="0"/>
              <a:t>Fundraising Team and Process</a:t>
            </a:r>
          </a:p>
        </p:txBody>
      </p:sp>
      <p:sp>
        <p:nvSpPr>
          <p:cNvPr id="206852" name="Text Box 3"/>
          <p:cNvSpPr txBox="1">
            <a:spLocks noChangeArrowheads="1"/>
          </p:cNvSpPr>
          <p:nvPr/>
        </p:nvSpPr>
        <p:spPr bwMode="auto">
          <a:xfrm>
            <a:off x="1066800" y="2209800"/>
            <a:ext cx="1905000" cy="457200"/>
          </a:xfrm>
          <a:prstGeom prst="rect">
            <a:avLst/>
          </a:prstGeom>
          <a:noFill/>
          <a:ln w="9525">
            <a:noFill/>
            <a:miter lim="800000"/>
            <a:headEnd/>
            <a:tailEnd/>
          </a:ln>
        </p:spPr>
        <p:txBody>
          <a:bodyPr>
            <a:spAutoFit/>
          </a:bodyPr>
          <a:lstStyle/>
          <a:p>
            <a:pPr algn="ctr">
              <a:spcBef>
                <a:spcPct val="50000"/>
              </a:spcBef>
            </a:pPr>
            <a:r>
              <a:rPr lang="en-US" sz="2400" b="1" dirty="0">
                <a:latin typeface="Verdana" pitchFamily="34" charset="0"/>
              </a:rPr>
              <a:t>The Team</a:t>
            </a:r>
          </a:p>
        </p:txBody>
      </p:sp>
      <p:sp>
        <p:nvSpPr>
          <p:cNvPr id="206853" name="Text Box 4"/>
          <p:cNvSpPr txBox="1">
            <a:spLocks noChangeArrowheads="1"/>
          </p:cNvSpPr>
          <p:nvPr/>
        </p:nvSpPr>
        <p:spPr bwMode="auto">
          <a:xfrm>
            <a:off x="3505200" y="2209800"/>
            <a:ext cx="2286000" cy="457200"/>
          </a:xfrm>
          <a:prstGeom prst="rect">
            <a:avLst/>
          </a:prstGeom>
          <a:noFill/>
          <a:ln w="9525">
            <a:noFill/>
            <a:miter lim="800000"/>
            <a:headEnd/>
            <a:tailEnd/>
          </a:ln>
        </p:spPr>
        <p:txBody>
          <a:bodyPr>
            <a:spAutoFit/>
          </a:bodyPr>
          <a:lstStyle/>
          <a:p>
            <a:pPr algn="ctr">
              <a:spcBef>
                <a:spcPct val="50000"/>
              </a:spcBef>
            </a:pPr>
            <a:r>
              <a:rPr lang="en-US" sz="2400" b="1" dirty="0">
                <a:latin typeface="Verdana" pitchFamily="34" charset="0"/>
              </a:rPr>
              <a:t>The Process</a:t>
            </a:r>
          </a:p>
        </p:txBody>
      </p:sp>
      <p:sp>
        <p:nvSpPr>
          <p:cNvPr id="206854" name="Text Box 5"/>
          <p:cNvSpPr txBox="1">
            <a:spLocks noChangeArrowheads="1"/>
          </p:cNvSpPr>
          <p:nvPr/>
        </p:nvSpPr>
        <p:spPr bwMode="auto">
          <a:xfrm>
            <a:off x="6172200" y="2057400"/>
            <a:ext cx="2286000" cy="822325"/>
          </a:xfrm>
          <a:prstGeom prst="rect">
            <a:avLst/>
          </a:prstGeom>
          <a:noFill/>
          <a:ln w="9525">
            <a:noFill/>
            <a:miter lim="800000"/>
            <a:headEnd/>
            <a:tailEnd/>
          </a:ln>
        </p:spPr>
        <p:txBody>
          <a:bodyPr>
            <a:spAutoFit/>
          </a:bodyPr>
          <a:lstStyle/>
          <a:p>
            <a:pPr algn="ctr">
              <a:spcBef>
                <a:spcPct val="50000"/>
              </a:spcBef>
            </a:pPr>
            <a:r>
              <a:rPr lang="en-US" sz="2400" b="1" dirty="0">
                <a:latin typeface="Verdana" pitchFamily="34" charset="0"/>
              </a:rPr>
              <a:t>Donors</a:t>
            </a:r>
            <a:br>
              <a:rPr lang="en-US" sz="2400" b="1" dirty="0">
                <a:latin typeface="Verdana" pitchFamily="34" charset="0"/>
              </a:rPr>
            </a:br>
            <a:r>
              <a:rPr lang="en-US" sz="2400" b="1" dirty="0">
                <a:latin typeface="Verdana" pitchFamily="34" charset="0"/>
              </a:rPr>
              <a:t>Must have</a:t>
            </a:r>
          </a:p>
        </p:txBody>
      </p:sp>
      <p:sp>
        <p:nvSpPr>
          <p:cNvPr id="206855" name="Text Box 6"/>
          <p:cNvSpPr txBox="1">
            <a:spLocks noChangeArrowheads="1"/>
          </p:cNvSpPr>
          <p:nvPr/>
        </p:nvSpPr>
        <p:spPr bwMode="auto">
          <a:xfrm>
            <a:off x="1066800" y="2971800"/>
            <a:ext cx="1905000" cy="2844800"/>
          </a:xfrm>
          <a:prstGeom prst="rect">
            <a:avLst/>
          </a:prstGeom>
          <a:noFill/>
          <a:ln w="9525">
            <a:noFill/>
            <a:miter lim="800000"/>
            <a:headEnd/>
            <a:tailEnd/>
          </a:ln>
        </p:spPr>
        <p:txBody>
          <a:bodyPr>
            <a:spAutoFit/>
          </a:bodyPr>
          <a:lstStyle/>
          <a:p>
            <a:pPr algn="ctr">
              <a:spcBef>
                <a:spcPct val="50000"/>
              </a:spcBef>
            </a:pPr>
            <a:r>
              <a:rPr lang="en-US" sz="2400" dirty="0">
                <a:latin typeface="Verdana" pitchFamily="34" charset="0"/>
              </a:rPr>
              <a:t>Mission</a:t>
            </a:r>
          </a:p>
          <a:p>
            <a:pPr algn="ctr">
              <a:spcBef>
                <a:spcPct val="50000"/>
              </a:spcBef>
            </a:pPr>
            <a:r>
              <a:rPr lang="en-US" sz="2400" u="sng" dirty="0">
                <a:solidFill>
                  <a:schemeClr val="accent2"/>
                </a:solidFill>
                <a:latin typeface="Verdana" pitchFamily="34" charset="0"/>
              </a:rPr>
              <a:t>Boards</a:t>
            </a:r>
          </a:p>
          <a:p>
            <a:pPr algn="ctr">
              <a:spcBef>
                <a:spcPct val="50000"/>
              </a:spcBef>
            </a:pPr>
            <a:r>
              <a:rPr lang="en-US" sz="2400" dirty="0">
                <a:latin typeface="Verdana" pitchFamily="34" charset="0"/>
              </a:rPr>
              <a:t>Staff</a:t>
            </a:r>
          </a:p>
          <a:p>
            <a:pPr algn="ctr">
              <a:spcBef>
                <a:spcPct val="50000"/>
              </a:spcBef>
            </a:pPr>
            <a:endParaRPr lang="en-US" sz="2400" dirty="0">
              <a:latin typeface="Verdana" pitchFamily="34" charset="0"/>
            </a:endParaRPr>
          </a:p>
          <a:p>
            <a:pPr algn="ctr">
              <a:spcBef>
                <a:spcPct val="50000"/>
              </a:spcBef>
            </a:pPr>
            <a:r>
              <a:rPr lang="en-US" sz="1400" b="1" dirty="0">
                <a:latin typeface="Verdana" pitchFamily="34" charset="0"/>
              </a:rPr>
              <a:t>Team:</a:t>
            </a:r>
            <a:br>
              <a:rPr lang="en-US" sz="1400" b="1" dirty="0">
                <a:latin typeface="Verdana" pitchFamily="34" charset="0"/>
              </a:rPr>
            </a:br>
            <a:r>
              <a:rPr lang="en-US" sz="1400" dirty="0">
                <a:latin typeface="Verdana" pitchFamily="34" charset="0"/>
              </a:rPr>
              <a:t>Breaks at</a:t>
            </a:r>
            <a:br>
              <a:rPr lang="en-US" sz="1400" dirty="0">
                <a:latin typeface="Verdana" pitchFamily="34" charset="0"/>
              </a:rPr>
            </a:br>
            <a:r>
              <a:rPr lang="en-US" sz="1400" dirty="0">
                <a:latin typeface="Verdana" pitchFamily="34" charset="0"/>
              </a:rPr>
              <a:t>weakest spot</a:t>
            </a:r>
          </a:p>
        </p:txBody>
      </p:sp>
      <p:sp>
        <p:nvSpPr>
          <p:cNvPr id="206856" name="Text Box 7"/>
          <p:cNvSpPr txBox="1">
            <a:spLocks noChangeArrowheads="1"/>
          </p:cNvSpPr>
          <p:nvPr/>
        </p:nvSpPr>
        <p:spPr bwMode="auto">
          <a:xfrm>
            <a:off x="3635375" y="2971800"/>
            <a:ext cx="2133600" cy="2844800"/>
          </a:xfrm>
          <a:prstGeom prst="rect">
            <a:avLst/>
          </a:prstGeom>
          <a:noFill/>
          <a:ln w="9525">
            <a:noFill/>
            <a:miter lim="800000"/>
            <a:headEnd/>
            <a:tailEnd/>
          </a:ln>
        </p:spPr>
        <p:txBody>
          <a:bodyPr>
            <a:spAutoFit/>
          </a:bodyPr>
          <a:lstStyle/>
          <a:p>
            <a:pPr algn="ctr">
              <a:spcBef>
                <a:spcPct val="50000"/>
              </a:spcBef>
            </a:pPr>
            <a:r>
              <a:rPr lang="en-US" sz="2400" dirty="0">
                <a:latin typeface="Verdana" pitchFamily="34" charset="0"/>
              </a:rPr>
              <a:t>Cultivation</a:t>
            </a:r>
          </a:p>
          <a:p>
            <a:pPr algn="ctr">
              <a:spcBef>
                <a:spcPct val="50000"/>
              </a:spcBef>
            </a:pPr>
            <a:r>
              <a:rPr lang="en-US" sz="2400" dirty="0">
                <a:latin typeface="Verdana" pitchFamily="34" charset="0"/>
              </a:rPr>
              <a:t>Solicitation</a:t>
            </a:r>
          </a:p>
          <a:p>
            <a:pPr algn="ctr">
              <a:spcBef>
                <a:spcPct val="50000"/>
              </a:spcBef>
            </a:pPr>
            <a:r>
              <a:rPr lang="en-US" sz="2400" dirty="0">
                <a:latin typeface="Verdana" pitchFamily="34" charset="0"/>
              </a:rPr>
              <a:t>Stewardship</a:t>
            </a:r>
          </a:p>
          <a:p>
            <a:pPr algn="ctr">
              <a:spcBef>
                <a:spcPct val="50000"/>
              </a:spcBef>
            </a:pPr>
            <a:endParaRPr lang="en-US" sz="2400" dirty="0">
              <a:latin typeface="Verdana" pitchFamily="34" charset="0"/>
            </a:endParaRPr>
          </a:p>
          <a:p>
            <a:pPr algn="ctr">
              <a:spcBef>
                <a:spcPct val="50000"/>
              </a:spcBef>
            </a:pPr>
            <a:r>
              <a:rPr lang="en-US" sz="1400" b="1" dirty="0">
                <a:latin typeface="Verdana" pitchFamily="34" charset="0"/>
              </a:rPr>
              <a:t>Process:</a:t>
            </a:r>
            <a:br>
              <a:rPr lang="en-US" sz="1400" b="1" dirty="0">
                <a:latin typeface="Verdana" pitchFamily="34" charset="0"/>
              </a:rPr>
            </a:br>
            <a:r>
              <a:rPr lang="en-US" sz="1400" dirty="0">
                <a:latin typeface="Verdana" pitchFamily="34" charset="0"/>
              </a:rPr>
              <a:t>Fails unless</a:t>
            </a:r>
            <a:br>
              <a:rPr lang="en-US" sz="1400" dirty="0">
                <a:latin typeface="Verdana" pitchFamily="34" charset="0"/>
              </a:rPr>
            </a:br>
            <a:r>
              <a:rPr lang="en-US" sz="1400" dirty="0">
                <a:latin typeface="Verdana" pitchFamily="34" charset="0"/>
              </a:rPr>
              <a:t>understood</a:t>
            </a:r>
          </a:p>
        </p:txBody>
      </p:sp>
      <p:sp>
        <p:nvSpPr>
          <p:cNvPr id="206857" name="Text Box 8"/>
          <p:cNvSpPr txBox="1">
            <a:spLocks noChangeArrowheads="1"/>
          </p:cNvSpPr>
          <p:nvPr/>
        </p:nvSpPr>
        <p:spPr bwMode="auto">
          <a:xfrm>
            <a:off x="6400800" y="2971800"/>
            <a:ext cx="1905000" cy="2100263"/>
          </a:xfrm>
          <a:prstGeom prst="rect">
            <a:avLst/>
          </a:prstGeom>
          <a:noFill/>
          <a:ln w="9525">
            <a:noFill/>
            <a:miter lim="800000"/>
            <a:headEnd/>
            <a:tailEnd/>
          </a:ln>
        </p:spPr>
        <p:txBody>
          <a:bodyPr>
            <a:spAutoFit/>
          </a:bodyPr>
          <a:lstStyle/>
          <a:p>
            <a:pPr algn="ctr">
              <a:spcBef>
                <a:spcPct val="50000"/>
              </a:spcBef>
            </a:pPr>
            <a:r>
              <a:rPr lang="en-US" sz="2400" dirty="0">
                <a:latin typeface="Verdana" pitchFamily="34" charset="0"/>
              </a:rPr>
              <a:t>Linkage</a:t>
            </a:r>
          </a:p>
          <a:p>
            <a:pPr algn="ctr">
              <a:spcBef>
                <a:spcPct val="50000"/>
              </a:spcBef>
            </a:pPr>
            <a:r>
              <a:rPr lang="en-US" sz="2400" dirty="0">
                <a:latin typeface="Verdana" pitchFamily="34" charset="0"/>
              </a:rPr>
              <a:t>Ability</a:t>
            </a:r>
          </a:p>
          <a:p>
            <a:pPr algn="ctr">
              <a:spcBef>
                <a:spcPct val="50000"/>
              </a:spcBef>
            </a:pPr>
            <a:r>
              <a:rPr lang="en-US" sz="2400" dirty="0">
                <a:latin typeface="Verdana" pitchFamily="34" charset="0"/>
              </a:rPr>
              <a:t>Interest</a:t>
            </a:r>
          </a:p>
          <a:p>
            <a:pPr algn="ctr">
              <a:spcBef>
                <a:spcPct val="50000"/>
              </a:spcBef>
            </a:pPr>
            <a:endParaRPr lang="en-US" sz="2400" dirty="0">
              <a:latin typeface="Verdana" pitchFamily="34" charset="0"/>
            </a:endParaRPr>
          </a:p>
        </p:txBody>
      </p:sp>
      <p:sp>
        <p:nvSpPr>
          <p:cNvPr id="206858" name="Line 9"/>
          <p:cNvSpPr>
            <a:spLocks noChangeShapeType="1"/>
          </p:cNvSpPr>
          <p:nvPr/>
        </p:nvSpPr>
        <p:spPr bwMode="auto">
          <a:xfrm>
            <a:off x="990600" y="2895600"/>
            <a:ext cx="7467600" cy="0"/>
          </a:xfrm>
          <a:prstGeom prst="line">
            <a:avLst/>
          </a:prstGeom>
          <a:noFill/>
          <a:ln w="9525">
            <a:solidFill>
              <a:schemeClr val="accent2"/>
            </a:solidFill>
            <a:round/>
            <a:headEnd/>
            <a:tailEnd/>
          </a:ln>
        </p:spPr>
        <p:txBody>
          <a:bodyPr/>
          <a:lstStyle/>
          <a:p>
            <a:endParaRPr lang="en-US" dirty="0"/>
          </a:p>
        </p:txBody>
      </p:sp>
      <p:sp>
        <p:nvSpPr>
          <p:cNvPr id="206859" name="Line 10"/>
          <p:cNvSpPr>
            <a:spLocks noChangeShapeType="1"/>
          </p:cNvSpPr>
          <p:nvPr/>
        </p:nvSpPr>
        <p:spPr bwMode="auto">
          <a:xfrm>
            <a:off x="6248400" y="2209800"/>
            <a:ext cx="0" cy="3429000"/>
          </a:xfrm>
          <a:prstGeom prst="line">
            <a:avLst/>
          </a:prstGeom>
          <a:noFill/>
          <a:ln w="9525">
            <a:solidFill>
              <a:schemeClr val="accent2"/>
            </a:solidFill>
            <a:round/>
            <a:headEnd/>
            <a:tailEnd/>
          </a:ln>
        </p:spPr>
        <p:txBody>
          <a:bodyPr/>
          <a:lstStyle/>
          <a:p>
            <a:endParaRPr lang="en-US" dirty="0"/>
          </a:p>
        </p:txBody>
      </p:sp>
      <p:sp>
        <p:nvSpPr>
          <p:cNvPr id="206860" name="Line 11"/>
          <p:cNvSpPr>
            <a:spLocks noChangeShapeType="1"/>
          </p:cNvSpPr>
          <p:nvPr/>
        </p:nvSpPr>
        <p:spPr bwMode="auto">
          <a:xfrm>
            <a:off x="3200400" y="2209800"/>
            <a:ext cx="0" cy="3429000"/>
          </a:xfrm>
          <a:prstGeom prst="line">
            <a:avLst/>
          </a:prstGeom>
          <a:noFill/>
          <a:ln w="9525">
            <a:solidFill>
              <a:schemeClr val="accent2"/>
            </a:solidFill>
            <a:round/>
            <a:headEnd/>
            <a:tailEnd/>
          </a:ln>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676932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Autofit/>
          </a:bodyPr>
          <a:lstStyle/>
          <a:p>
            <a:r>
              <a:rPr lang="en-US" b="1" cap="all" dirty="0" smtClean="0"/>
              <a:t>Assessing Board Readiness to Raise Funds</a:t>
            </a:r>
            <a:endParaRPr lang="en-US" b="1" cap="all" dirty="0"/>
          </a:p>
        </p:txBody>
      </p:sp>
      <p:sp>
        <p:nvSpPr>
          <p:cNvPr id="53251" name="Rectangle 3"/>
          <p:cNvSpPr>
            <a:spLocks noGrp="1" noChangeArrowheads="1"/>
          </p:cNvSpPr>
          <p:nvPr>
            <p:ph idx="1"/>
          </p:nvPr>
        </p:nvSpPr>
        <p:spPr/>
        <p:txBody>
          <a:bodyPr>
            <a:normAutofit/>
          </a:bodyPr>
          <a:lstStyle/>
          <a:p>
            <a:pPr>
              <a:buFont typeface="Wingdings" pitchFamily="2" charset="2"/>
              <a:buChar char="q"/>
            </a:pPr>
            <a:r>
              <a:rPr lang="en-US" sz="3000" dirty="0">
                <a:latin typeface="Arial" pitchFamily="34" charset="0"/>
              </a:rPr>
              <a:t>Fundraising is a board priority and is understood as a responsibility of each board member</a:t>
            </a:r>
          </a:p>
          <a:p>
            <a:pPr>
              <a:buFont typeface="Wingdings" pitchFamily="2" charset="2"/>
              <a:buChar char="q"/>
            </a:pPr>
            <a:r>
              <a:rPr lang="en-US" sz="3000" dirty="0">
                <a:latin typeface="Arial" pitchFamily="34" charset="0"/>
              </a:rPr>
              <a:t>Board members understand the mission</a:t>
            </a:r>
          </a:p>
          <a:p>
            <a:pPr>
              <a:buFont typeface="Wingdings" pitchFamily="2" charset="2"/>
              <a:buChar char="q"/>
            </a:pPr>
            <a:r>
              <a:rPr lang="en-US" sz="3000" dirty="0">
                <a:latin typeface="Arial" pitchFamily="34" charset="0"/>
              </a:rPr>
              <a:t>Board members have overcome the fear of solicitation</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115315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cap="all" dirty="0" smtClean="0"/>
              <a:t>Boards and Fundraising</a:t>
            </a:r>
            <a:endParaRPr lang="en-US" b="1" cap="all" dirty="0"/>
          </a:p>
        </p:txBody>
      </p:sp>
      <p:sp>
        <p:nvSpPr>
          <p:cNvPr id="3" name="Content Placeholder 2"/>
          <p:cNvSpPr>
            <a:spLocks noGrp="1"/>
          </p:cNvSpPr>
          <p:nvPr>
            <p:ph idx="1"/>
          </p:nvPr>
        </p:nvSpPr>
        <p:spPr/>
        <p:txBody>
          <a:bodyPr>
            <a:normAutofit/>
          </a:bodyPr>
          <a:lstStyle/>
          <a:p>
            <a:pPr>
              <a:buFont typeface="Wingdings" pitchFamily="2" charset="2"/>
              <a:buChar char="q"/>
            </a:pPr>
            <a:r>
              <a:rPr lang="en-US" sz="3000" dirty="0" smtClean="0">
                <a:latin typeface="Arial" pitchFamily="34" charset="0"/>
              </a:rPr>
              <a:t>Governing boards</a:t>
            </a:r>
          </a:p>
          <a:p>
            <a:pPr>
              <a:buFont typeface="Wingdings" pitchFamily="2" charset="2"/>
              <a:buChar char="q"/>
            </a:pPr>
            <a:r>
              <a:rPr lang="en-US" sz="3000" dirty="0" smtClean="0">
                <a:latin typeface="Arial" pitchFamily="34" charset="0"/>
              </a:rPr>
              <a:t>Development committee and various subcommittees</a:t>
            </a:r>
          </a:p>
          <a:p>
            <a:pPr>
              <a:buFont typeface="Wingdings" pitchFamily="2" charset="2"/>
              <a:buChar char="q"/>
            </a:pPr>
            <a:r>
              <a:rPr lang="en-US" sz="3000" dirty="0" smtClean="0">
                <a:latin typeface="Arial" pitchFamily="34" charset="0"/>
              </a:rPr>
              <a:t>Advisory boards</a:t>
            </a:r>
          </a:p>
          <a:p>
            <a:pPr>
              <a:buFont typeface="Wingdings" pitchFamily="2" charset="2"/>
              <a:buChar char="q"/>
            </a:pPr>
            <a:r>
              <a:rPr lang="en-US" sz="3000" dirty="0" smtClean="0">
                <a:latin typeface="Arial" pitchFamily="34" charset="0"/>
              </a:rPr>
              <a:t>“Friends of…” groups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763377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rmAutofit/>
          </a:bodyPr>
          <a:lstStyle/>
          <a:p>
            <a:r>
              <a:rPr lang="en-US" b="1" cap="all" dirty="0" smtClean="0"/>
              <a:t>Boards and Fundraising</a:t>
            </a:r>
            <a:endParaRPr lang="en-US" b="1" cap="all" dirty="0"/>
          </a:p>
        </p:txBody>
      </p:sp>
      <p:sp>
        <p:nvSpPr>
          <p:cNvPr id="50179" name="Rectangle 3"/>
          <p:cNvSpPr>
            <a:spLocks noGrp="1" noChangeArrowheads="1"/>
          </p:cNvSpPr>
          <p:nvPr>
            <p:ph idx="1"/>
          </p:nvPr>
        </p:nvSpPr>
        <p:spPr/>
        <p:txBody>
          <a:bodyPr>
            <a:normAutofit/>
          </a:bodyPr>
          <a:lstStyle/>
          <a:p>
            <a:pPr>
              <a:buFont typeface="Wingdings" pitchFamily="2" charset="2"/>
              <a:buChar char="q"/>
            </a:pPr>
            <a:r>
              <a:rPr lang="en-US" sz="3000" dirty="0" smtClean="0">
                <a:latin typeface="Arial" pitchFamily="34" charset="0"/>
              </a:rPr>
              <a:t>Consider </a:t>
            </a:r>
            <a:r>
              <a:rPr lang="en-US" sz="3000" dirty="0">
                <a:latin typeface="Arial" pitchFamily="34" charset="0"/>
              </a:rPr>
              <a:t>different tasks for board members – asking is only </a:t>
            </a:r>
            <a:r>
              <a:rPr lang="en-US" sz="3000" i="1" dirty="0">
                <a:latin typeface="Arial" pitchFamily="34" charset="0"/>
              </a:rPr>
              <a:t>one</a:t>
            </a:r>
            <a:r>
              <a:rPr lang="en-US" sz="3000" dirty="0">
                <a:latin typeface="Arial" pitchFamily="34" charset="0"/>
              </a:rPr>
              <a:t> task</a:t>
            </a:r>
          </a:p>
          <a:p>
            <a:pPr>
              <a:buFont typeface="Wingdings" pitchFamily="2" charset="2"/>
              <a:buChar char="q"/>
            </a:pPr>
            <a:r>
              <a:rPr lang="en-US" sz="3000" dirty="0">
                <a:latin typeface="Arial" pitchFamily="34" charset="0"/>
              </a:rPr>
              <a:t>Develop strategies to get reluctant </a:t>
            </a:r>
            <a:r>
              <a:rPr lang="en-US" sz="3000" dirty="0" smtClean="0">
                <a:latin typeface="Arial" pitchFamily="34" charset="0"/>
              </a:rPr>
              <a:t>board members </a:t>
            </a:r>
            <a:r>
              <a:rPr lang="en-US" sz="3000" dirty="0">
                <a:latin typeface="Arial" pitchFamily="34" charset="0"/>
              </a:rPr>
              <a:t>involved in fundraising</a:t>
            </a:r>
          </a:p>
          <a:p>
            <a:pPr>
              <a:buFont typeface="Wingdings" pitchFamily="2" charset="2"/>
              <a:buChar char="q"/>
            </a:pPr>
            <a:r>
              <a:rPr lang="en-US" sz="3000" i="1" dirty="0">
                <a:latin typeface="Arial" pitchFamily="34" charset="0"/>
              </a:rPr>
              <a:t>Require</a:t>
            </a:r>
            <a:r>
              <a:rPr lang="en-US" sz="3000" dirty="0">
                <a:latin typeface="Arial" pitchFamily="34" charset="0"/>
              </a:rPr>
              <a:t> board </a:t>
            </a:r>
            <a:r>
              <a:rPr lang="en-US" sz="3000" dirty="0" smtClean="0">
                <a:latin typeface="Arial" pitchFamily="34" charset="0"/>
              </a:rPr>
              <a:t>giving (though not necessarily a specific amount)</a:t>
            </a:r>
            <a:endParaRPr lang="en-US" sz="3000" dirty="0">
              <a:latin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244205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THIS SESSION IS ABOUT</a:t>
            </a:r>
            <a:endParaRPr lang="en-US" dirty="0"/>
          </a:p>
        </p:txBody>
      </p:sp>
      <p:sp>
        <p:nvSpPr>
          <p:cNvPr id="3" name="Content Placeholder 2"/>
          <p:cNvSpPr>
            <a:spLocks noGrp="1"/>
          </p:cNvSpPr>
          <p:nvPr>
            <p:ph idx="1"/>
          </p:nvPr>
        </p:nvSpPr>
        <p:spPr/>
        <p:txBody>
          <a:bodyPr/>
          <a:lstStyle/>
          <a:p>
            <a:pPr>
              <a:buFont typeface="Wingdings" pitchFamily="2" charset="2"/>
              <a:buChar char="q"/>
            </a:pPr>
            <a:r>
              <a:rPr lang="en-US" dirty="0" smtClean="0">
                <a:latin typeface="Calibri" pitchFamily="34" charset="0"/>
                <a:cs typeface="Calibri" pitchFamily="34" charset="0"/>
              </a:rPr>
              <a:t>Identifying and analyzing some of the challenges that YMCAs and other nonprofits face;</a:t>
            </a:r>
          </a:p>
          <a:p>
            <a:pPr>
              <a:buFont typeface="Wingdings" pitchFamily="2" charset="2"/>
              <a:buChar char="q"/>
            </a:pPr>
            <a:r>
              <a:rPr lang="en-US" dirty="0" smtClean="0">
                <a:latin typeface="Calibri" pitchFamily="34" charset="0"/>
                <a:cs typeface="Calibri" pitchFamily="34" charset="0"/>
              </a:rPr>
              <a:t>Sharing our collective experiences;</a:t>
            </a:r>
          </a:p>
          <a:p>
            <a:pPr>
              <a:buFont typeface="Wingdings" pitchFamily="2" charset="2"/>
              <a:buChar char="q"/>
            </a:pPr>
            <a:r>
              <a:rPr lang="en-US" dirty="0" smtClean="0">
                <a:latin typeface="Calibri" pitchFamily="34" charset="0"/>
                <a:cs typeface="Calibri" pitchFamily="34" charset="0"/>
              </a:rPr>
              <a:t>Sharing practical tools for enhancing our respective vineyards; and</a:t>
            </a:r>
          </a:p>
          <a:p>
            <a:pPr>
              <a:buFont typeface="Wingdings" pitchFamily="2" charset="2"/>
              <a:buChar char="q"/>
            </a:pPr>
            <a:r>
              <a:rPr lang="en-US" dirty="0" smtClean="0">
                <a:latin typeface="Calibri" pitchFamily="34" charset="0"/>
                <a:cs typeface="Calibri" pitchFamily="34" charset="0"/>
              </a:rPr>
              <a:t>Trying to hear God’s voice in His desire to “renew our strength”.</a:t>
            </a:r>
          </a:p>
          <a:p>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240289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Autofit/>
          </a:bodyPr>
          <a:lstStyle/>
          <a:p>
            <a:r>
              <a:rPr lang="en-US" b="1" cap="all" dirty="0" smtClean="0"/>
              <a:t>Factors in Successful Board Fundraising</a:t>
            </a:r>
            <a:endParaRPr lang="en-US" b="1" cap="all" dirty="0"/>
          </a:p>
        </p:txBody>
      </p:sp>
      <p:sp>
        <p:nvSpPr>
          <p:cNvPr id="51203" name="Rectangle 3"/>
          <p:cNvSpPr>
            <a:spLocks noGrp="1" noChangeArrowheads="1"/>
          </p:cNvSpPr>
          <p:nvPr>
            <p:ph idx="1"/>
          </p:nvPr>
        </p:nvSpPr>
        <p:spPr/>
        <p:txBody>
          <a:bodyPr>
            <a:normAutofit/>
          </a:bodyPr>
          <a:lstStyle/>
          <a:p>
            <a:pPr>
              <a:buFont typeface="Wingdings" pitchFamily="2" charset="2"/>
              <a:buChar char="q"/>
            </a:pPr>
            <a:r>
              <a:rPr lang="en-US" dirty="0">
                <a:latin typeface="Arial" pitchFamily="34" charset="0"/>
              </a:rPr>
              <a:t>Recruit board members strategically; set expectations beforehand</a:t>
            </a:r>
          </a:p>
          <a:p>
            <a:pPr>
              <a:buFont typeface="Wingdings" pitchFamily="2" charset="2"/>
              <a:buChar char="q"/>
            </a:pPr>
            <a:r>
              <a:rPr lang="en-US" dirty="0">
                <a:latin typeface="Arial" pitchFamily="34" charset="0"/>
              </a:rPr>
              <a:t>Involve board in setting goals and selecting projects</a:t>
            </a:r>
          </a:p>
          <a:p>
            <a:pPr>
              <a:buFont typeface="Wingdings" pitchFamily="2" charset="2"/>
              <a:buChar char="q"/>
            </a:pPr>
            <a:r>
              <a:rPr lang="en-US" dirty="0">
                <a:latin typeface="Arial" pitchFamily="34" charset="0"/>
              </a:rPr>
              <a:t>Involve board members in suitable ways</a:t>
            </a:r>
          </a:p>
          <a:p>
            <a:pPr>
              <a:buFont typeface="Wingdings" pitchFamily="2" charset="2"/>
              <a:buChar char="q"/>
            </a:pPr>
            <a:r>
              <a:rPr lang="en-US" dirty="0" smtClean="0">
                <a:latin typeface="Arial" pitchFamily="34" charset="0"/>
              </a:rPr>
              <a:t>Create strategy </a:t>
            </a:r>
            <a:r>
              <a:rPr lang="en-US" dirty="0">
                <a:latin typeface="Arial" pitchFamily="34" charset="0"/>
              </a:rPr>
              <a:t>for helping reluctant board members</a:t>
            </a:r>
          </a:p>
          <a:p>
            <a:pPr>
              <a:buFont typeface="Wingdings" pitchFamily="2" charset="2"/>
              <a:buChar char="q"/>
            </a:pPr>
            <a:r>
              <a:rPr lang="en-US" dirty="0">
                <a:latin typeface="Arial" pitchFamily="34" charset="0"/>
              </a:rPr>
              <a:t>Ensure that board members are donors</a:t>
            </a:r>
          </a:p>
          <a:p>
            <a:pPr>
              <a:buFont typeface="Wingdings" pitchFamily="2" charset="2"/>
              <a:buChar char="q"/>
            </a:pPr>
            <a:r>
              <a:rPr lang="en-US" dirty="0">
                <a:latin typeface="Arial" pitchFamily="34" charset="0"/>
              </a:rPr>
              <a:t>Cultivate “ownership” in the organization</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887137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7874" name="Footer Placeholder 3"/>
          <p:cNvSpPr txBox="1">
            <a:spLocks noGrp="1"/>
          </p:cNvSpPr>
          <p:nvPr/>
        </p:nvSpPr>
        <p:spPr bwMode="auto">
          <a:xfrm>
            <a:off x="0" y="6400800"/>
            <a:ext cx="9144000" cy="284163"/>
          </a:xfrm>
          <a:prstGeom prst="rect">
            <a:avLst/>
          </a:prstGeom>
          <a:noFill/>
          <a:ln w="9525">
            <a:noFill/>
            <a:miter lim="800000"/>
            <a:headEnd/>
            <a:tailEnd/>
          </a:ln>
        </p:spPr>
        <p:txBody>
          <a:bodyPr/>
          <a:lstStyle/>
          <a:p>
            <a:pPr algn="ctr" eaLnBrk="1" hangingPunct="1"/>
            <a:r>
              <a:rPr lang="en-US" sz="1200" dirty="0">
                <a:latin typeface="Verdana" pitchFamily="34" charset="0"/>
              </a:rPr>
              <a:t>TFRS © 2008 </a:t>
            </a:r>
            <a:r>
              <a:rPr lang="en-US" sz="1200" dirty="0">
                <a:cs typeface="Arial" charset="0"/>
              </a:rPr>
              <a:t> LFR, Part 4 Chapter 13 - </a:t>
            </a:r>
            <a:fld id="{1E3969C0-9A69-48A5-AA1D-88BC4AE3BE22}" type="slidenum">
              <a:rPr lang="en-US" sz="1200">
                <a:cs typeface="Arial" charset="0"/>
              </a:rPr>
              <a:pPr algn="ctr" eaLnBrk="1" hangingPunct="1"/>
              <a:t>41</a:t>
            </a:fld>
            <a:endParaRPr lang="en-US" sz="1200" dirty="0">
              <a:cs typeface="Arial" charset="0"/>
            </a:endParaRPr>
          </a:p>
        </p:txBody>
      </p:sp>
      <p:sp>
        <p:nvSpPr>
          <p:cNvPr id="616451" name="Rectangle 2"/>
          <p:cNvSpPr>
            <a:spLocks noGrp="1" noChangeArrowheads="1"/>
          </p:cNvSpPr>
          <p:nvPr>
            <p:ph type="title" idx="4294967295"/>
          </p:nvPr>
        </p:nvSpPr>
        <p:spPr>
          <a:xfrm>
            <a:off x="-228600" y="304800"/>
            <a:ext cx="9677400" cy="1139825"/>
          </a:xfrm>
        </p:spPr>
        <p:txBody>
          <a:bodyPr anchor="b" anchorCtr="0">
            <a:noAutofit/>
          </a:bodyPr>
          <a:lstStyle/>
          <a:p>
            <a:pPr eaLnBrk="1" hangingPunct="1">
              <a:defRPr/>
            </a:pPr>
            <a:r>
              <a:rPr lang="en-US" sz="3200" b="1" cap="all" dirty="0" smtClean="0"/>
              <a:t>Ways for Volunteers to Participate </a:t>
            </a:r>
            <a:r>
              <a:rPr lang="en-US" sz="3200" b="1" u="sng" cap="all" dirty="0" smtClean="0"/>
              <a:t>Actively</a:t>
            </a:r>
            <a:r>
              <a:rPr lang="en-US" sz="3200" b="1" cap="all" dirty="0" smtClean="0"/>
              <a:t> in Fundraising</a:t>
            </a:r>
          </a:p>
        </p:txBody>
      </p:sp>
      <p:sp>
        <p:nvSpPr>
          <p:cNvPr id="616452" name="Rectangle 3"/>
          <p:cNvSpPr>
            <a:spLocks noGrp="1" noChangeArrowheads="1"/>
          </p:cNvSpPr>
          <p:nvPr>
            <p:ph type="body" idx="4294967295"/>
          </p:nvPr>
        </p:nvSpPr>
        <p:spPr>
          <a:xfrm>
            <a:off x="609600" y="1524000"/>
            <a:ext cx="8229600" cy="1697038"/>
          </a:xfrm>
        </p:spPr>
        <p:txBody>
          <a:bodyPr>
            <a:normAutofit/>
          </a:bodyPr>
          <a:lstStyle/>
          <a:p>
            <a:pPr marL="0" indent="0" eaLnBrk="1" hangingPunct="1">
              <a:buFont typeface="Wingdings" pitchFamily="2" charset="2"/>
              <a:buNone/>
              <a:defRPr/>
            </a:pPr>
            <a:r>
              <a:rPr lang="en-US" sz="2500" dirty="0" smtClean="0">
                <a:latin typeface="Arial" pitchFamily="34" charset="0"/>
              </a:rPr>
              <a:t>How many of the following fundraising activities has </a:t>
            </a:r>
            <a:r>
              <a:rPr lang="en-US" sz="2500" u="sng" dirty="0" smtClean="0">
                <a:latin typeface="Arial" pitchFamily="34" charset="0"/>
              </a:rPr>
              <a:t>each</a:t>
            </a:r>
            <a:r>
              <a:rPr lang="en-US" sz="2500" dirty="0" smtClean="0">
                <a:latin typeface="Arial" pitchFamily="34" charset="0"/>
              </a:rPr>
              <a:t> board member undertaken in the last year?</a:t>
            </a:r>
          </a:p>
        </p:txBody>
      </p:sp>
      <p:sp>
        <p:nvSpPr>
          <p:cNvPr id="207877" name="Rectangle 4"/>
          <p:cNvSpPr>
            <a:spLocks noChangeArrowheads="1"/>
          </p:cNvSpPr>
          <p:nvPr/>
        </p:nvSpPr>
        <p:spPr bwMode="auto">
          <a:xfrm>
            <a:off x="533400" y="2362200"/>
            <a:ext cx="8001000" cy="2743200"/>
          </a:xfrm>
          <a:prstGeom prst="rect">
            <a:avLst/>
          </a:prstGeom>
          <a:noFill/>
          <a:ln w="9525">
            <a:noFill/>
            <a:miter lim="800000"/>
            <a:headEnd/>
            <a:tailEnd/>
          </a:ln>
        </p:spPr>
        <p:txBody>
          <a:bodyPr/>
          <a:lstStyle/>
          <a:p>
            <a:pPr marL="908050" lvl="1" indent="-436563" eaLnBrk="1" hangingPunct="1">
              <a:spcBef>
                <a:spcPct val="20000"/>
              </a:spcBef>
              <a:buClr>
                <a:schemeClr val="tx1"/>
              </a:buClr>
              <a:buFont typeface="Wingdings" pitchFamily="2" charset="2"/>
              <a:buChar char="q"/>
            </a:pPr>
            <a:r>
              <a:rPr lang="en-US" sz="2100" dirty="0">
                <a:latin typeface="Verdana" pitchFamily="34" charset="0"/>
              </a:rPr>
              <a:t>Contact five to ten prospects personally by telephone.</a:t>
            </a:r>
          </a:p>
          <a:p>
            <a:pPr marL="908050" lvl="1" indent="-436563" eaLnBrk="1" hangingPunct="1">
              <a:spcBef>
                <a:spcPct val="20000"/>
              </a:spcBef>
              <a:buClr>
                <a:schemeClr val="tx1"/>
              </a:buClr>
              <a:buFont typeface="Wingdings" pitchFamily="2" charset="2"/>
              <a:buChar char="q"/>
            </a:pPr>
            <a:r>
              <a:rPr lang="en-US" sz="2100" dirty="0">
                <a:latin typeface="Verdana" pitchFamily="34" charset="0"/>
              </a:rPr>
              <a:t>Send a letter to prospects in your community.</a:t>
            </a:r>
          </a:p>
          <a:p>
            <a:pPr marL="908050" lvl="1" indent="-436563" eaLnBrk="1" hangingPunct="1">
              <a:spcBef>
                <a:spcPct val="20000"/>
              </a:spcBef>
              <a:buClr>
                <a:schemeClr val="tx1"/>
              </a:buClr>
              <a:buFont typeface="Wingdings" pitchFamily="2" charset="2"/>
              <a:buChar char="q"/>
            </a:pPr>
            <a:r>
              <a:rPr lang="en-US" sz="2100" dirty="0">
                <a:latin typeface="Verdana" pitchFamily="34" charset="0"/>
              </a:rPr>
              <a:t>Call donors to thank them for their gifts.</a:t>
            </a:r>
          </a:p>
          <a:p>
            <a:pPr marL="908050" lvl="1" indent="-436563" eaLnBrk="1" hangingPunct="1">
              <a:spcBef>
                <a:spcPct val="20000"/>
              </a:spcBef>
              <a:buClr>
                <a:schemeClr val="tx1"/>
              </a:buClr>
              <a:buFont typeface="Wingdings" pitchFamily="2" charset="2"/>
              <a:buChar char="q"/>
            </a:pPr>
            <a:r>
              <a:rPr lang="en-US" sz="2100" dirty="0">
                <a:latin typeface="Verdana" pitchFamily="34" charset="0"/>
              </a:rPr>
              <a:t>Drop a personal note to lapsed </a:t>
            </a:r>
            <a:r>
              <a:rPr lang="en-US" sz="2100" dirty="0" smtClean="0">
                <a:latin typeface="Verdana" pitchFamily="34" charset="0"/>
              </a:rPr>
              <a:t>donors.</a:t>
            </a:r>
          </a:p>
          <a:p>
            <a:pPr marL="908050" lvl="1" indent="-436563" eaLnBrk="1" hangingPunct="1">
              <a:spcBef>
                <a:spcPct val="20000"/>
              </a:spcBef>
              <a:buClr>
                <a:schemeClr val="tx1"/>
              </a:buClr>
              <a:buFont typeface="Wingdings" pitchFamily="2" charset="2"/>
              <a:buChar char="q"/>
            </a:pPr>
            <a:r>
              <a:rPr lang="en-US" sz="2100" dirty="0" smtClean="0">
                <a:latin typeface="Verdana" pitchFamily="34" charset="0"/>
                <a:ea typeface="Verdana" pitchFamily="34" charset="0"/>
                <a:cs typeface="Verdana" pitchFamily="34" charset="0"/>
              </a:rPr>
              <a:t>Make “thank you” calls and/or sign “thank you” letters</a:t>
            </a:r>
          </a:p>
          <a:p>
            <a:pPr marL="908050" lvl="1" indent="-436563" eaLnBrk="1" hangingPunct="1">
              <a:spcBef>
                <a:spcPct val="20000"/>
              </a:spcBef>
              <a:buClr>
                <a:schemeClr val="tx1"/>
              </a:buClr>
              <a:buFont typeface="Wingdings" pitchFamily="2" charset="2"/>
              <a:buChar char="q"/>
            </a:pPr>
            <a:r>
              <a:rPr lang="en-US" sz="2100" dirty="0" smtClean="0">
                <a:latin typeface="Verdana" pitchFamily="34" charset="0"/>
                <a:ea typeface="Verdana" pitchFamily="34" charset="0"/>
                <a:cs typeface="Verdana" pitchFamily="34" charset="0"/>
              </a:rPr>
              <a:t>Review and evaluate prospect lists</a:t>
            </a:r>
          </a:p>
          <a:p>
            <a:pPr marL="908050" lvl="1" indent="-436563" eaLnBrk="1" hangingPunct="1">
              <a:spcBef>
                <a:spcPct val="20000"/>
              </a:spcBef>
              <a:buClr>
                <a:schemeClr val="tx1"/>
              </a:buClr>
              <a:buFont typeface="Wingdings" pitchFamily="2" charset="2"/>
              <a:buChar char="q"/>
            </a:pPr>
            <a:r>
              <a:rPr lang="en-US" sz="2100" dirty="0" smtClean="0">
                <a:latin typeface="Verdana" pitchFamily="34" charset="0"/>
                <a:ea typeface="Verdana" pitchFamily="34" charset="0"/>
                <a:cs typeface="Verdana" pitchFamily="34" charset="0"/>
              </a:rPr>
              <a:t>Orient new board members</a:t>
            </a:r>
          </a:p>
          <a:p>
            <a:pPr marL="908050" lvl="1" indent="-436563" eaLnBrk="1" hangingPunct="1">
              <a:spcBef>
                <a:spcPct val="20000"/>
              </a:spcBef>
              <a:buClr>
                <a:schemeClr val="tx1"/>
              </a:buClr>
              <a:buFont typeface="Wingdings" pitchFamily="2" charset="2"/>
              <a:buChar char="q"/>
            </a:pPr>
            <a:r>
              <a:rPr lang="en-US" sz="2100" dirty="0" smtClean="0">
                <a:latin typeface="Verdana" pitchFamily="34" charset="0"/>
                <a:ea typeface="Verdana" pitchFamily="34" charset="0"/>
                <a:cs typeface="Verdana" pitchFamily="34" charset="0"/>
              </a:rPr>
              <a:t>Assist in reviewing “The Case”</a:t>
            </a:r>
          </a:p>
          <a:p>
            <a:pPr marL="908050" lvl="1" indent="-436563" eaLnBrk="1" hangingPunct="1">
              <a:spcBef>
                <a:spcPct val="20000"/>
              </a:spcBef>
              <a:buClr>
                <a:schemeClr val="hlink"/>
              </a:buClr>
              <a:buFont typeface="Wingdings" pitchFamily="2" charset="2"/>
              <a:buChar char="Ø"/>
            </a:pPr>
            <a:endParaRPr lang="en-US" sz="2100" dirty="0">
              <a:latin typeface="Verdana" pitchFamily="34" charset="0"/>
            </a:endParaRPr>
          </a:p>
          <a:p>
            <a:pPr marL="469900" indent="-469900" eaLnBrk="1" hangingPunct="1">
              <a:spcBef>
                <a:spcPct val="20000"/>
              </a:spcBef>
              <a:buClr>
                <a:schemeClr val="accent2"/>
              </a:buClr>
              <a:buFont typeface="Wingdings" pitchFamily="2" charset="2"/>
              <a:buChar char="o"/>
            </a:pPr>
            <a:endParaRPr lang="en-US" sz="3000" dirty="0">
              <a:latin typeface="Verdana"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393625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8498" name="Rectangle 2"/>
          <p:cNvSpPr>
            <a:spLocks noGrp="1" noChangeArrowheads="1"/>
          </p:cNvSpPr>
          <p:nvPr>
            <p:ph type="title"/>
          </p:nvPr>
        </p:nvSpPr>
        <p:spPr>
          <a:xfrm>
            <a:off x="0" y="274638"/>
            <a:ext cx="9144000" cy="1143000"/>
          </a:xfrm>
        </p:spPr>
        <p:txBody>
          <a:bodyPr>
            <a:noAutofit/>
          </a:bodyPr>
          <a:lstStyle/>
          <a:p>
            <a:pPr>
              <a:defRPr/>
            </a:pPr>
            <a:r>
              <a:rPr lang="en-US" sz="3200" cap="all" dirty="0" smtClean="0"/>
              <a:t>Ways for Volunteers to Participate </a:t>
            </a:r>
            <a:r>
              <a:rPr lang="en-US" sz="3200" u="sng" cap="all" dirty="0" smtClean="0"/>
              <a:t>Actively</a:t>
            </a:r>
            <a:r>
              <a:rPr lang="en-US" sz="3200" cap="all" dirty="0" smtClean="0"/>
              <a:t> in Fundraising</a:t>
            </a:r>
            <a:endParaRPr lang="en-US" sz="3200" b="1" cap="all" dirty="0" smtClean="0"/>
          </a:p>
        </p:txBody>
      </p:sp>
      <p:sp>
        <p:nvSpPr>
          <p:cNvPr id="618499" name="Rectangle 3"/>
          <p:cNvSpPr>
            <a:spLocks noGrp="1" noChangeArrowheads="1"/>
          </p:cNvSpPr>
          <p:nvPr>
            <p:ph idx="1"/>
          </p:nvPr>
        </p:nvSpPr>
        <p:spPr>
          <a:xfrm>
            <a:off x="381000" y="1524000"/>
            <a:ext cx="8229600" cy="4525963"/>
          </a:xfrm>
        </p:spPr>
        <p:txBody>
          <a:bodyPr>
            <a:normAutofit/>
          </a:bodyPr>
          <a:lstStyle/>
          <a:p>
            <a:pPr lvl="1" eaLnBrk="1" hangingPunct="1">
              <a:buFont typeface="Wingdings" pitchFamily="2" charset="2"/>
              <a:buChar char="q"/>
              <a:defRPr/>
            </a:pPr>
            <a:r>
              <a:rPr lang="en-US" sz="2300" dirty="0" smtClean="0">
                <a:latin typeface="Arial" pitchFamily="34" charset="0"/>
              </a:rPr>
              <a:t>Donate to the best of their ability.</a:t>
            </a:r>
          </a:p>
          <a:p>
            <a:pPr lvl="1" eaLnBrk="1" hangingPunct="1">
              <a:buFont typeface="Wingdings" pitchFamily="2" charset="2"/>
              <a:buChar char="q"/>
              <a:defRPr/>
            </a:pPr>
            <a:r>
              <a:rPr lang="en-US" sz="2300" dirty="0" smtClean="0">
                <a:latin typeface="Arial" pitchFamily="34" charset="0"/>
              </a:rPr>
              <a:t>Identify and recruit future board members.</a:t>
            </a:r>
          </a:p>
          <a:p>
            <a:pPr lvl="1" eaLnBrk="1" hangingPunct="1">
              <a:buFont typeface="Wingdings" pitchFamily="2" charset="2"/>
              <a:buChar char="q"/>
              <a:defRPr/>
            </a:pPr>
            <a:r>
              <a:rPr lang="en-US" sz="2300" dirty="0" smtClean="0">
                <a:latin typeface="Arial" pitchFamily="34" charset="0"/>
              </a:rPr>
              <a:t>Speak frequently about your organization and its programs and purpose.</a:t>
            </a:r>
          </a:p>
          <a:p>
            <a:pPr lvl="1" eaLnBrk="1" hangingPunct="1">
              <a:buFont typeface="Wingdings" pitchFamily="2" charset="2"/>
              <a:buChar char="q"/>
              <a:defRPr/>
            </a:pPr>
            <a:r>
              <a:rPr lang="en-US" sz="2300" dirty="0" smtClean="0">
                <a:latin typeface="Arial" pitchFamily="34" charset="0"/>
              </a:rPr>
              <a:t>Accompany staff on solicitation/cultivation visits.</a:t>
            </a:r>
          </a:p>
          <a:p>
            <a:pPr lvl="1" eaLnBrk="1" hangingPunct="1">
              <a:buFont typeface="Wingdings" pitchFamily="2" charset="2"/>
              <a:buChar char="q"/>
              <a:defRPr/>
            </a:pPr>
            <a:r>
              <a:rPr lang="en-US" sz="2300" dirty="0" smtClean="0">
                <a:latin typeface="Arial" pitchFamily="34" charset="0"/>
              </a:rPr>
              <a:t>Provide names and addresses for direct mail campaigns.</a:t>
            </a:r>
          </a:p>
          <a:p>
            <a:pPr lvl="1" eaLnBrk="1" hangingPunct="1">
              <a:buFont typeface="Wingdings" pitchFamily="2" charset="2"/>
              <a:buChar char="q"/>
              <a:defRPr/>
            </a:pPr>
            <a:r>
              <a:rPr lang="en-US" sz="2300" dirty="0" smtClean="0">
                <a:latin typeface="Arial" pitchFamily="34" charset="0"/>
              </a:rPr>
              <a:t>Identify potential corporate donors.</a:t>
            </a:r>
          </a:p>
          <a:p>
            <a:pPr eaLnBrk="1" hangingPunct="1">
              <a:defRPr/>
            </a:pPr>
            <a:endParaRPr lang="en-US" sz="2600" dirty="0" smtClean="0">
              <a:latin typeface="Arial" pitchFamily="34" charset="0"/>
            </a:endParaRPr>
          </a:p>
        </p:txBody>
      </p:sp>
      <p:sp>
        <p:nvSpPr>
          <p:cNvPr id="208900" name="Text Box 4"/>
          <p:cNvSpPr txBox="1">
            <a:spLocks noChangeArrowheads="1"/>
          </p:cNvSpPr>
          <p:nvPr/>
        </p:nvSpPr>
        <p:spPr bwMode="auto">
          <a:xfrm>
            <a:off x="2362200" y="6289675"/>
            <a:ext cx="3262313" cy="457200"/>
          </a:xfrm>
          <a:prstGeom prst="rect">
            <a:avLst/>
          </a:prstGeom>
          <a:noFill/>
          <a:ln w="9525">
            <a:noFill/>
            <a:miter lim="800000"/>
            <a:headEnd/>
            <a:tailEnd/>
          </a:ln>
        </p:spPr>
        <p:txBody>
          <a:bodyPr wrap="none">
            <a:spAutoFit/>
          </a:bodyPr>
          <a:lstStyle/>
          <a:p>
            <a:pPr eaLnBrk="1" hangingPunct="1"/>
            <a:r>
              <a:rPr lang="en-US" sz="1200" dirty="0"/>
              <a:t>TFRS © 2008  LFR, Part 4 Chapter 13 - </a:t>
            </a:r>
            <a:fld id="{4AD352AC-B774-4313-83A0-3811190163F6}" type="slidenum">
              <a:rPr lang="en-US" sz="1200"/>
              <a:pPr eaLnBrk="1" hangingPunct="1"/>
              <a:t>42</a:t>
            </a:fld>
            <a:endParaRPr lang="en-US" sz="1200" dirty="0"/>
          </a:p>
          <a:p>
            <a:endParaRPr lang="en-US" sz="12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225471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6690" name="Rectangle 2"/>
          <p:cNvSpPr>
            <a:spLocks noGrp="1" noChangeArrowheads="1"/>
          </p:cNvSpPr>
          <p:nvPr>
            <p:ph type="title"/>
          </p:nvPr>
        </p:nvSpPr>
        <p:spPr/>
        <p:txBody>
          <a:bodyPr>
            <a:noAutofit/>
          </a:bodyPr>
          <a:lstStyle/>
          <a:p>
            <a:pPr eaLnBrk="1" hangingPunct="1">
              <a:defRPr/>
            </a:pPr>
            <a:r>
              <a:rPr lang="en-US" b="1" dirty="0" smtClean="0"/>
              <a:t>IN SHORT, BOARD MEMBERS MUST…</a:t>
            </a:r>
          </a:p>
        </p:txBody>
      </p:sp>
      <p:sp>
        <p:nvSpPr>
          <p:cNvPr id="626691" name="Rectangle 3"/>
          <p:cNvSpPr>
            <a:spLocks noGrp="1" noChangeArrowheads="1"/>
          </p:cNvSpPr>
          <p:nvPr>
            <p:ph idx="1"/>
          </p:nvPr>
        </p:nvSpPr>
        <p:spPr>
          <a:xfrm>
            <a:off x="914400" y="1600200"/>
            <a:ext cx="8229600" cy="4525963"/>
          </a:xfrm>
        </p:spPr>
        <p:txBody>
          <a:bodyPr>
            <a:normAutofit/>
          </a:bodyPr>
          <a:lstStyle/>
          <a:p>
            <a:pPr eaLnBrk="1" hangingPunct="1">
              <a:buFont typeface="Wingdings" pitchFamily="2" charset="2"/>
              <a:buChar char="q"/>
              <a:defRPr/>
            </a:pPr>
            <a:r>
              <a:rPr lang="en-US" sz="3000" dirty="0" smtClean="0">
                <a:latin typeface="Arial" pitchFamily="34" charset="0"/>
              </a:rPr>
              <a:t>Give,</a:t>
            </a:r>
          </a:p>
          <a:p>
            <a:pPr eaLnBrk="1" hangingPunct="1">
              <a:buFont typeface="Wingdings" pitchFamily="2" charset="2"/>
              <a:buChar char="q"/>
              <a:defRPr/>
            </a:pPr>
            <a:r>
              <a:rPr lang="en-US" sz="3000" dirty="0" smtClean="0">
                <a:latin typeface="Arial" pitchFamily="34" charset="0"/>
              </a:rPr>
              <a:t>Get, or…</a:t>
            </a:r>
          </a:p>
          <a:p>
            <a:pPr eaLnBrk="1" hangingPunct="1">
              <a:buFont typeface="Wingdings" pitchFamily="2" charset="2"/>
              <a:buChar char="q"/>
              <a:defRPr/>
            </a:pPr>
            <a:r>
              <a:rPr lang="en-US" sz="3000" dirty="0" smtClean="0">
                <a:latin typeface="Arial" pitchFamily="34" charset="0"/>
              </a:rPr>
              <a:t>Get off</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46323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26691">
                                            <p:txEl>
                                              <p:pRg st="0" end="0"/>
                                            </p:txEl>
                                          </p:spTgt>
                                        </p:tgtEl>
                                        <p:attrNameLst>
                                          <p:attrName>style.visibility</p:attrName>
                                        </p:attrNameLst>
                                      </p:cBhvr>
                                      <p:to>
                                        <p:strVal val="visible"/>
                                      </p:to>
                                    </p:set>
                                    <p:animEffect transition="in" filter="blinds(horizontal)">
                                      <p:cBhvr>
                                        <p:cTn id="7" dur="500"/>
                                        <p:tgtEl>
                                          <p:spTgt spid="6266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26691">
                                            <p:txEl>
                                              <p:pRg st="1" end="1"/>
                                            </p:txEl>
                                          </p:spTgt>
                                        </p:tgtEl>
                                        <p:attrNameLst>
                                          <p:attrName>style.visibility</p:attrName>
                                        </p:attrNameLst>
                                      </p:cBhvr>
                                      <p:to>
                                        <p:strVal val="visible"/>
                                      </p:to>
                                    </p:set>
                                    <p:animEffect transition="in" filter="diamond(in)">
                                      <p:cBhvr>
                                        <p:cTn id="12" dur="2000"/>
                                        <p:tgtEl>
                                          <p:spTgt spid="6266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626691">
                                            <p:txEl>
                                              <p:pRg st="2" end="2"/>
                                            </p:txEl>
                                          </p:spTgt>
                                        </p:tgtEl>
                                        <p:attrNameLst>
                                          <p:attrName>style.visibility</p:attrName>
                                        </p:attrNameLst>
                                      </p:cBhvr>
                                      <p:to>
                                        <p:strVal val="visible"/>
                                      </p:to>
                                    </p:set>
                                    <p:animEffect transition="in" filter="wheel(4)">
                                      <p:cBhvr>
                                        <p:cTn id="17" dur="2000"/>
                                        <p:tgtEl>
                                          <p:spTgt spid="6266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2354" name="Rectangle 2"/>
          <p:cNvSpPr>
            <a:spLocks noGrp="1" noChangeArrowheads="1"/>
          </p:cNvSpPr>
          <p:nvPr>
            <p:ph type="title"/>
          </p:nvPr>
        </p:nvSpPr>
        <p:spPr>
          <a:xfrm>
            <a:off x="609600" y="762000"/>
            <a:ext cx="8229600" cy="884238"/>
          </a:xfrm>
        </p:spPr>
        <p:txBody>
          <a:bodyPr>
            <a:noAutofit/>
          </a:bodyPr>
          <a:lstStyle/>
          <a:p>
            <a:pPr eaLnBrk="1" hangingPunct="1">
              <a:defRPr/>
            </a:pPr>
            <a:r>
              <a:rPr lang="en-US" sz="3500" b="1" dirty="0" smtClean="0"/>
              <a:t>IN THE WORDS OF ROD TIDWELL  (CUBA GOODING, JR.)…</a:t>
            </a:r>
          </a:p>
        </p:txBody>
      </p:sp>
      <p:sp>
        <p:nvSpPr>
          <p:cNvPr id="612355" name="Text Box 3"/>
          <p:cNvSpPr txBox="1">
            <a:spLocks noChangeArrowheads="1"/>
          </p:cNvSpPr>
          <p:nvPr/>
        </p:nvSpPr>
        <p:spPr bwMode="auto">
          <a:xfrm>
            <a:off x="1371600" y="2819400"/>
            <a:ext cx="6916738" cy="701675"/>
          </a:xfrm>
          <a:prstGeom prst="rect">
            <a:avLst/>
          </a:prstGeom>
          <a:noFill/>
          <a:ln w="9525">
            <a:noFill/>
            <a:miter lim="800000"/>
            <a:headEnd/>
            <a:tailEnd/>
          </a:ln>
        </p:spPr>
        <p:txBody>
          <a:bodyPr wrap="none">
            <a:spAutoFit/>
          </a:bodyPr>
          <a:lstStyle/>
          <a:p>
            <a:r>
              <a:rPr lang="en-US" sz="4000" b="1" dirty="0">
                <a:latin typeface="Verdana" pitchFamily="34" charset="0"/>
              </a:rPr>
              <a:t>SHOW ME THE MONEY!!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6115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12355"/>
                                        </p:tgtEl>
                                        <p:attrNameLst>
                                          <p:attrName>style.visibility</p:attrName>
                                        </p:attrNameLst>
                                      </p:cBhvr>
                                      <p:to>
                                        <p:strVal val="visible"/>
                                      </p:to>
                                    </p:set>
                                    <p:animEffect transition="in" filter="wipe(down)">
                                      <p:cBhvr>
                                        <p:cTn id="7" dur="500"/>
                                        <p:tgtEl>
                                          <p:spTgt spid="612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355" grpId="0"/>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392935" y="2438400"/>
            <a:ext cx="6328977" cy="1446550"/>
          </a:xfrm>
          <a:prstGeom prst="rect">
            <a:avLst/>
          </a:prstGeom>
          <a:noFill/>
        </p:spPr>
        <p:txBody>
          <a:bodyPr wrap="none" rtlCol="0">
            <a:spAutoFit/>
          </a:bodyPr>
          <a:lstStyle/>
          <a:p>
            <a:pPr algn="ctr"/>
            <a:r>
              <a:rPr lang="en-US" sz="4400" b="1" dirty="0" smtClean="0">
                <a:latin typeface="Arial" pitchFamily="34" charset="0"/>
                <a:cs typeface="Arial" pitchFamily="34" charset="0"/>
              </a:rPr>
              <a:t>FUND DEVELOPMENT:</a:t>
            </a:r>
          </a:p>
          <a:p>
            <a:pPr algn="ctr"/>
            <a:r>
              <a:rPr lang="en-US" sz="4400" b="1" dirty="0" smtClean="0">
                <a:latin typeface="Arial" pitchFamily="34" charset="0"/>
                <a:cs typeface="Arial" pitchFamily="34" charset="0"/>
              </a:rPr>
              <a:t>AN OVERVIEW</a:t>
            </a:r>
            <a:endParaRPr lang="en-US" sz="4400" b="1" dirty="0">
              <a:latin typeface="Arial" pitchFamily="34" charset="0"/>
              <a:cs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00816796"/>
      </p:ext>
    </p:extLst>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2210" name="Rectangle 2"/>
          <p:cNvSpPr>
            <a:spLocks noGrp="1" noChangeArrowheads="1"/>
          </p:cNvSpPr>
          <p:nvPr>
            <p:ph type="title"/>
          </p:nvPr>
        </p:nvSpPr>
        <p:spPr>
          <a:xfrm>
            <a:off x="304800" y="381000"/>
            <a:ext cx="8991600" cy="1143000"/>
          </a:xfrm>
        </p:spPr>
        <p:txBody>
          <a:bodyPr>
            <a:normAutofit/>
          </a:bodyPr>
          <a:lstStyle/>
          <a:p>
            <a:r>
              <a:rPr lang="en-US" b="1" dirty="0"/>
              <a:t>FUNDRAISING FUNDAMENTALS</a:t>
            </a:r>
          </a:p>
        </p:txBody>
      </p:sp>
      <p:sp>
        <p:nvSpPr>
          <p:cNvPr id="862211" name="Rectangle 3"/>
          <p:cNvSpPr>
            <a:spLocks noGrp="1" noChangeArrowheads="1"/>
          </p:cNvSpPr>
          <p:nvPr>
            <p:ph idx="1"/>
          </p:nvPr>
        </p:nvSpPr>
        <p:spPr/>
        <p:txBody>
          <a:bodyPr/>
          <a:lstStyle/>
          <a:p>
            <a:pPr marL="342900" indent="-342900">
              <a:lnSpc>
                <a:spcPct val="90000"/>
              </a:lnSpc>
            </a:pPr>
            <a:r>
              <a:rPr lang="en-US" i="1" dirty="0">
                <a:latin typeface="Calibri" pitchFamily="34" charset="0"/>
                <a:cs typeface="Calibri" pitchFamily="34" charset="0"/>
              </a:rPr>
              <a:t>Linkage</a:t>
            </a:r>
          </a:p>
          <a:p>
            <a:pPr marL="742950" lvl="1" indent="-285750">
              <a:lnSpc>
                <a:spcPct val="90000"/>
              </a:lnSpc>
            </a:pPr>
            <a:r>
              <a:rPr lang="en-US" dirty="0">
                <a:latin typeface="Calibri" pitchFamily="34" charset="0"/>
                <a:cs typeface="Calibri" pitchFamily="34" charset="0"/>
              </a:rPr>
              <a:t>Is there any type of relationship with the (potential) donor - even a tenuous one?</a:t>
            </a:r>
          </a:p>
          <a:p>
            <a:pPr marL="342900" indent="-342900">
              <a:lnSpc>
                <a:spcPct val="90000"/>
              </a:lnSpc>
            </a:pPr>
            <a:r>
              <a:rPr lang="en-US" i="1" dirty="0">
                <a:latin typeface="Calibri" pitchFamily="34" charset="0"/>
                <a:cs typeface="Calibri" pitchFamily="34" charset="0"/>
              </a:rPr>
              <a:t>Ability</a:t>
            </a:r>
          </a:p>
          <a:p>
            <a:pPr marL="742950" lvl="1" indent="-285750">
              <a:lnSpc>
                <a:spcPct val="90000"/>
              </a:lnSpc>
            </a:pPr>
            <a:r>
              <a:rPr lang="en-US" dirty="0">
                <a:latin typeface="Calibri" pitchFamily="34" charset="0"/>
                <a:cs typeface="Calibri" pitchFamily="34" charset="0"/>
              </a:rPr>
              <a:t>Particularly important when asking for major gifts.  But…</a:t>
            </a:r>
          </a:p>
          <a:p>
            <a:pPr marL="742950" lvl="1" indent="-285750">
              <a:lnSpc>
                <a:spcPct val="90000"/>
              </a:lnSpc>
            </a:pPr>
            <a:r>
              <a:rPr lang="en-US" dirty="0">
                <a:latin typeface="Calibri" pitchFamily="34" charset="0"/>
                <a:cs typeface="Calibri" pitchFamily="34" charset="0"/>
              </a:rPr>
              <a:t>Everyone has </a:t>
            </a:r>
            <a:r>
              <a:rPr lang="en-US" u="sng" dirty="0">
                <a:latin typeface="Calibri" pitchFamily="34" charset="0"/>
                <a:cs typeface="Calibri" pitchFamily="34" charset="0"/>
              </a:rPr>
              <a:t>some</a:t>
            </a:r>
            <a:r>
              <a:rPr lang="en-US" dirty="0">
                <a:latin typeface="Calibri" pitchFamily="34" charset="0"/>
                <a:cs typeface="Calibri" pitchFamily="34" charset="0"/>
              </a:rPr>
              <a:t> capacity to give.</a:t>
            </a:r>
          </a:p>
          <a:p>
            <a:pPr marL="342900" indent="-342900">
              <a:lnSpc>
                <a:spcPct val="90000"/>
              </a:lnSpc>
            </a:pPr>
            <a:r>
              <a:rPr lang="en-US" i="1" dirty="0">
                <a:latin typeface="Calibri" pitchFamily="34" charset="0"/>
                <a:cs typeface="Calibri" pitchFamily="34" charset="0"/>
              </a:rPr>
              <a:t>Interest</a:t>
            </a:r>
          </a:p>
          <a:p>
            <a:pPr marL="742950" lvl="1" indent="-285750">
              <a:lnSpc>
                <a:spcPct val="90000"/>
              </a:lnSpc>
            </a:pPr>
            <a:r>
              <a:rPr lang="en-US" dirty="0">
                <a:latin typeface="Calibri" pitchFamily="34" charset="0"/>
                <a:cs typeface="Calibri" pitchFamily="34" charset="0"/>
              </a:rPr>
              <a:t>Why should I give to </a:t>
            </a:r>
            <a:r>
              <a:rPr lang="en-US" u="sng" dirty="0">
                <a:latin typeface="Calibri" pitchFamily="34" charset="0"/>
                <a:cs typeface="Calibri" pitchFamily="34" charset="0"/>
              </a:rPr>
              <a:t>this</a:t>
            </a:r>
            <a:r>
              <a:rPr lang="en-US" dirty="0">
                <a:latin typeface="Calibri" pitchFamily="34" charset="0"/>
                <a:cs typeface="Calibri" pitchFamily="34" charset="0"/>
              </a:rPr>
              <a:t> institution?</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166066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62211">
                                            <p:txEl>
                                              <p:pRg st="0" end="0"/>
                                            </p:txEl>
                                          </p:spTgt>
                                        </p:tgtEl>
                                        <p:attrNameLst>
                                          <p:attrName>style.visibility</p:attrName>
                                        </p:attrNameLst>
                                      </p:cBhvr>
                                      <p:to>
                                        <p:strVal val="visible"/>
                                      </p:to>
                                    </p:set>
                                    <p:animEffect transition="in" filter="box(in)">
                                      <p:cBhvr>
                                        <p:cTn id="7" dur="500"/>
                                        <p:tgtEl>
                                          <p:spTgt spid="862211">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862211">
                                            <p:txEl>
                                              <p:pRg st="1" end="1"/>
                                            </p:txEl>
                                          </p:spTgt>
                                        </p:tgtEl>
                                        <p:attrNameLst>
                                          <p:attrName>style.visibility</p:attrName>
                                        </p:attrNameLst>
                                      </p:cBhvr>
                                      <p:to>
                                        <p:strVal val="visible"/>
                                      </p:to>
                                    </p:set>
                                    <p:animEffect transition="in" filter="box(in)">
                                      <p:cBhvr>
                                        <p:cTn id="10" dur="500"/>
                                        <p:tgtEl>
                                          <p:spTgt spid="862211">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862211">
                                            <p:txEl>
                                              <p:pRg st="2" end="2"/>
                                            </p:txEl>
                                          </p:spTgt>
                                        </p:tgtEl>
                                        <p:attrNameLst>
                                          <p:attrName>style.visibility</p:attrName>
                                        </p:attrNameLst>
                                      </p:cBhvr>
                                      <p:to>
                                        <p:strVal val="visible"/>
                                      </p:to>
                                    </p:set>
                                    <p:animEffect transition="in" filter="box(in)">
                                      <p:cBhvr>
                                        <p:cTn id="15" dur="500"/>
                                        <p:tgtEl>
                                          <p:spTgt spid="862211">
                                            <p:txEl>
                                              <p:pRg st="2" end="2"/>
                                            </p:txEl>
                                          </p:spTgt>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862211">
                                            <p:txEl>
                                              <p:pRg st="3" end="3"/>
                                            </p:txEl>
                                          </p:spTgt>
                                        </p:tgtEl>
                                        <p:attrNameLst>
                                          <p:attrName>style.visibility</p:attrName>
                                        </p:attrNameLst>
                                      </p:cBhvr>
                                      <p:to>
                                        <p:strVal val="visible"/>
                                      </p:to>
                                    </p:set>
                                    <p:animEffect transition="in" filter="box(in)">
                                      <p:cBhvr>
                                        <p:cTn id="18" dur="500"/>
                                        <p:tgtEl>
                                          <p:spTgt spid="862211">
                                            <p:txEl>
                                              <p:pRg st="3" end="3"/>
                                            </p:txEl>
                                          </p:spTgt>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862211">
                                            <p:txEl>
                                              <p:pRg st="4" end="4"/>
                                            </p:txEl>
                                          </p:spTgt>
                                        </p:tgtEl>
                                        <p:attrNameLst>
                                          <p:attrName>style.visibility</p:attrName>
                                        </p:attrNameLst>
                                      </p:cBhvr>
                                      <p:to>
                                        <p:strVal val="visible"/>
                                      </p:to>
                                    </p:set>
                                    <p:animEffect transition="in" filter="box(in)">
                                      <p:cBhvr>
                                        <p:cTn id="21" dur="500"/>
                                        <p:tgtEl>
                                          <p:spTgt spid="862211">
                                            <p:txEl>
                                              <p:pRg st="4" end="4"/>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862211">
                                            <p:txEl>
                                              <p:pRg st="5" end="5"/>
                                            </p:txEl>
                                          </p:spTgt>
                                        </p:tgtEl>
                                        <p:attrNameLst>
                                          <p:attrName>style.visibility</p:attrName>
                                        </p:attrNameLst>
                                      </p:cBhvr>
                                      <p:to>
                                        <p:strVal val="visible"/>
                                      </p:to>
                                    </p:set>
                                    <p:animEffect transition="in" filter="box(in)">
                                      <p:cBhvr>
                                        <p:cTn id="26" dur="500"/>
                                        <p:tgtEl>
                                          <p:spTgt spid="862211">
                                            <p:txEl>
                                              <p:pRg st="5" end="5"/>
                                            </p:txEl>
                                          </p:spTgt>
                                        </p:tgtEl>
                                      </p:cBhvr>
                                    </p:animEffect>
                                  </p:childTnLst>
                                </p:cTn>
                              </p:par>
                              <p:par>
                                <p:cTn id="27" presetID="4" presetClass="entr" presetSubtype="16" fill="hold" grpId="0" nodeType="withEffect">
                                  <p:stCondLst>
                                    <p:cond delay="0"/>
                                  </p:stCondLst>
                                  <p:childTnLst>
                                    <p:set>
                                      <p:cBhvr>
                                        <p:cTn id="28" dur="1" fill="hold">
                                          <p:stCondLst>
                                            <p:cond delay="0"/>
                                          </p:stCondLst>
                                        </p:cTn>
                                        <p:tgtEl>
                                          <p:spTgt spid="862211">
                                            <p:txEl>
                                              <p:pRg st="6" end="6"/>
                                            </p:txEl>
                                          </p:spTgt>
                                        </p:tgtEl>
                                        <p:attrNameLst>
                                          <p:attrName>style.visibility</p:attrName>
                                        </p:attrNameLst>
                                      </p:cBhvr>
                                      <p:to>
                                        <p:strVal val="visible"/>
                                      </p:to>
                                    </p:set>
                                    <p:animEffect transition="in" filter="box(in)">
                                      <p:cBhvr>
                                        <p:cTn id="29" dur="500"/>
                                        <p:tgtEl>
                                          <p:spTgt spid="8622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2211" grpId="0" build="p"/>
    </p:bld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GENERAL FUNDRAISING TIPS</a:t>
            </a:r>
            <a:endParaRPr lang="en-US" b="1" dirty="0"/>
          </a:p>
        </p:txBody>
      </p:sp>
      <p:sp>
        <p:nvSpPr>
          <p:cNvPr id="3" name="Content Placeholder 2"/>
          <p:cNvSpPr>
            <a:spLocks noGrp="1"/>
          </p:cNvSpPr>
          <p:nvPr>
            <p:ph idx="1"/>
          </p:nvPr>
        </p:nvSpPr>
        <p:spPr>
          <a:xfrm>
            <a:off x="228600" y="1295400"/>
            <a:ext cx="8229600" cy="3733800"/>
          </a:xfrm>
        </p:spPr>
        <p:txBody>
          <a:bodyPr>
            <a:noAutofit/>
          </a:bodyPr>
          <a:lstStyle/>
          <a:p>
            <a:pPr>
              <a:buFont typeface="Wingdings" pitchFamily="2" charset="2"/>
              <a:buChar char="q"/>
            </a:pPr>
            <a:r>
              <a:rPr lang="en-US" sz="2000" dirty="0" smtClean="0">
                <a:latin typeface="Calibri" pitchFamily="34" charset="0"/>
                <a:cs typeface="Calibri" pitchFamily="34" charset="0"/>
              </a:rPr>
              <a:t>Tell your story honestly and positively.  Let your donors and prospects know the power of their gifts and what they can accomplish.  Avoid a desperate recitation of all the “terrible things” that will happen if they </a:t>
            </a:r>
          </a:p>
          <a:p>
            <a:pPr marL="114300" indent="0">
              <a:buNone/>
            </a:pPr>
            <a:r>
              <a:rPr lang="en-US" sz="2000" dirty="0">
                <a:latin typeface="Calibri" pitchFamily="34" charset="0"/>
                <a:cs typeface="Calibri" pitchFamily="34" charset="0"/>
              </a:rPr>
              <a:t> </a:t>
            </a:r>
            <a:r>
              <a:rPr lang="en-US" sz="2000" dirty="0" smtClean="0">
                <a:latin typeface="Calibri" pitchFamily="34" charset="0"/>
                <a:cs typeface="Calibri" pitchFamily="34" charset="0"/>
              </a:rPr>
              <a:t>      don’t give.</a:t>
            </a:r>
          </a:p>
          <a:p>
            <a:pPr>
              <a:buFont typeface="Wingdings" pitchFamily="2" charset="2"/>
              <a:buChar char="q"/>
            </a:pPr>
            <a:r>
              <a:rPr lang="en-US" sz="2000" dirty="0" smtClean="0">
                <a:latin typeface="Calibri" pitchFamily="34" charset="0"/>
                <a:cs typeface="Calibri" pitchFamily="34" charset="0"/>
              </a:rPr>
              <a:t>Stay in touch with your donors.  Investigate inexpensive ways to communicate.  Show, and tell, that your organization knows that belts are tightening everywhere, and you are doing your part.  Step up public awareness campaigns using social media tools such as blogs, Facebook, and Twitter.</a:t>
            </a:r>
          </a:p>
          <a:p>
            <a:pPr>
              <a:buFont typeface="Wingdings" pitchFamily="2" charset="2"/>
              <a:buChar char="q"/>
            </a:pPr>
            <a:r>
              <a:rPr lang="en-US" sz="2000" dirty="0" smtClean="0">
                <a:latin typeface="Calibri" pitchFamily="34" charset="0"/>
                <a:cs typeface="Calibri" pitchFamily="34" charset="0"/>
              </a:rPr>
              <a:t>Say thank you.  Say it again.  Invest a few minutes and 44 cents in a </a:t>
            </a:r>
            <a:r>
              <a:rPr lang="en-US" sz="2000" u="sng" dirty="0" smtClean="0">
                <a:latin typeface="Calibri" pitchFamily="34" charset="0"/>
                <a:cs typeface="Calibri" pitchFamily="34" charset="0"/>
              </a:rPr>
              <a:t>hand-written</a:t>
            </a:r>
            <a:r>
              <a:rPr lang="en-US" sz="2000" dirty="0" smtClean="0">
                <a:latin typeface="Calibri" pitchFamily="34" charset="0"/>
                <a:cs typeface="Calibri" pitchFamily="34" charset="0"/>
              </a:rPr>
              <a:t> note.</a:t>
            </a:r>
          </a:p>
          <a:p>
            <a:pPr>
              <a:buFont typeface="Wingdings" pitchFamily="2" charset="2"/>
              <a:buChar char="q"/>
            </a:pPr>
            <a:r>
              <a:rPr lang="en-US" sz="2000" dirty="0" smtClean="0">
                <a:latin typeface="Calibri" pitchFamily="34" charset="0"/>
                <a:cs typeface="Calibri" pitchFamily="34" charset="0"/>
              </a:rPr>
              <a:t>Drop your donor a brief e-mail.  Better yet, pick up the phone for an even more personal touch.  Make it a conversation about the donor’s interests.  </a:t>
            </a:r>
            <a:r>
              <a:rPr lang="en-US" sz="2000" u="sng" dirty="0" smtClean="0">
                <a:latin typeface="Calibri" pitchFamily="34" charset="0"/>
                <a:cs typeface="Calibri" pitchFamily="34" charset="0"/>
              </a:rPr>
              <a:t>Not every contact should be a solicitation</a:t>
            </a:r>
            <a:r>
              <a:rPr lang="en-US" sz="2000" dirty="0" smtClean="0">
                <a:latin typeface="Calibri" pitchFamily="34" charset="0"/>
                <a:cs typeface="Calibri" pitchFamily="34" charset="0"/>
              </a:rPr>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111203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GENERAL FUNDRAISING TIPS</a:t>
            </a:r>
            <a:endParaRPr lang="en-US" b="1" dirty="0"/>
          </a:p>
        </p:txBody>
      </p:sp>
      <p:sp>
        <p:nvSpPr>
          <p:cNvPr id="3" name="Content Placeholder 2"/>
          <p:cNvSpPr>
            <a:spLocks noGrp="1"/>
          </p:cNvSpPr>
          <p:nvPr>
            <p:ph idx="1"/>
          </p:nvPr>
        </p:nvSpPr>
        <p:spPr>
          <a:xfrm>
            <a:off x="152400" y="1219200"/>
            <a:ext cx="8382000" cy="4953000"/>
          </a:xfrm>
        </p:spPr>
        <p:txBody>
          <a:bodyPr>
            <a:normAutofit fontScale="40000" lnSpcReduction="20000"/>
          </a:bodyPr>
          <a:lstStyle/>
          <a:p>
            <a:pPr>
              <a:buFont typeface="Wingdings" pitchFamily="2" charset="2"/>
              <a:buChar char="q"/>
            </a:pPr>
            <a:r>
              <a:rPr lang="en-US" sz="5000" dirty="0" smtClean="0">
                <a:latin typeface="Calibri" pitchFamily="34" charset="0"/>
                <a:cs typeface="Calibri" pitchFamily="34" charset="0"/>
              </a:rPr>
              <a:t>Engage your board in very practical ways.  Make sure that they understand their role in the fundraising process for your organization and are committed to it.  Have them make some of those thank you calls.</a:t>
            </a:r>
          </a:p>
          <a:p>
            <a:pPr>
              <a:buFont typeface="Wingdings" pitchFamily="2" charset="2"/>
              <a:buChar char="q"/>
            </a:pPr>
            <a:endParaRPr lang="en-US" sz="5000" dirty="0" smtClean="0">
              <a:latin typeface="Calibri" pitchFamily="34" charset="0"/>
              <a:cs typeface="Calibri" pitchFamily="34" charset="0"/>
            </a:endParaRPr>
          </a:p>
          <a:p>
            <a:pPr>
              <a:buFont typeface="Wingdings" pitchFamily="2" charset="2"/>
              <a:buChar char="q"/>
            </a:pPr>
            <a:r>
              <a:rPr lang="en-US" sz="5000" dirty="0" smtClean="0">
                <a:latin typeface="Calibri" pitchFamily="34" charset="0"/>
                <a:cs typeface="Calibri" pitchFamily="34" charset="0"/>
              </a:rPr>
              <a:t>Keep a positive attitude about your mission, vision and purpose.  If you haven’t reviewed those in a while, maybe it’s time for a refresher so you can recharge your batteries and maintain your role as a key contributor to your organization’s success.</a:t>
            </a:r>
          </a:p>
          <a:p>
            <a:pPr>
              <a:buFont typeface="Wingdings" pitchFamily="2" charset="2"/>
              <a:buChar char="q"/>
            </a:pPr>
            <a:endParaRPr lang="en-US" sz="5000" dirty="0" smtClean="0">
              <a:latin typeface="Calibri" pitchFamily="34" charset="0"/>
              <a:cs typeface="Calibri" pitchFamily="34" charset="0"/>
            </a:endParaRPr>
          </a:p>
          <a:p>
            <a:pPr>
              <a:buFont typeface="Wingdings" pitchFamily="2" charset="2"/>
              <a:buChar char="q"/>
            </a:pPr>
            <a:r>
              <a:rPr lang="en-US" sz="5000" dirty="0" smtClean="0">
                <a:latin typeface="Calibri" pitchFamily="34" charset="0"/>
                <a:cs typeface="Calibri" pitchFamily="34" charset="0"/>
              </a:rPr>
              <a:t>Use the practical tips and advice throughout this </a:t>
            </a:r>
            <a:r>
              <a:rPr lang="en-US" sz="5000" i="1" dirty="0" smtClean="0">
                <a:latin typeface="Calibri" pitchFamily="34" charset="0"/>
                <a:cs typeface="Calibri" pitchFamily="34" charset="0"/>
              </a:rPr>
              <a:t>Giving USA report as touchstones of </a:t>
            </a:r>
            <a:r>
              <a:rPr lang="en-US" sz="5000" dirty="0" smtClean="0">
                <a:latin typeface="Calibri" pitchFamily="34" charset="0"/>
                <a:cs typeface="Calibri" pitchFamily="34" charset="0"/>
              </a:rPr>
              <a:t>how to raise philanthropic dollars.  And don’t just read the section that pertains to your sector.  Between these covers, you will find a wealth of sound ideas to help you move your fundraising programs forward successfully.</a:t>
            </a:r>
          </a:p>
          <a:p>
            <a:pPr>
              <a:buFont typeface="Wingdings" pitchFamily="2" charset="2"/>
              <a:buChar char="q"/>
            </a:pPr>
            <a:endParaRPr lang="en-US" sz="5000" dirty="0" smtClean="0">
              <a:latin typeface="Calibri" pitchFamily="34" charset="0"/>
              <a:cs typeface="Calibri" pitchFamily="34" charset="0"/>
            </a:endParaRPr>
          </a:p>
          <a:p>
            <a:pPr>
              <a:buFont typeface="Wingdings" pitchFamily="2" charset="2"/>
              <a:buChar char="q"/>
            </a:pPr>
            <a:r>
              <a:rPr lang="en-US" sz="5000" dirty="0" smtClean="0">
                <a:latin typeface="Calibri" pitchFamily="34" charset="0"/>
                <a:cs typeface="Calibri" pitchFamily="34" charset="0"/>
              </a:rPr>
              <a:t>Take this opportunity to look at budgets, staffing, resources, mission and vision in fresh ways that can help propel you forward at a nominal cost compared to “business as usual.”</a:t>
            </a:r>
          </a:p>
          <a:p>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870247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Title 1"/>
          <p:cNvSpPr>
            <a:spLocks noGrp="1"/>
          </p:cNvSpPr>
          <p:nvPr>
            <p:ph type="title"/>
          </p:nvPr>
        </p:nvSpPr>
        <p:spPr>
          <a:xfrm>
            <a:off x="304800" y="457200"/>
            <a:ext cx="8531352" cy="758952"/>
          </a:xfrm>
        </p:spPr>
        <p:txBody>
          <a:bodyPr>
            <a:noAutofit/>
          </a:bodyPr>
          <a:lstStyle/>
          <a:p>
            <a:pPr algn="ctr"/>
            <a:r>
              <a:rPr lang="en-US" sz="3500" b="1" dirty="0" smtClean="0"/>
              <a:t>WHY DONORS GIVE: IT’S PERSONAL</a:t>
            </a:r>
          </a:p>
        </p:txBody>
      </p:sp>
      <p:sp>
        <p:nvSpPr>
          <p:cNvPr id="8195" name="Rectangle 2"/>
          <p:cNvSpPr>
            <a:spLocks noChangeArrowheads="1"/>
          </p:cNvSpPr>
          <p:nvPr/>
        </p:nvSpPr>
        <p:spPr bwMode="auto">
          <a:xfrm>
            <a:off x="333233" y="1447800"/>
            <a:ext cx="8534400" cy="4093428"/>
          </a:xfrm>
          <a:prstGeom prst="rect">
            <a:avLst/>
          </a:prstGeom>
          <a:noFill/>
          <a:ln w="9525">
            <a:noFill/>
            <a:miter lim="800000"/>
            <a:headEnd/>
            <a:tailEnd/>
          </a:ln>
        </p:spPr>
        <p:txBody>
          <a:bodyPr wrap="square">
            <a:spAutoFit/>
          </a:bodyPr>
          <a:lstStyle/>
          <a:p>
            <a:pPr indent="-457200">
              <a:buFont typeface="Wingdings" pitchFamily="2" charset="2"/>
              <a:buChar char=""/>
            </a:pPr>
            <a:r>
              <a:rPr lang="en-US" sz="2000" u="sng" dirty="0" smtClean="0">
                <a:latin typeface="Cachet Book" pitchFamily="34" charset="0"/>
              </a:rPr>
              <a:t>Personal </a:t>
            </a:r>
            <a:r>
              <a:rPr lang="en-US" sz="2000" dirty="0" smtClean="0">
                <a:latin typeface="Cachet Book" pitchFamily="34" charset="0"/>
              </a:rPr>
              <a:t>relationship with solicitor</a:t>
            </a:r>
          </a:p>
          <a:p>
            <a:pPr indent="-457200">
              <a:buFont typeface="Wingdings" pitchFamily="2" charset="2"/>
              <a:buChar char=""/>
            </a:pPr>
            <a:endParaRPr lang="en-US" sz="2000" dirty="0" smtClean="0">
              <a:latin typeface="Cachet Book" pitchFamily="34" charset="0"/>
            </a:endParaRPr>
          </a:p>
          <a:p>
            <a:pPr indent="-457200">
              <a:buFont typeface="Wingdings" pitchFamily="2" charset="2"/>
              <a:buChar char=""/>
            </a:pPr>
            <a:r>
              <a:rPr lang="en-US" sz="2000" u="sng" dirty="0" smtClean="0">
                <a:latin typeface="Cachet Book" pitchFamily="34" charset="0"/>
              </a:rPr>
              <a:t>Personal </a:t>
            </a:r>
            <a:r>
              <a:rPr lang="en-US" sz="2000" dirty="0" smtClean="0">
                <a:latin typeface="Cachet Book" pitchFamily="34" charset="0"/>
              </a:rPr>
              <a:t>involvement with the Y</a:t>
            </a:r>
          </a:p>
          <a:p>
            <a:pPr indent="-457200">
              <a:buFont typeface="Wingdings" pitchFamily="2" charset="2"/>
              <a:buChar char=""/>
            </a:pPr>
            <a:endParaRPr lang="en-US" sz="2000" dirty="0" smtClean="0">
              <a:latin typeface="Cachet Book" pitchFamily="34" charset="0"/>
            </a:endParaRPr>
          </a:p>
          <a:p>
            <a:pPr indent="-457200">
              <a:buFont typeface="Wingdings" pitchFamily="2" charset="2"/>
              <a:buChar char=""/>
            </a:pPr>
            <a:r>
              <a:rPr lang="en-US" sz="2000" dirty="0" smtClean="0">
                <a:latin typeface="Cachet Book" pitchFamily="34" charset="0"/>
              </a:rPr>
              <a:t>Sense of duty or responsibility</a:t>
            </a:r>
          </a:p>
          <a:p>
            <a:pPr indent="-457200">
              <a:buFont typeface="Wingdings" pitchFamily="2" charset="2"/>
              <a:buChar char=""/>
            </a:pPr>
            <a:endParaRPr lang="en-US" sz="2000" dirty="0" smtClean="0">
              <a:latin typeface="Cachet Book" pitchFamily="34" charset="0"/>
            </a:endParaRPr>
          </a:p>
          <a:p>
            <a:pPr indent="-457200">
              <a:buFont typeface="Wingdings" pitchFamily="2" charset="2"/>
              <a:buChar char=""/>
            </a:pPr>
            <a:r>
              <a:rPr lang="en-US" sz="2000" dirty="0" smtClean="0">
                <a:latin typeface="Cachet Book" pitchFamily="34" charset="0"/>
              </a:rPr>
              <a:t>Being a part of something larger than themselves</a:t>
            </a:r>
          </a:p>
          <a:p>
            <a:pPr indent="-457200">
              <a:buFont typeface="Wingdings" pitchFamily="2" charset="2"/>
              <a:buChar char=""/>
            </a:pPr>
            <a:endParaRPr lang="en-US" sz="2000" dirty="0" smtClean="0">
              <a:latin typeface="Cachet Book" pitchFamily="34" charset="0"/>
            </a:endParaRPr>
          </a:p>
          <a:p>
            <a:pPr indent="-457200">
              <a:buFont typeface="Wingdings" pitchFamily="2" charset="2"/>
              <a:buChar char=""/>
            </a:pPr>
            <a:r>
              <a:rPr lang="en-US" sz="2000" dirty="0" smtClean="0">
                <a:latin typeface="Cachet Book" pitchFamily="34" charset="0"/>
              </a:rPr>
              <a:t>It’s a habit</a:t>
            </a:r>
          </a:p>
          <a:p>
            <a:pPr indent="-457200">
              <a:buFont typeface="Wingdings" pitchFamily="2" charset="2"/>
              <a:buChar char=""/>
            </a:pPr>
            <a:endParaRPr lang="en-US" sz="2000" dirty="0" smtClean="0">
              <a:latin typeface="Cachet Book" pitchFamily="34" charset="0"/>
            </a:endParaRPr>
          </a:p>
          <a:p>
            <a:pPr indent="-457200">
              <a:buFont typeface="Wingdings" pitchFamily="2" charset="2"/>
              <a:buChar char=""/>
            </a:pPr>
            <a:r>
              <a:rPr lang="en-US" sz="2000" dirty="0" smtClean="0">
                <a:latin typeface="Cachet Book" pitchFamily="34" charset="0"/>
              </a:rPr>
              <a:t>Not out of guilt</a:t>
            </a:r>
          </a:p>
          <a:p>
            <a:pPr indent="-457200">
              <a:buFont typeface="Wingdings" pitchFamily="2" charset="2"/>
              <a:buChar char=""/>
            </a:pPr>
            <a:endParaRPr lang="en-US" sz="2000" dirty="0" smtClean="0">
              <a:latin typeface="Cachet Book" pitchFamily="34" charset="0"/>
            </a:endParaRPr>
          </a:p>
          <a:p>
            <a:pPr indent="-457200">
              <a:buFont typeface="Wingdings" pitchFamily="2" charset="2"/>
              <a:buChar char=""/>
            </a:pPr>
            <a:r>
              <a:rPr lang="en-US" sz="2000" dirty="0" smtClean="0">
                <a:latin typeface="Cachet Book" pitchFamily="34" charset="0"/>
              </a:rPr>
              <a:t>Not because the Y has “needs”</a:t>
            </a:r>
            <a:endParaRPr lang="en-US" sz="2000" dirty="0">
              <a:latin typeface="Cachet Book"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39155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THIS SESSION IS </a:t>
            </a:r>
            <a:r>
              <a:rPr lang="en-US" u="sng" dirty="0" smtClean="0">
                <a:solidFill>
                  <a:schemeClr val="tx2">
                    <a:lumMod val="10000"/>
                  </a:schemeClr>
                </a:solidFill>
              </a:rPr>
              <a:t>NOT</a:t>
            </a:r>
            <a:r>
              <a:rPr lang="en-US" dirty="0" smtClean="0">
                <a:solidFill>
                  <a:schemeClr val="tx2">
                    <a:lumMod val="10000"/>
                  </a:schemeClr>
                </a:solidFill>
              </a:rPr>
              <a:t> </a:t>
            </a:r>
            <a:r>
              <a:rPr lang="en-US" dirty="0" smtClean="0"/>
              <a:t>ABOUT</a:t>
            </a:r>
            <a:endParaRPr lang="en-US" dirty="0"/>
          </a:p>
        </p:txBody>
      </p:sp>
      <p:sp>
        <p:nvSpPr>
          <p:cNvPr id="3" name="Content Placeholder 2"/>
          <p:cNvSpPr>
            <a:spLocks noGrp="1"/>
          </p:cNvSpPr>
          <p:nvPr>
            <p:ph idx="1"/>
          </p:nvPr>
        </p:nvSpPr>
        <p:spPr/>
        <p:txBody>
          <a:bodyPr/>
          <a:lstStyle/>
          <a:p>
            <a:pPr>
              <a:buFont typeface="Wingdings" pitchFamily="2" charset="2"/>
              <a:buChar char="q"/>
            </a:pPr>
            <a:r>
              <a:rPr lang="en-US" dirty="0" smtClean="0">
                <a:latin typeface="Calibri" pitchFamily="34" charset="0"/>
                <a:cs typeface="Calibri" pitchFamily="34" charset="0"/>
              </a:rPr>
              <a:t>How to build a multi-million dollar nonprofit;</a:t>
            </a:r>
          </a:p>
          <a:p>
            <a:pPr>
              <a:buFont typeface="Wingdings" pitchFamily="2" charset="2"/>
              <a:buChar char="q"/>
            </a:pPr>
            <a:r>
              <a:rPr lang="en-US" dirty="0" smtClean="0">
                <a:latin typeface="Calibri" pitchFamily="34" charset="0"/>
                <a:cs typeface="Calibri" pitchFamily="34" charset="0"/>
              </a:rPr>
              <a:t>Learning “business” skills (</a:t>
            </a:r>
            <a:r>
              <a:rPr lang="en-US" i="1" dirty="0" smtClean="0">
                <a:latin typeface="Calibri" pitchFamily="34" charset="0"/>
                <a:cs typeface="Calibri" pitchFamily="34" charset="0"/>
              </a:rPr>
              <a:t>e.g., </a:t>
            </a:r>
            <a:r>
              <a:rPr lang="en-US" dirty="0" smtClean="0">
                <a:latin typeface="Calibri" pitchFamily="34" charset="0"/>
                <a:cs typeface="Calibri" pitchFamily="34" charset="0"/>
              </a:rPr>
              <a:t>John C. Maxwell on “business ethics”); and</a:t>
            </a:r>
          </a:p>
          <a:p>
            <a:pPr>
              <a:buFont typeface="Wingdings" pitchFamily="2" charset="2"/>
              <a:buChar char="q"/>
            </a:pPr>
            <a:r>
              <a:rPr lang="en-US" dirty="0" smtClean="0">
                <a:latin typeface="Calibri" pitchFamily="34" charset="0"/>
                <a:cs typeface="Calibri" pitchFamily="34" charset="0"/>
              </a:rPr>
              <a:t>Engaging in “Bible Study” or discussing “Leadership Lessons from Jesus”.</a:t>
            </a:r>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3007340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a:bodyPr>
          <a:lstStyle/>
          <a:p>
            <a:r>
              <a:rPr lang="en-US" b="1" dirty="0" smtClean="0"/>
              <a:t>EXERCISE…</a:t>
            </a:r>
            <a:endParaRPr lang="en-US" b="1" dirty="0"/>
          </a:p>
        </p:txBody>
      </p:sp>
      <p:sp>
        <p:nvSpPr>
          <p:cNvPr id="20483" name="Rectangle 3"/>
          <p:cNvSpPr>
            <a:spLocks noGrp="1" noChangeArrowheads="1"/>
          </p:cNvSpPr>
          <p:nvPr>
            <p:ph type="body" idx="1"/>
          </p:nvPr>
        </p:nvSpPr>
        <p:spPr>
          <a:xfrm>
            <a:off x="685800" y="1524000"/>
            <a:ext cx="7848600" cy="4800600"/>
          </a:xfrm>
        </p:spPr>
        <p:txBody>
          <a:bodyPr/>
          <a:lstStyle/>
          <a:p>
            <a:endParaRPr lang="en-US" dirty="0"/>
          </a:p>
          <a:p>
            <a:pPr>
              <a:buFont typeface="Wingdings" pitchFamily="2" charset="2"/>
              <a:buNone/>
            </a:pPr>
            <a:r>
              <a:rPr lang="en-US" sz="3000" b="1" dirty="0" smtClean="0">
                <a:latin typeface="Calibri" pitchFamily="34" charset="0"/>
                <a:cs typeface="Calibri" pitchFamily="34" charset="0"/>
              </a:rPr>
              <a:t>What are five reasons that donors should make </a:t>
            </a:r>
          </a:p>
          <a:p>
            <a:pPr>
              <a:buFont typeface="Wingdings" pitchFamily="2" charset="2"/>
              <a:buNone/>
            </a:pPr>
            <a:r>
              <a:rPr lang="en-US" sz="3000" b="1" dirty="0" smtClean="0">
                <a:latin typeface="Calibri" pitchFamily="34" charset="0"/>
                <a:cs typeface="Calibri" pitchFamily="34" charset="0"/>
              </a:rPr>
              <a:t>gifts to </a:t>
            </a:r>
            <a:r>
              <a:rPr lang="en-US" sz="3000" b="1" u="sng" dirty="0" smtClean="0">
                <a:latin typeface="Calibri" pitchFamily="34" charset="0"/>
                <a:cs typeface="Calibri" pitchFamily="34" charset="0"/>
              </a:rPr>
              <a:t>YOUR</a:t>
            </a:r>
            <a:r>
              <a:rPr lang="en-US" sz="3000" b="1" dirty="0" smtClean="0">
                <a:latin typeface="Calibri" pitchFamily="34" charset="0"/>
                <a:cs typeface="Calibri" pitchFamily="34" charset="0"/>
              </a:rPr>
              <a:t> Y?</a:t>
            </a:r>
            <a:endParaRPr lang="en-US" sz="3000" b="1"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57534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circle(in)">
                                      <p:cBhvr>
                                        <p:cTn id="7" dur="225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circle(in)">
                                      <p:cBhvr>
                                        <p:cTn id="12" dur="225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Title 1"/>
          <p:cNvSpPr>
            <a:spLocks noGrp="1"/>
          </p:cNvSpPr>
          <p:nvPr>
            <p:ph type="title"/>
          </p:nvPr>
        </p:nvSpPr>
        <p:spPr>
          <a:xfrm>
            <a:off x="688848" y="609600"/>
            <a:ext cx="8074152" cy="911352"/>
          </a:xfrm>
        </p:spPr>
        <p:txBody>
          <a:bodyPr>
            <a:noAutofit/>
          </a:bodyPr>
          <a:lstStyle/>
          <a:p>
            <a:pPr algn="ctr" eaLnBrk="1" hangingPunct="1"/>
            <a:r>
              <a:rPr lang="en-US" sz="3500" b="1" dirty="0" smtClean="0"/>
              <a:t>CULTIVATION:</a:t>
            </a:r>
            <a:br>
              <a:rPr lang="en-US" sz="3500" b="1" dirty="0" smtClean="0"/>
            </a:br>
            <a:r>
              <a:rPr lang="en-US" sz="3500" b="1" dirty="0" smtClean="0"/>
              <a:t>PERSONAL (BUT PLANNED)</a:t>
            </a:r>
          </a:p>
        </p:txBody>
      </p:sp>
      <p:sp>
        <p:nvSpPr>
          <p:cNvPr id="9219" name="TextBox 4"/>
          <p:cNvSpPr txBox="1">
            <a:spLocks noChangeArrowheads="1"/>
          </p:cNvSpPr>
          <p:nvPr/>
        </p:nvSpPr>
        <p:spPr bwMode="auto">
          <a:xfrm>
            <a:off x="533400" y="1905000"/>
            <a:ext cx="8229600" cy="3662541"/>
          </a:xfrm>
          <a:prstGeom prst="rect">
            <a:avLst/>
          </a:prstGeom>
          <a:noFill/>
          <a:ln w="9525">
            <a:noFill/>
            <a:miter lim="800000"/>
            <a:headEnd/>
            <a:tailEnd/>
          </a:ln>
        </p:spPr>
        <p:txBody>
          <a:bodyPr wrap="square">
            <a:spAutoFit/>
          </a:bodyPr>
          <a:lstStyle/>
          <a:p>
            <a:r>
              <a:rPr lang="en-US" sz="2400" dirty="0" smtClean="0">
                <a:latin typeface="Cachet Book" pitchFamily="34" charset="0"/>
              </a:rPr>
              <a:t>A longer, more thoughtful cultivation period is essential for success in major gifts fundraising.  Cultivation is a series of steps, or moves, which are:</a:t>
            </a:r>
          </a:p>
          <a:p>
            <a:pPr>
              <a:buFont typeface="Wingdings" pitchFamily="2" charset="2"/>
              <a:buChar char=""/>
            </a:pPr>
            <a:endParaRPr lang="en-US" sz="2000" dirty="0" smtClean="0">
              <a:latin typeface="Cachet Book" pitchFamily="34" charset="0"/>
            </a:endParaRPr>
          </a:p>
          <a:p>
            <a:pPr>
              <a:buFont typeface="Wingdings" pitchFamily="2" charset="2"/>
              <a:buChar char=""/>
            </a:pPr>
            <a:r>
              <a:rPr lang="en-US" sz="2000" dirty="0" smtClean="0">
                <a:latin typeface="Cachet Book" pitchFamily="34" charset="0"/>
              </a:rPr>
              <a:t>      Donor-Centered – so you focus on </a:t>
            </a:r>
            <a:r>
              <a:rPr lang="en-US" sz="2000" u="sng" dirty="0" smtClean="0">
                <a:latin typeface="Cachet Book" pitchFamily="34" charset="0"/>
              </a:rPr>
              <a:t>gathering</a:t>
            </a:r>
            <a:r>
              <a:rPr lang="en-US" sz="2000" dirty="0" smtClean="0">
                <a:latin typeface="Cachet Book" pitchFamily="34" charset="0"/>
              </a:rPr>
              <a:t> more than</a:t>
            </a:r>
          </a:p>
          <a:p>
            <a:r>
              <a:rPr lang="en-US" sz="2000" dirty="0" smtClean="0">
                <a:latin typeface="Cachet Book" pitchFamily="34" charset="0"/>
              </a:rPr>
              <a:t>         sharing information</a:t>
            </a:r>
          </a:p>
          <a:p>
            <a:endParaRPr lang="en-US" sz="2000" dirty="0" smtClean="0">
              <a:latin typeface="Cachet Book" pitchFamily="34" charset="0"/>
            </a:endParaRPr>
          </a:p>
          <a:p>
            <a:pPr marL="0" lvl="2" indent="685800">
              <a:buFont typeface="Wingdings" pitchFamily="2" charset="2"/>
              <a:buChar char=""/>
            </a:pPr>
            <a:r>
              <a:rPr lang="en-US" sz="2000" dirty="0" smtClean="0">
                <a:latin typeface="Cachet Book" pitchFamily="34" charset="0"/>
              </a:rPr>
              <a:t>Planned – part of an overall strategy</a:t>
            </a:r>
          </a:p>
          <a:p>
            <a:pPr>
              <a:buFont typeface="Wingdings" pitchFamily="2" charset="2"/>
              <a:buChar char=""/>
            </a:pPr>
            <a:endParaRPr lang="en-US" sz="2000" dirty="0">
              <a:latin typeface="Cachet Book" pitchFamily="34" charset="0"/>
            </a:endParaRPr>
          </a:p>
          <a:p>
            <a:pPr>
              <a:buFont typeface="Wingdings" pitchFamily="2" charset="2"/>
              <a:buChar char=""/>
              <a:tabLst>
                <a:tab pos="685800" algn="l"/>
              </a:tabLst>
            </a:pPr>
            <a:r>
              <a:rPr lang="en-US" sz="2000" dirty="0">
                <a:latin typeface="Cachet Book" pitchFamily="34" charset="0"/>
              </a:rPr>
              <a:t>      Purposeful – </a:t>
            </a:r>
            <a:r>
              <a:rPr lang="en-US" sz="2000" dirty="0" smtClean="0">
                <a:latin typeface="Cachet Book" pitchFamily="34" charset="0"/>
              </a:rPr>
              <a:t>begin with the end in mind.  Always know the    </a:t>
            </a:r>
          </a:p>
          <a:p>
            <a:pPr>
              <a:tabLst>
                <a:tab pos="685800" algn="l"/>
              </a:tabLst>
            </a:pPr>
            <a:r>
              <a:rPr lang="en-US" sz="2000" dirty="0">
                <a:latin typeface="Cachet Book" pitchFamily="34" charset="0"/>
              </a:rPr>
              <a:t> </a:t>
            </a:r>
            <a:r>
              <a:rPr lang="en-US" sz="2000" dirty="0" smtClean="0">
                <a:latin typeface="Cachet Book" pitchFamily="34" charset="0"/>
              </a:rPr>
              <a:t>        desired outcome of each step.   </a:t>
            </a:r>
            <a:endParaRPr lang="en-US" sz="2000" dirty="0">
              <a:latin typeface="Cachet Book"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9232675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noAutofit/>
          </a:bodyPr>
          <a:lstStyle/>
          <a:p>
            <a:r>
              <a:rPr lang="en-US" b="1" dirty="0" smtClean="0"/>
              <a:t>HOW TO PREPARE FOR “SUCH A TIME AS THIS”</a:t>
            </a:r>
            <a:endParaRPr lang="en-US" dirty="0" smtClean="0"/>
          </a:p>
        </p:txBody>
      </p:sp>
      <p:sp>
        <p:nvSpPr>
          <p:cNvPr id="52227" name="Content Placeholder 2"/>
          <p:cNvSpPr>
            <a:spLocks noGrp="1"/>
          </p:cNvSpPr>
          <p:nvPr>
            <p:ph idx="1"/>
          </p:nvPr>
        </p:nvSpPr>
        <p:spPr/>
        <p:txBody>
          <a:bodyPr>
            <a:normAutofit/>
          </a:bodyPr>
          <a:lstStyle/>
          <a:p>
            <a:pPr>
              <a:buFont typeface="Wingdings" pitchFamily="2" charset="2"/>
              <a:buChar char="q"/>
            </a:pPr>
            <a:r>
              <a:rPr lang="en-US" sz="2400" dirty="0" smtClean="0">
                <a:latin typeface="Calibri" pitchFamily="34" charset="0"/>
                <a:cs typeface="Calibri" pitchFamily="34" charset="0"/>
              </a:rPr>
              <a:t>Review your strategic plan</a:t>
            </a:r>
          </a:p>
          <a:p>
            <a:pPr lvl="1">
              <a:buFont typeface="Arial" pitchFamily="34" charset="0"/>
              <a:buChar char="•"/>
            </a:pPr>
            <a:r>
              <a:rPr lang="en-US" dirty="0" smtClean="0">
                <a:latin typeface="Calibri" pitchFamily="34" charset="0"/>
                <a:cs typeface="Calibri" pitchFamily="34" charset="0"/>
              </a:rPr>
              <a:t>Ensure that fund development strategy is a </a:t>
            </a:r>
            <a:r>
              <a:rPr lang="en-US" u="sng" dirty="0" smtClean="0">
                <a:latin typeface="Calibri" pitchFamily="34" charset="0"/>
                <a:cs typeface="Calibri" pitchFamily="34" charset="0"/>
              </a:rPr>
              <a:t>core component</a:t>
            </a:r>
            <a:r>
              <a:rPr lang="en-US" dirty="0" smtClean="0">
                <a:latin typeface="Calibri" pitchFamily="34" charset="0"/>
                <a:cs typeface="Calibri" pitchFamily="34" charset="0"/>
              </a:rPr>
              <a:t> of the plan</a:t>
            </a:r>
          </a:p>
          <a:p>
            <a:pPr>
              <a:buFont typeface="Wingdings" pitchFamily="2" charset="2"/>
              <a:buChar char="q"/>
            </a:pPr>
            <a:r>
              <a:rPr lang="en-US" sz="2400" dirty="0" smtClean="0">
                <a:latin typeface="Calibri" pitchFamily="34" charset="0"/>
                <a:cs typeface="Calibri" pitchFamily="34" charset="0"/>
              </a:rPr>
              <a:t>Two ways to improve bottom line: 1) increase revenue, 2) reduce expenses</a:t>
            </a:r>
          </a:p>
          <a:p>
            <a:pPr lvl="1">
              <a:buFont typeface="Arial" pitchFamily="34" charset="0"/>
              <a:buChar char="•"/>
            </a:pPr>
            <a:r>
              <a:rPr lang="en-US" dirty="0" smtClean="0">
                <a:latin typeface="Calibri" pitchFamily="34" charset="0"/>
                <a:cs typeface="Calibri" pitchFamily="34" charset="0"/>
              </a:rPr>
              <a:t>“Business practices”??</a:t>
            </a:r>
          </a:p>
          <a:p>
            <a:pPr lvl="1">
              <a:buFont typeface="Arial" pitchFamily="34" charset="0"/>
              <a:buChar char="•"/>
            </a:pPr>
            <a:r>
              <a:rPr lang="en-US" dirty="0" smtClean="0">
                <a:latin typeface="Calibri" pitchFamily="34" charset="0"/>
                <a:cs typeface="Calibri" pitchFamily="34" charset="0"/>
              </a:rPr>
              <a:t>Increase and diversify donor base</a:t>
            </a:r>
          </a:p>
          <a:p>
            <a:pPr lvl="1">
              <a:buFont typeface="Arial" pitchFamily="34" charset="0"/>
              <a:buChar char="•"/>
            </a:pPr>
            <a:r>
              <a:rPr lang="en-US" dirty="0" smtClean="0">
                <a:latin typeface="Calibri" pitchFamily="34" charset="0"/>
                <a:cs typeface="Calibri" pitchFamily="34" charset="0"/>
              </a:rPr>
              <a:t>Over-reliance on one donor – or one </a:t>
            </a:r>
            <a:r>
              <a:rPr lang="en-US" i="1" dirty="0" smtClean="0">
                <a:latin typeface="Calibri" pitchFamily="34" charset="0"/>
                <a:cs typeface="Calibri" pitchFamily="34" charset="0"/>
              </a:rPr>
              <a:t>type</a:t>
            </a:r>
            <a:r>
              <a:rPr lang="en-US" dirty="0" smtClean="0">
                <a:latin typeface="Calibri" pitchFamily="34" charset="0"/>
                <a:cs typeface="Calibri" pitchFamily="34" charset="0"/>
              </a:rPr>
              <a:t> of donor – can be very costly!</a:t>
            </a:r>
          </a:p>
          <a:p>
            <a:pPr lvl="1">
              <a:buFont typeface="Arial" pitchFamily="34" charset="0"/>
              <a:buChar char="•"/>
            </a:pPr>
            <a:r>
              <a:rPr lang="en-US" dirty="0" smtClean="0">
                <a:latin typeface="Calibri" pitchFamily="34" charset="0"/>
                <a:cs typeface="Calibri" pitchFamily="34" charset="0"/>
              </a:rPr>
              <a:t>Upgrade donors</a:t>
            </a:r>
          </a:p>
          <a:p>
            <a:pPr lvl="1">
              <a:buFont typeface="Arial" pitchFamily="34" charset="0"/>
              <a:buChar char="•"/>
            </a:pPr>
            <a:r>
              <a:rPr lang="en-US" dirty="0" smtClean="0">
                <a:latin typeface="Calibri" pitchFamily="34" charset="0"/>
                <a:cs typeface="Calibri" pitchFamily="34" charset="0"/>
              </a:rPr>
              <a:t>Consider fee-for-service</a:t>
            </a:r>
          </a:p>
          <a:p>
            <a:endParaRPr lang="en-US" sz="2400" dirty="0" smtClean="0">
              <a:latin typeface="Calibri" pitchFamily="34" charset="0"/>
              <a:cs typeface="Calibri" pitchFamily="34" charset="0"/>
            </a:endParaRPr>
          </a:p>
        </p:txBody>
      </p:sp>
      <p:sp>
        <p:nvSpPr>
          <p:cNvPr id="52228" name="Footer Placeholder 3"/>
          <p:cNvSpPr>
            <a:spLocks noGrp="1"/>
          </p:cNvSpPr>
          <p:nvPr>
            <p:ph type="ftr" sz="quarter" idx="11"/>
          </p:nvPr>
        </p:nvSpPr>
        <p:spPr>
          <a:xfrm>
            <a:off x="2971800" y="5697988"/>
            <a:ext cx="3276600" cy="1158875"/>
          </a:xfrm>
          <a:noFill/>
        </p:spPr>
        <p:txBody>
          <a:bodyPr/>
          <a:lstStyle/>
          <a:p>
            <a:r>
              <a:rPr lang="en-US" dirty="0" smtClean="0">
                <a:latin typeface="Calibri" pitchFamily="34" charset="0"/>
                <a:cs typeface="Calibri" pitchFamily="34" charset="0"/>
              </a:rPr>
              <a:t>The IU Center on Philanthropy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1492054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noAutofit/>
          </a:bodyPr>
          <a:lstStyle/>
          <a:p>
            <a:r>
              <a:rPr lang="en-US" b="1" dirty="0"/>
              <a:t>HOW TO PREPARE </a:t>
            </a:r>
            <a:r>
              <a:rPr lang="en-US" b="1" dirty="0" smtClean="0"/>
              <a:t>FOR “SUCH </a:t>
            </a:r>
            <a:r>
              <a:rPr lang="en-US" b="1" dirty="0"/>
              <a:t>A TIME AS </a:t>
            </a:r>
            <a:r>
              <a:rPr lang="en-US" b="1" dirty="0" smtClean="0"/>
              <a:t>THIS”</a:t>
            </a:r>
          </a:p>
        </p:txBody>
      </p:sp>
      <p:sp>
        <p:nvSpPr>
          <p:cNvPr id="53251" name="Content Placeholder 2"/>
          <p:cNvSpPr>
            <a:spLocks noGrp="1"/>
          </p:cNvSpPr>
          <p:nvPr>
            <p:ph idx="1"/>
          </p:nvPr>
        </p:nvSpPr>
        <p:spPr/>
        <p:txBody>
          <a:bodyPr/>
          <a:lstStyle/>
          <a:p>
            <a:pPr>
              <a:buFont typeface="Wingdings" pitchFamily="2" charset="2"/>
              <a:buChar char="q"/>
            </a:pPr>
            <a:r>
              <a:rPr lang="en-US" sz="2500" dirty="0" smtClean="0">
                <a:latin typeface="Calibri" pitchFamily="34" charset="0"/>
                <a:cs typeface="Calibri" pitchFamily="34" charset="0"/>
              </a:rPr>
              <a:t>Focus on cultivating major gifts and planned gifts</a:t>
            </a:r>
          </a:p>
          <a:p>
            <a:pPr>
              <a:buFont typeface="Wingdings" pitchFamily="2" charset="2"/>
              <a:buChar char="q"/>
            </a:pPr>
            <a:r>
              <a:rPr lang="en-US" sz="2500" dirty="0" smtClean="0">
                <a:latin typeface="Calibri" pitchFamily="34" charset="0"/>
                <a:cs typeface="Calibri" pitchFamily="34" charset="0"/>
              </a:rPr>
              <a:t>Look for partnership opportunities (</a:t>
            </a:r>
            <a:r>
              <a:rPr lang="en-US" sz="2500" i="1" dirty="0" smtClean="0">
                <a:latin typeface="Calibri" pitchFamily="34" charset="0"/>
                <a:cs typeface="Calibri" pitchFamily="34" charset="0"/>
              </a:rPr>
              <a:t>e.g., </a:t>
            </a:r>
            <a:r>
              <a:rPr lang="en-US" sz="2500" dirty="0" smtClean="0">
                <a:latin typeface="Calibri" pitchFamily="34" charset="0"/>
                <a:cs typeface="Calibri" pitchFamily="34" charset="0"/>
              </a:rPr>
              <a:t>to leverage economies of scale)</a:t>
            </a:r>
          </a:p>
          <a:p>
            <a:pPr>
              <a:buFont typeface="Wingdings" pitchFamily="2" charset="2"/>
              <a:buChar char="q"/>
            </a:pPr>
            <a:r>
              <a:rPr lang="en-US" sz="2500" dirty="0" smtClean="0">
                <a:latin typeface="Calibri" pitchFamily="34" charset="0"/>
                <a:cs typeface="Calibri" pitchFamily="34" charset="0"/>
              </a:rPr>
              <a:t>Consider small donors (</a:t>
            </a:r>
            <a:r>
              <a:rPr lang="en-US" sz="2500" i="1" dirty="0" smtClean="0">
                <a:latin typeface="Calibri" pitchFamily="34" charset="0"/>
                <a:cs typeface="Calibri" pitchFamily="34" charset="0"/>
              </a:rPr>
              <a:t>e.g., </a:t>
            </a:r>
            <a:r>
              <a:rPr lang="en-US" sz="2500" dirty="0" smtClean="0">
                <a:latin typeface="Calibri" pitchFamily="34" charset="0"/>
                <a:cs typeface="Calibri" pitchFamily="34" charset="0"/>
              </a:rPr>
              <a:t>President</a:t>
            </a:r>
            <a:r>
              <a:rPr lang="en-US" sz="2500" i="1" dirty="0" smtClean="0">
                <a:latin typeface="Calibri" pitchFamily="34" charset="0"/>
                <a:cs typeface="Calibri" pitchFamily="34" charset="0"/>
              </a:rPr>
              <a:t> </a:t>
            </a:r>
            <a:r>
              <a:rPr lang="en-US" sz="2500" dirty="0" smtClean="0">
                <a:latin typeface="Calibri" pitchFamily="34" charset="0"/>
                <a:cs typeface="Calibri" pitchFamily="34" charset="0"/>
              </a:rPr>
              <a:t>Obama)</a:t>
            </a:r>
          </a:p>
          <a:p>
            <a:pPr>
              <a:buFont typeface="Wingdings" pitchFamily="2" charset="2"/>
              <a:buChar char="q"/>
            </a:pPr>
            <a:r>
              <a:rPr lang="en-US" sz="2500" dirty="0" smtClean="0">
                <a:latin typeface="Calibri" pitchFamily="34" charset="0"/>
                <a:cs typeface="Calibri" pitchFamily="34" charset="0"/>
              </a:rPr>
              <a:t>Consider creating an endowment</a:t>
            </a:r>
          </a:p>
          <a:p>
            <a:pPr>
              <a:buFont typeface="Wingdings" pitchFamily="2" charset="2"/>
              <a:buChar char="q"/>
            </a:pPr>
            <a:r>
              <a:rPr lang="en-US" sz="2500" dirty="0" smtClean="0">
                <a:latin typeface="Calibri" pitchFamily="34" charset="0"/>
                <a:cs typeface="Calibri" pitchFamily="34" charset="0"/>
              </a:rPr>
              <a:t>As applicable, employ </a:t>
            </a:r>
            <a:r>
              <a:rPr lang="en-US" sz="2500" i="1" dirty="0" smtClean="0">
                <a:latin typeface="Calibri" pitchFamily="34" charset="0"/>
                <a:cs typeface="Calibri" pitchFamily="34" charset="0"/>
              </a:rPr>
              <a:t>Good to Great </a:t>
            </a:r>
            <a:r>
              <a:rPr lang="en-US" sz="2500" dirty="0" smtClean="0">
                <a:latin typeface="Calibri" pitchFamily="34" charset="0"/>
                <a:cs typeface="Calibri" pitchFamily="34" charset="0"/>
              </a:rPr>
              <a:t>principles</a:t>
            </a:r>
          </a:p>
          <a:p>
            <a:endParaRPr lang="en-US"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769869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90500" y="990600"/>
            <a:ext cx="8153400" cy="669925"/>
          </a:xfrm>
        </p:spPr>
        <p:txBody>
          <a:bodyPr/>
          <a:lstStyle/>
          <a:p>
            <a:pPr algn="ctr" eaLnBrk="1" hangingPunct="1"/>
            <a:r>
              <a:rPr lang="en-US" dirty="0" smtClean="0"/>
              <a:t>PREPARE</a:t>
            </a:r>
          </a:p>
        </p:txBody>
      </p:sp>
      <p:sp>
        <p:nvSpPr>
          <p:cNvPr id="6147" name="Rectangle 3"/>
          <p:cNvSpPr>
            <a:spLocks noGrp="1" noChangeArrowheads="1"/>
          </p:cNvSpPr>
          <p:nvPr>
            <p:ph type="body" idx="1"/>
          </p:nvPr>
        </p:nvSpPr>
        <p:spPr>
          <a:xfrm>
            <a:off x="1112838" y="1981200"/>
            <a:ext cx="8031162" cy="4114800"/>
          </a:xfrm>
        </p:spPr>
        <p:txBody>
          <a:bodyPr/>
          <a:lstStyle/>
          <a:p>
            <a:pPr marL="609600" indent="-609600" eaLnBrk="1" hangingPunct="1">
              <a:buFont typeface="Wingdings" pitchFamily="2" charset="2"/>
              <a:buNone/>
            </a:pPr>
            <a:endParaRPr lang="en-US" sz="2200" dirty="0" smtClean="0"/>
          </a:p>
          <a:p>
            <a:pPr marL="609600" indent="-609600" eaLnBrk="1" hangingPunct="1">
              <a:buFont typeface="Wingdings" pitchFamily="2" charset="2"/>
              <a:buNone/>
            </a:pPr>
            <a:endParaRPr lang="en-US" sz="2200" dirty="0" smtClean="0"/>
          </a:p>
        </p:txBody>
      </p:sp>
      <p:sp>
        <p:nvSpPr>
          <p:cNvPr id="6148" name="Text Box 5"/>
          <p:cNvSpPr txBox="1">
            <a:spLocks noChangeArrowheads="1"/>
          </p:cNvSpPr>
          <p:nvPr/>
        </p:nvSpPr>
        <p:spPr bwMode="auto">
          <a:xfrm>
            <a:off x="914400" y="1828800"/>
            <a:ext cx="7467600" cy="4585871"/>
          </a:xfrm>
          <a:prstGeom prst="rect">
            <a:avLst/>
          </a:prstGeom>
          <a:noFill/>
          <a:ln w="12700" cap="sq">
            <a:noFill/>
            <a:miter lim="800000"/>
            <a:headEnd type="none" w="sm" len="sm"/>
            <a:tailEnd type="none" w="sm" len="sm"/>
          </a:ln>
        </p:spPr>
        <p:txBody>
          <a:bodyPr>
            <a:spAutoFit/>
          </a:bodyPr>
          <a:lstStyle/>
          <a:p>
            <a:pPr marL="457200" indent="-457200">
              <a:spcBef>
                <a:spcPct val="50000"/>
              </a:spcBef>
            </a:pPr>
            <a:r>
              <a:rPr lang="en-US" sz="2800" u="sng" dirty="0">
                <a:latin typeface="Calibri" pitchFamily="34" charset="0"/>
                <a:cs typeface="Calibri" pitchFamily="34" charset="0"/>
              </a:rPr>
              <a:t>The Heart Not the Head: Why People Give</a:t>
            </a:r>
          </a:p>
          <a:p>
            <a:pPr marL="457200" indent="-457200">
              <a:spcBef>
                <a:spcPct val="50000"/>
              </a:spcBef>
            </a:pPr>
            <a:endParaRPr lang="en-US" sz="1200" u="sng" dirty="0">
              <a:latin typeface="Calibri" pitchFamily="34" charset="0"/>
              <a:cs typeface="Calibri" pitchFamily="34" charset="0"/>
            </a:endParaRPr>
          </a:p>
          <a:p>
            <a:pPr marL="457200" indent="-457200">
              <a:spcBef>
                <a:spcPct val="50000"/>
              </a:spcBef>
              <a:buFontTx/>
              <a:buAutoNum type="arabicPeriod"/>
            </a:pPr>
            <a:r>
              <a:rPr lang="en-US" sz="2400" dirty="0">
                <a:latin typeface="Calibri" pitchFamily="34" charset="0"/>
                <a:cs typeface="Calibri" pitchFamily="34" charset="0"/>
              </a:rPr>
              <a:t>Someone I know asked me to give</a:t>
            </a:r>
          </a:p>
          <a:p>
            <a:pPr marL="457200" indent="-457200">
              <a:spcBef>
                <a:spcPct val="50000"/>
              </a:spcBef>
              <a:buFontTx/>
              <a:buAutoNum type="arabicPeriod"/>
            </a:pPr>
            <a:r>
              <a:rPr lang="en-US" sz="2400" dirty="0">
                <a:latin typeface="Calibri" pitchFamily="34" charset="0"/>
                <a:cs typeface="Calibri" pitchFamily="34" charset="0"/>
              </a:rPr>
              <a:t>I felt emotionally moved by a story</a:t>
            </a:r>
          </a:p>
          <a:p>
            <a:pPr marL="457200" indent="-457200">
              <a:spcBef>
                <a:spcPct val="50000"/>
              </a:spcBef>
              <a:buFontTx/>
              <a:buAutoNum type="arabicPeriod"/>
            </a:pPr>
            <a:r>
              <a:rPr lang="en-US" sz="2400" dirty="0">
                <a:latin typeface="Calibri" pitchFamily="34" charset="0"/>
                <a:cs typeface="Calibri" pitchFamily="34" charset="0"/>
              </a:rPr>
              <a:t>I want to feel I'm not powerless in the face of need </a:t>
            </a:r>
          </a:p>
          <a:p>
            <a:pPr marL="457200" indent="-457200">
              <a:spcBef>
                <a:spcPct val="50000"/>
              </a:spcBef>
              <a:buFontTx/>
              <a:buAutoNum type="arabicPeriod"/>
            </a:pPr>
            <a:r>
              <a:rPr lang="en-US" sz="2400" dirty="0">
                <a:latin typeface="Calibri" pitchFamily="34" charset="0"/>
                <a:cs typeface="Calibri" pitchFamily="34" charset="0"/>
              </a:rPr>
              <a:t>I want to change someone's life</a:t>
            </a:r>
          </a:p>
          <a:p>
            <a:pPr marL="457200" indent="-457200">
              <a:spcBef>
                <a:spcPct val="50000"/>
              </a:spcBef>
              <a:buFontTx/>
              <a:buAutoNum type="arabicPeriod"/>
            </a:pPr>
            <a:r>
              <a:rPr lang="en-US" sz="2400" dirty="0">
                <a:latin typeface="Calibri" pitchFamily="34" charset="0"/>
                <a:cs typeface="Calibri" pitchFamily="34" charset="0"/>
              </a:rPr>
              <a:t>I feel a sense of closeness to a group </a:t>
            </a:r>
          </a:p>
          <a:p>
            <a:pPr marL="457200" indent="-457200">
              <a:spcBef>
                <a:spcPct val="50000"/>
              </a:spcBef>
            </a:pPr>
            <a:endParaRPr lang="en-US" sz="2000" dirty="0">
              <a:latin typeface="Calibri" pitchFamily="34" charset="0"/>
              <a:cs typeface="Calibri" pitchFamily="34" charset="0"/>
            </a:endParaRPr>
          </a:p>
          <a:p>
            <a:pPr marL="457200" indent="-457200">
              <a:spcBef>
                <a:spcPct val="50000"/>
              </a:spcBef>
            </a:pPr>
            <a:endParaRPr lang="en-US" sz="2400"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4745810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r>
              <a:rPr lang="en-US" dirty="0" smtClean="0"/>
              <a:t>PREPARE</a:t>
            </a:r>
          </a:p>
        </p:txBody>
      </p:sp>
      <p:sp>
        <p:nvSpPr>
          <p:cNvPr id="7171" name="Rectangle 3"/>
          <p:cNvSpPr>
            <a:spLocks noGrp="1" noChangeArrowheads="1"/>
          </p:cNvSpPr>
          <p:nvPr>
            <p:ph type="body" idx="1"/>
          </p:nvPr>
        </p:nvSpPr>
        <p:spPr>
          <a:xfrm>
            <a:off x="685800" y="1600200"/>
            <a:ext cx="8229600" cy="4709160"/>
          </a:xfrm>
        </p:spPr>
        <p:txBody>
          <a:bodyPr/>
          <a:lstStyle/>
          <a:p>
            <a:pPr marL="609600" indent="-609600" eaLnBrk="1" hangingPunct="1">
              <a:buFont typeface="Wingdings" pitchFamily="2" charset="2"/>
              <a:buNone/>
            </a:pPr>
            <a:r>
              <a:rPr lang="en-US" sz="2800" u="sng" dirty="0" smtClean="0">
                <a:latin typeface="Calibri" pitchFamily="34" charset="0"/>
                <a:cs typeface="Calibri" pitchFamily="34" charset="0"/>
              </a:rPr>
              <a:t>Remember the Three NOTs</a:t>
            </a:r>
          </a:p>
          <a:p>
            <a:pPr marL="609600" indent="-609600" eaLnBrk="1" hangingPunct="1">
              <a:lnSpc>
                <a:spcPct val="90000"/>
              </a:lnSpc>
              <a:buFont typeface="Symbol" pitchFamily="18" charset="2"/>
              <a:buNone/>
            </a:pPr>
            <a:endParaRPr lang="en-US" sz="1200" dirty="0" smtClean="0">
              <a:latin typeface="Calibri" pitchFamily="34" charset="0"/>
              <a:cs typeface="Calibri" pitchFamily="34" charset="0"/>
            </a:endParaRPr>
          </a:p>
          <a:p>
            <a:pPr marL="609600" indent="-609600" eaLnBrk="1" hangingPunct="1">
              <a:lnSpc>
                <a:spcPct val="90000"/>
              </a:lnSpc>
              <a:buClr>
                <a:schemeClr val="tx1"/>
              </a:buClr>
              <a:buFont typeface="Wingdings" pitchFamily="2" charset="2"/>
              <a:buChar char="þ"/>
            </a:pPr>
            <a:r>
              <a:rPr lang="en-US" sz="2400" dirty="0" smtClean="0">
                <a:latin typeface="Calibri" pitchFamily="34" charset="0"/>
                <a:cs typeface="Calibri" pitchFamily="34" charset="0"/>
              </a:rPr>
              <a:t>You are NOT a beggar</a:t>
            </a:r>
          </a:p>
          <a:p>
            <a:pPr marL="609600" indent="-609600" eaLnBrk="1" hangingPunct="1">
              <a:lnSpc>
                <a:spcPct val="90000"/>
              </a:lnSpc>
              <a:buClr>
                <a:schemeClr val="tx1"/>
              </a:buClr>
              <a:buFont typeface="Wingdings" pitchFamily="2" charset="2"/>
              <a:buChar char="þ"/>
            </a:pPr>
            <a:endParaRPr lang="en-US" sz="2400" dirty="0" smtClean="0">
              <a:latin typeface="Calibri" pitchFamily="34" charset="0"/>
              <a:cs typeface="Calibri" pitchFamily="34" charset="0"/>
            </a:endParaRPr>
          </a:p>
          <a:p>
            <a:pPr marL="609600" indent="-609600" eaLnBrk="1" hangingPunct="1">
              <a:lnSpc>
                <a:spcPct val="90000"/>
              </a:lnSpc>
              <a:buClr>
                <a:schemeClr val="tx1"/>
              </a:buClr>
              <a:buFont typeface="Wingdings" pitchFamily="2" charset="2"/>
              <a:buChar char="þ"/>
            </a:pPr>
            <a:r>
              <a:rPr lang="en-US" sz="2400" dirty="0" smtClean="0">
                <a:latin typeface="Calibri" pitchFamily="34" charset="0"/>
                <a:cs typeface="Calibri" pitchFamily="34" charset="0"/>
              </a:rPr>
              <a:t>You might NOT receive a major gift pledge during meeting #1</a:t>
            </a:r>
          </a:p>
          <a:p>
            <a:pPr marL="609600" indent="-609600" eaLnBrk="1" hangingPunct="1">
              <a:lnSpc>
                <a:spcPct val="90000"/>
              </a:lnSpc>
              <a:buClr>
                <a:schemeClr val="tx1"/>
              </a:buClr>
              <a:buFont typeface="Wingdings" pitchFamily="2" charset="2"/>
              <a:buChar char="þ"/>
            </a:pPr>
            <a:endParaRPr lang="en-US" sz="2400" dirty="0" smtClean="0">
              <a:latin typeface="Calibri" pitchFamily="34" charset="0"/>
              <a:cs typeface="Calibri" pitchFamily="34" charset="0"/>
            </a:endParaRPr>
          </a:p>
          <a:p>
            <a:pPr marL="609600" indent="-609600" eaLnBrk="1" hangingPunct="1">
              <a:lnSpc>
                <a:spcPct val="90000"/>
              </a:lnSpc>
              <a:buClr>
                <a:schemeClr val="tx1"/>
              </a:buClr>
              <a:buFont typeface="Wingdings" pitchFamily="2" charset="2"/>
              <a:buChar char="þ"/>
            </a:pPr>
            <a:r>
              <a:rPr lang="en-US" sz="2400" dirty="0" smtClean="0">
                <a:latin typeface="Calibri" pitchFamily="34" charset="0"/>
                <a:cs typeface="Calibri" pitchFamily="34" charset="0"/>
              </a:rPr>
              <a:t>Do NOT take a refusal personally</a:t>
            </a:r>
          </a:p>
          <a:p>
            <a:pPr marL="609600" indent="-609600" eaLnBrk="1" hangingPunct="1">
              <a:lnSpc>
                <a:spcPct val="90000"/>
              </a:lnSpc>
              <a:buClr>
                <a:schemeClr val="tx1"/>
              </a:buClr>
              <a:buFont typeface="Wingdings" pitchFamily="2" charset="2"/>
              <a:buChar char="þ"/>
            </a:pPr>
            <a:endParaRPr lang="en-US" sz="1200" dirty="0" smtClean="0">
              <a:latin typeface="Calibri" pitchFamily="34" charset="0"/>
              <a:cs typeface="Calibri" pitchFamily="34" charset="0"/>
            </a:endParaRPr>
          </a:p>
          <a:p>
            <a:pPr marL="609600" indent="-609600" eaLnBrk="1" hangingPunct="1">
              <a:lnSpc>
                <a:spcPct val="90000"/>
              </a:lnSpc>
              <a:buFont typeface="Wingdings" pitchFamily="2" charset="2"/>
              <a:buNone/>
            </a:pPr>
            <a:endParaRPr lang="en-US" sz="2000"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8517338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ctr" eaLnBrk="1" hangingPunct="1"/>
            <a:r>
              <a:rPr lang="en-US" dirty="0" smtClean="0">
                <a:latin typeface="Arial" charset="0"/>
              </a:rPr>
              <a:t>PREPARE</a:t>
            </a:r>
          </a:p>
        </p:txBody>
      </p:sp>
      <p:sp>
        <p:nvSpPr>
          <p:cNvPr id="8195" name="Rectangle 3"/>
          <p:cNvSpPr>
            <a:spLocks noGrp="1" noChangeArrowheads="1"/>
          </p:cNvSpPr>
          <p:nvPr>
            <p:ph type="body" idx="1"/>
          </p:nvPr>
        </p:nvSpPr>
        <p:spPr/>
        <p:txBody>
          <a:bodyPr/>
          <a:lstStyle/>
          <a:p>
            <a:pPr marL="609600" indent="-609600" eaLnBrk="1" hangingPunct="1">
              <a:lnSpc>
                <a:spcPct val="90000"/>
              </a:lnSpc>
              <a:buFont typeface="Symbol" pitchFamily="18" charset="2"/>
              <a:buNone/>
            </a:pPr>
            <a:r>
              <a:rPr lang="en-US" sz="2800" u="sng" dirty="0" smtClean="0">
                <a:latin typeface="Calibri" pitchFamily="34" charset="0"/>
                <a:cs typeface="Calibri" pitchFamily="34" charset="0"/>
              </a:rPr>
              <a:t>Get Ready</a:t>
            </a:r>
          </a:p>
          <a:p>
            <a:pPr marL="609600" indent="-609600" eaLnBrk="1" hangingPunct="1">
              <a:lnSpc>
                <a:spcPct val="90000"/>
              </a:lnSpc>
              <a:buFont typeface="Symbol" pitchFamily="18" charset="2"/>
              <a:buNone/>
            </a:pPr>
            <a:endParaRPr lang="en-US" sz="1200" u="sng" dirty="0" smtClean="0">
              <a:latin typeface="Calibri" pitchFamily="34" charset="0"/>
              <a:cs typeface="Calibri" pitchFamily="34" charset="0"/>
            </a:endParaRPr>
          </a:p>
          <a:p>
            <a:pPr marL="609600" indent="-609600" eaLnBrk="1" hangingPunct="1">
              <a:lnSpc>
                <a:spcPct val="90000"/>
              </a:lnSpc>
              <a:buClr>
                <a:schemeClr val="tx1"/>
              </a:buClr>
              <a:buFont typeface="Wingdings" pitchFamily="2" charset="2"/>
              <a:buChar char="þ"/>
            </a:pPr>
            <a:r>
              <a:rPr lang="en-US" sz="2400" dirty="0" smtClean="0">
                <a:latin typeface="Calibri" pitchFamily="34" charset="0"/>
                <a:cs typeface="Calibri" pitchFamily="34" charset="0"/>
              </a:rPr>
              <a:t>Who . . . pursue prospects who have the greatest potential.</a:t>
            </a:r>
          </a:p>
          <a:p>
            <a:pPr marL="609600" indent="-609600" eaLnBrk="1" hangingPunct="1">
              <a:lnSpc>
                <a:spcPct val="90000"/>
              </a:lnSpc>
              <a:buClr>
                <a:schemeClr val="tx1"/>
              </a:buClr>
              <a:buFont typeface="Wingdings" pitchFamily="2" charset="2"/>
              <a:buChar char="þ"/>
            </a:pPr>
            <a:endParaRPr lang="en-US" sz="2400" dirty="0" smtClean="0">
              <a:latin typeface="Calibri" pitchFamily="34" charset="0"/>
              <a:cs typeface="Calibri" pitchFamily="34" charset="0"/>
            </a:endParaRPr>
          </a:p>
          <a:p>
            <a:pPr marL="609600" indent="-609600" eaLnBrk="1" hangingPunct="1">
              <a:lnSpc>
                <a:spcPct val="90000"/>
              </a:lnSpc>
              <a:buClr>
                <a:schemeClr val="tx1"/>
              </a:buClr>
              <a:buFont typeface="Wingdings" pitchFamily="2" charset="2"/>
              <a:buChar char="þ"/>
            </a:pPr>
            <a:r>
              <a:rPr lang="en-US" sz="2400" dirty="0" smtClean="0">
                <a:latin typeface="Calibri" pitchFamily="34" charset="0"/>
                <a:cs typeface="Calibri" pitchFamily="34" charset="0"/>
              </a:rPr>
              <a:t>Where . . . do you meet?</a:t>
            </a:r>
          </a:p>
          <a:p>
            <a:pPr marL="609600" indent="-609600" eaLnBrk="1" hangingPunct="1">
              <a:lnSpc>
                <a:spcPct val="90000"/>
              </a:lnSpc>
              <a:buClr>
                <a:schemeClr val="tx1"/>
              </a:buClr>
              <a:buFont typeface="Wingdings" pitchFamily="2" charset="2"/>
              <a:buChar char="þ"/>
            </a:pPr>
            <a:endParaRPr lang="en-US" sz="2400" dirty="0" smtClean="0">
              <a:latin typeface="Calibri" pitchFamily="34" charset="0"/>
              <a:cs typeface="Calibri" pitchFamily="34" charset="0"/>
            </a:endParaRPr>
          </a:p>
          <a:p>
            <a:pPr marL="609600" indent="-609600" eaLnBrk="1" hangingPunct="1">
              <a:lnSpc>
                <a:spcPct val="90000"/>
              </a:lnSpc>
              <a:buClr>
                <a:schemeClr val="tx1"/>
              </a:buClr>
              <a:buFont typeface="Wingdings" pitchFamily="2" charset="2"/>
              <a:buChar char="þ"/>
            </a:pPr>
            <a:r>
              <a:rPr lang="en-US" sz="2400" dirty="0" smtClean="0">
                <a:latin typeface="Calibri" pitchFamily="34" charset="0"/>
                <a:cs typeface="Calibri" pitchFamily="34" charset="0"/>
              </a:rPr>
              <a:t>What . . . determine increased gift request amounts in advance</a:t>
            </a:r>
          </a:p>
          <a:p>
            <a:pPr marL="609600" indent="-609600" eaLnBrk="1" hangingPunct="1">
              <a:lnSpc>
                <a:spcPct val="90000"/>
              </a:lnSpc>
              <a:buClr>
                <a:schemeClr val="tx1"/>
              </a:buClr>
              <a:buFont typeface="Wingdings" pitchFamily="2" charset="2"/>
              <a:buChar char="þ"/>
            </a:pPr>
            <a:endParaRPr lang="en-US" sz="2400" dirty="0" smtClean="0">
              <a:latin typeface="Calibri" pitchFamily="34" charset="0"/>
              <a:cs typeface="Calibri" pitchFamily="34" charset="0"/>
            </a:endParaRPr>
          </a:p>
          <a:p>
            <a:pPr marL="609600" indent="-609600" eaLnBrk="1" hangingPunct="1">
              <a:lnSpc>
                <a:spcPct val="90000"/>
              </a:lnSpc>
              <a:buClr>
                <a:schemeClr val="tx1"/>
              </a:buClr>
              <a:buFont typeface="Wingdings" pitchFamily="2" charset="2"/>
              <a:buChar char="þ"/>
            </a:pPr>
            <a:r>
              <a:rPr lang="en-US" sz="2400" dirty="0" smtClean="0">
                <a:latin typeface="Calibri" pitchFamily="34" charset="0"/>
                <a:cs typeface="Calibri" pitchFamily="34" charset="0"/>
              </a:rPr>
              <a:t>When . . .set an appointment.</a:t>
            </a:r>
          </a:p>
          <a:p>
            <a:pPr marL="1371600" lvl="2" indent="-457200" eaLnBrk="1" hangingPunct="1">
              <a:lnSpc>
                <a:spcPct val="90000"/>
              </a:lnSpc>
              <a:buClr>
                <a:schemeClr val="tx1"/>
              </a:buClr>
              <a:buFont typeface="Symbol" pitchFamily="18" charset="2"/>
              <a:buAutoNum type="alphaLcPeriod"/>
            </a:pPr>
            <a:endParaRPr lang="en-US" sz="2000" dirty="0" smtClean="0">
              <a:latin typeface="Calibri" pitchFamily="34" charset="0"/>
              <a:cs typeface="Calibri" pitchFamily="34" charset="0"/>
            </a:endParaRPr>
          </a:p>
          <a:p>
            <a:pPr marL="609600" indent="-609600" eaLnBrk="1" hangingPunct="1">
              <a:lnSpc>
                <a:spcPct val="90000"/>
              </a:lnSpc>
              <a:buFont typeface="Symbol" pitchFamily="18" charset="2"/>
              <a:buAutoNum type="arabicPeriod"/>
            </a:pPr>
            <a:endParaRPr lang="en-US" sz="1800" dirty="0" smtClean="0">
              <a:latin typeface="Calibri" pitchFamily="34" charset="0"/>
              <a:cs typeface="Calibri" pitchFamily="34" charset="0"/>
            </a:endParaRPr>
          </a:p>
          <a:p>
            <a:pPr marL="609600" indent="-609600" eaLnBrk="1" hangingPunct="1">
              <a:lnSpc>
                <a:spcPct val="90000"/>
              </a:lnSpc>
              <a:buFont typeface="Wingdings" pitchFamily="2" charset="2"/>
              <a:buNone/>
            </a:pPr>
            <a:endParaRPr lang="en-US" sz="3500" dirty="0" smtClean="0">
              <a:latin typeface="Calibri" pitchFamily="34" charset="0"/>
              <a:cs typeface="Calibri" pitchFamily="34" charset="0"/>
            </a:endParaRPr>
          </a:p>
          <a:p>
            <a:pPr marL="609600" indent="-609600" eaLnBrk="1" hangingPunct="1">
              <a:lnSpc>
                <a:spcPct val="90000"/>
              </a:lnSpc>
              <a:buFont typeface="Wingdings" pitchFamily="2" charset="2"/>
              <a:buNone/>
            </a:pPr>
            <a:endParaRPr lang="en-US" sz="2700"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7866415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ctr" eaLnBrk="1" hangingPunct="1"/>
            <a:r>
              <a:rPr lang="en-US" dirty="0" smtClean="0"/>
              <a:t>PREPARE</a:t>
            </a:r>
          </a:p>
        </p:txBody>
      </p:sp>
      <p:sp>
        <p:nvSpPr>
          <p:cNvPr id="9219" name="Rectangle 3"/>
          <p:cNvSpPr>
            <a:spLocks noGrp="1" noChangeArrowheads="1"/>
          </p:cNvSpPr>
          <p:nvPr>
            <p:ph type="body" idx="1"/>
          </p:nvPr>
        </p:nvSpPr>
        <p:spPr>
          <a:xfrm>
            <a:off x="609600" y="1447800"/>
            <a:ext cx="8153400" cy="4038600"/>
          </a:xfrm>
        </p:spPr>
        <p:txBody>
          <a:bodyPr>
            <a:normAutofit lnSpcReduction="10000"/>
          </a:bodyPr>
          <a:lstStyle/>
          <a:p>
            <a:pPr marL="609600" indent="-609600" eaLnBrk="1" hangingPunct="1">
              <a:buFont typeface="Wingdings" pitchFamily="2" charset="2"/>
              <a:buNone/>
            </a:pPr>
            <a:r>
              <a:rPr lang="en-US" sz="2800" u="sng" dirty="0" smtClean="0">
                <a:latin typeface="Calibri" pitchFamily="34" charset="0"/>
                <a:cs typeface="Calibri" pitchFamily="34" charset="0"/>
              </a:rPr>
              <a:t>Get Set</a:t>
            </a:r>
          </a:p>
          <a:p>
            <a:pPr marL="609600" indent="-609600" algn="ctr" eaLnBrk="1" hangingPunct="1">
              <a:buFont typeface="Wingdings" pitchFamily="2" charset="2"/>
              <a:buNone/>
            </a:pPr>
            <a:endParaRPr lang="en-US" sz="1200" dirty="0" smtClean="0">
              <a:latin typeface="Calibri" pitchFamily="34" charset="0"/>
              <a:cs typeface="Calibri" pitchFamily="34" charset="0"/>
            </a:endParaRPr>
          </a:p>
          <a:p>
            <a:pPr marL="609600" indent="-609600" eaLnBrk="1" hangingPunct="1">
              <a:buClr>
                <a:schemeClr val="tx1"/>
              </a:buClr>
              <a:buFont typeface="Wingdings" pitchFamily="2" charset="2"/>
              <a:buChar char="þ"/>
            </a:pPr>
            <a:r>
              <a:rPr lang="en-US" sz="2400" dirty="0" smtClean="0">
                <a:latin typeface="Calibri" pitchFamily="34" charset="0"/>
                <a:cs typeface="Calibri" pitchFamily="34" charset="0"/>
              </a:rPr>
              <a:t>Make your own commitment</a:t>
            </a:r>
          </a:p>
          <a:p>
            <a:pPr marL="609600" indent="-609600" eaLnBrk="1" hangingPunct="1">
              <a:buClr>
                <a:schemeClr val="tx1"/>
              </a:buClr>
              <a:buFont typeface="Wingdings" pitchFamily="2" charset="2"/>
              <a:buChar char="þ"/>
            </a:pPr>
            <a:endParaRPr lang="en-US" sz="2400" dirty="0" smtClean="0">
              <a:latin typeface="Calibri" pitchFamily="34" charset="0"/>
              <a:cs typeface="Calibri" pitchFamily="34" charset="0"/>
            </a:endParaRPr>
          </a:p>
          <a:p>
            <a:pPr marL="609600" indent="-609600" eaLnBrk="1" hangingPunct="1">
              <a:buClr>
                <a:schemeClr val="tx1"/>
              </a:buClr>
              <a:buFont typeface="Wingdings" pitchFamily="2" charset="2"/>
              <a:buChar char="þ"/>
            </a:pPr>
            <a:r>
              <a:rPr lang="en-US" sz="2400" dirty="0" smtClean="0">
                <a:latin typeface="Calibri" pitchFamily="34" charset="0"/>
                <a:cs typeface="Calibri" pitchFamily="34" charset="0"/>
              </a:rPr>
              <a:t>Know the basics:</a:t>
            </a:r>
          </a:p>
          <a:p>
            <a:pPr marL="1371600" lvl="2" indent="-457200" eaLnBrk="1" hangingPunct="1">
              <a:buClr>
                <a:schemeClr val="tx1"/>
              </a:buClr>
              <a:buFontTx/>
              <a:buChar char="•"/>
            </a:pPr>
            <a:r>
              <a:rPr lang="en-US" sz="2400" dirty="0" smtClean="0">
                <a:latin typeface="Calibri" pitchFamily="34" charset="0"/>
                <a:cs typeface="Calibri" pitchFamily="34" charset="0"/>
              </a:rPr>
              <a:t>Case statement </a:t>
            </a:r>
          </a:p>
          <a:p>
            <a:pPr marL="1371600" lvl="2" indent="-457200" eaLnBrk="1" hangingPunct="1">
              <a:buClr>
                <a:schemeClr val="tx1"/>
              </a:buClr>
              <a:buFontTx/>
              <a:buChar char="•"/>
            </a:pPr>
            <a:r>
              <a:rPr lang="en-US" sz="2400" dirty="0" smtClean="0">
                <a:latin typeface="Calibri" pitchFamily="34" charset="0"/>
                <a:cs typeface="Calibri" pitchFamily="34" charset="0"/>
              </a:rPr>
              <a:t>Any background information or giving history</a:t>
            </a:r>
          </a:p>
          <a:p>
            <a:pPr marL="1371600" lvl="2" indent="-457200" eaLnBrk="1" hangingPunct="1">
              <a:buClr>
                <a:schemeClr val="tx1"/>
              </a:buClr>
              <a:buFontTx/>
              <a:buChar char="•"/>
            </a:pPr>
            <a:r>
              <a:rPr lang="en-US" sz="2400" dirty="0" smtClean="0">
                <a:latin typeface="Calibri" pitchFamily="34" charset="0"/>
                <a:cs typeface="Calibri" pitchFamily="34" charset="0"/>
              </a:rPr>
              <a:t>Review ask amounts for each prospect</a:t>
            </a:r>
          </a:p>
          <a:p>
            <a:pPr marL="1371600" lvl="2" indent="-457200" eaLnBrk="1" hangingPunct="1">
              <a:buClr>
                <a:schemeClr val="tx1"/>
              </a:buClr>
              <a:buFontTx/>
              <a:buChar char="•"/>
            </a:pPr>
            <a:endParaRPr lang="en-US" sz="2400" dirty="0" smtClean="0">
              <a:latin typeface="Calibri" pitchFamily="34" charset="0"/>
              <a:cs typeface="Calibri" pitchFamily="34" charset="0"/>
            </a:endParaRPr>
          </a:p>
          <a:p>
            <a:pPr marL="609600" indent="-609600" eaLnBrk="1" hangingPunct="1">
              <a:buClr>
                <a:schemeClr val="tx1"/>
              </a:buClr>
              <a:buFont typeface="Wingdings" pitchFamily="2" charset="2"/>
              <a:buChar char="þ"/>
            </a:pPr>
            <a:r>
              <a:rPr lang="en-US" sz="2400" dirty="0" smtClean="0">
                <a:latin typeface="Calibri" pitchFamily="34" charset="0"/>
                <a:cs typeface="Calibri" pitchFamily="34" charset="0"/>
              </a:rPr>
              <a:t>Consider your presentation</a:t>
            </a:r>
          </a:p>
          <a:p>
            <a:pPr marL="609600" indent="-609600" eaLnBrk="1" hangingPunct="1">
              <a:buClr>
                <a:schemeClr val="tx1"/>
              </a:buClr>
              <a:buFont typeface="Wingdings" pitchFamily="2" charset="2"/>
              <a:buChar char="þ"/>
            </a:pPr>
            <a:endParaRPr lang="en-US" sz="1200" dirty="0" smtClean="0">
              <a:latin typeface="Calibri" pitchFamily="34" charset="0"/>
              <a:cs typeface="Calibri" pitchFamily="34" charset="0"/>
            </a:endParaRPr>
          </a:p>
          <a:p>
            <a:pPr marL="1371600" lvl="2" indent="-457200" eaLnBrk="1" hangingPunct="1">
              <a:buClr>
                <a:schemeClr val="tx1"/>
              </a:buClr>
              <a:buFontTx/>
              <a:buNone/>
            </a:pPr>
            <a:endParaRPr lang="en-US" sz="2000"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7227754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500" b="1" dirty="0" smtClean="0"/>
              <a:t>EXERCISE</a:t>
            </a:r>
            <a:endParaRPr lang="en-US" sz="3500" b="1" dirty="0"/>
          </a:p>
        </p:txBody>
      </p:sp>
      <p:sp>
        <p:nvSpPr>
          <p:cNvPr id="3" name="TextBox 2"/>
          <p:cNvSpPr txBox="1"/>
          <p:nvPr/>
        </p:nvSpPr>
        <p:spPr>
          <a:xfrm>
            <a:off x="914400" y="2133600"/>
            <a:ext cx="184731" cy="369332"/>
          </a:xfrm>
          <a:prstGeom prst="rect">
            <a:avLst/>
          </a:prstGeom>
          <a:noFill/>
        </p:spPr>
        <p:txBody>
          <a:bodyPr wrap="none" rtlCol="0">
            <a:spAutoFit/>
          </a:bodyPr>
          <a:lstStyle/>
          <a:p>
            <a:endParaRPr lang="en-US" dirty="0"/>
          </a:p>
        </p:txBody>
      </p:sp>
      <p:sp>
        <p:nvSpPr>
          <p:cNvPr id="4" name="TextBox 3"/>
          <p:cNvSpPr txBox="1"/>
          <p:nvPr/>
        </p:nvSpPr>
        <p:spPr>
          <a:xfrm>
            <a:off x="533400" y="1676400"/>
            <a:ext cx="8268738" cy="2292935"/>
          </a:xfrm>
          <a:prstGeom prst="rect">
            <a:avLst/>
          </a:prstGeom>
          <a:noFill/>
        </p:spPr>
        <p:txBody>
          <a:bodyPr wrap="none" rtlCol="0">
            <a:spAutoFit/>
          </a:bodyPr>
          <a:lstStyle/>
          <a:p>
            <a:pPr marL="514350" indent="-514350">
              <a:buFont typeface="Calibri" pitchFamily="34" charset="0"/>
              <a:buAutoNum type="arabicPeriod"/>
            </a:pPr>
            <a:r>
              <a:rPr lang="en-US" sz="2400" dirty="0">
                <a:latin typeface="Calibri" pitchFamily="34" charset="0"/>
                <a:cs typeface="Calibri" pitchFamily="34" charset="0"/>
              </a:rPr>
              <a:t>Why do you need the money for which you will be asking?</a:t>
            </a:r>
          </a:p>
          <a:p>
            <a:pPr marL="514350" indent="-514350">
              <a:buFont typeface="Calibri" pitchFamily="34" charset="0"/>
              <a:buAutoNum type="arabicPeriod"/>
            </a:pPr>
            <a:endParaRPr lang="en-US" sz="2400" dirty="0">
              <a:latin typeface="Calibri" pitchFamily="34" charset="0"/>
              <a:cs typeface="Calibri" pitchFamily="34" charset="0"/>
            </a:endParaRPr>
          </a:p>
          <a:p>
            <a:pPr marL="514350" indent="-514350">
              <a:buFont typeface="Calibri" pitchFamily="34" charset="0"/>
              <a:buAutoNum type="arabicPeriod"/>
            </a:pPr>
            <a:r>
              <a:rPr lang="en-US" sz="2400" dirty="0">
                <a:latin typeface="Calibri" pitchFamily="34" charset="0"/>
                <a:cs typeface="Calibri" pitchFamily="34" charset="0"/>
              </a:rPr>
              <a:t>What will be accomplished if you are successful?</a:t>
            </a:r>
          </a:p>
          <a:p>
            <a:pPr marL="514350" indent="-514350">
              <a:buFont typeface="Calibri" pitchFamily="34" charset="0"/>
              <a:buAutoNum type="arabicPeriod"/>
            </a:pPr>
            <a:endParaRPr lang="en-US" sz="2400" dirty="0">
              <a:latin typeface="Calibri" pitchFamily="34" charset="0"/>
              <a:cs typeface="Calibri" pitchFamily="34" charset="0"/>
            </a:endParaRPr>
          </a:p>
          <a:p>
            <a:pPr marL="514350" indent="-514350">
              <a:buFont typeface="Calibri" pitchFamily="34" charset="0"/>
              <a:buAutoNum type="arabicPeriod"/>
            </a:pPr>
            <a:r>
              <a:rPr lang="en-US" sz="2400" dirty="0">
                <a:latin typeface="Calibri" pitchFamily="34" charset="0"/>
                <a:cs typeface="Calibri" pitchFamily="34" charset="0"/>
              </a:rPr>
              <a:t>What will happen if you </a:t>
            </a:r>
            <a:r>
              <a:rPr lang="en-US" sz="2400" u="sng" dirty="0">
                <a:latin typeface="Calibri" pitchFamily="34" charset="0"/>
                <a:cs typeface="Calibri" pitchFamily="34" charset="0"/>
              </a:rPr>
              <a:t>aren’t</a:t>
            </a:r>
            <a:r>
              <a:rPr lang="en-US" sz="2400" dirty="0">
                <a:latin typeface="Calibri" pitchFamily="34" charset="0"/>
                <a:cs typeface="Calibri" pitchFamily="34" charset="0"/>
              </a:rPr>
              <a:t> successful?</a:t>
            </a:r>
          </a:p>
          <a:p>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20778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Title 1"/>
          <p:cNvSpPr>
            <a:spLocks noGrp="1"/>
          </p:cNvSpPr>
          <p:nvPr>
            <p:ph type="title"/>
          </p:nvPr>
        </p:nvSpPr>
        <p:spPr>
          <a:xfrm>
            <a:off x="152400" y="231775"/>
            <a:ext cx="8686800" cy="1139825"/>
          </a:xfrm>
        </p:spPr>
        <p:txBody>
          <a:bodyPr>
            <a:noAutofit/>
          </a:bodyPr>
          <a:lstStyle/>
          <a:p>
            <a:r>
              <a:rPr lang="en-US" b="1" cap="all" dirty="0" smtClean="0"/>
              <a:t>To Quote Little Orphan Annie (and Jay-Z)…</a:t>
            </a:r>
          </a:p>
        </p:txBody>
      </p:sp>
      <p:sp>
        <p:nvSpPr>
          <p:cNvPr id="18437" name="TextBox 5"/>
          <p:cNvSpPr txBox="1">
            <a:spLocks noChangeArrowheads="1"/>
          </p:cNvSpPr>
          <p:nvPr/>
        </p:nvSpPr>
        <p:spPr bwMode="auto">
          <a:xfrm>
            <a:off x="3048000" y="1371600"/>
            <a:ext cx="2791918" cy="461665"/>
          </a:xfrm>
          <a:prstGeom prst="rect">
            <a:avLst/>
          </a:prstGeom>
          <a:noFill/>
          <a:ln w="9525">
            <a:noFill/>
            <a:miter lim="800000"/>
            <a:headEnd/>
            <a:tailEnd/>
          </a:ln>
        </p:spPr>
        <p:txBody>
          <a:bodyPr wrap="none">
            <a:spAutoFit/>
          </a:bodyPr>
          <a:lstStyle/>
          <a:p>
            <a:r>
              <a:rPr lang="en-US" sz="2400" dirty="0" smtClean="0"/>
              <a:t>It’s a hard-knock life!</a:t>
            </a:r>
            <a:endParaRPr lang="en-US" sz="2400" dirty="0"/>
          </a:p>
        </p:txBody>
      </p:sp>
      <p:pic>
        <p:nvPicPr>
          <p:cNvPr id="152578" name="Picture 2" descr="http://theboxset.com/images/reviewcaptures/2236capture_annieSE09.jpg"/>
          <p:cNvPicPr>
            <a:picLocks noChangeAspect="1" noChangeArrowheads="1"/>
          </p:cNvPicPr>
          <p:nvPr/>
        </p:nvPicPr>
        <p:blipFill>
          <a:blip r:embed="rId3" cstate="print"/>
          <a:srcRect/>
          <a:stretch>
            <a:fillRect/>
          </a:stretch>
        </p:blipFill>
        <p:spPr bwMode="auto">
          <a:xfrm>
            <a:off x="2514600" y="2286000"/>
            <a:ext cx="3733800" cy="2590800"/>
          </a:xfrm>
          <a:prstGeom prst="rect">
            <a:avLst/>
          </a:prstGeom>
          <a:noFill/>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496442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smtClean="0"/>
              <a:t>BEGINNING AT THE BEGINNING</a:t>
            </a:r>
            <a:endParaRPr lang="en-US" sz="3500" dirty="0"/>
          </a:p>
        </p:txBody>
      </p:sp>
      <p:sp>
        <p:nvSpPr>
          <p:cNvPr id="3" name="TextBox 2"/>
          <p:cNvSpPr txBox="1"/>
          <p:nvPr/>
        </p:nvSpPr>
        <p:spPr>
          <a:xfrm>
            <a:off x="609599" y="1266720"/>
            <a:ext cx="7723012" cy="5401479"/>
          </a:xfrm>
          <a:prstGeom prst="rect">
            <a:avLst/>
          </a:prstGeom>
          <a:noFill/>
        </p:spPr>
        <p:txBody>
          <a:bodyPr wrap="none" rtlCol="0">
            <a:spAutoFit/>
          </a:bodyPr>
          <a:lstStyle/>
          <a:p>
            <a:r>
              <a:rPr lang="en-US" sz="2300" dirty="0" smtClean="0">
                <a:latin typeface="Calibri" pitchFamily="34" charset="0"/>
                <a:cs typeface="Calibri" pitchFamily="34" charset="0"/>
              </a:rPr>
              <a:t>THE Model Mission Statement:</a:t>
            </a:r>
          </a:p>
          <a:p>
            <a:endParaRPr lang="en-US" dirty="0">
              <a:latin typeface="Calibri" pitchFamily="34" charset="0"/>
              <a:cs typeface="Calibri" pitchFamily="34" charset="0"/>
            </a:endParaRPr>
          </a:p>
          <a:p>
            <a:r>
              <a:rPr lang="en-US" sz="2300" i="1" dirty="0" smtClean="0">
                <a:latin typeface="Calibri" pitchFamily="34" charset="0"/>
                <a:cs typeface="Calibri" pitchFamily="34" charset="0"/>
              </a:rPr>
              <a:t>“When </a:t>
            </a:r>
            <a:r>
              <a:rPr lang="en-US" sz="2300" i="1" dirty="0">
                <a:latin typeface="Calibri" pitchFamily="34" charset="0"/>
                <a:cs typeface="Calibri" pitchFamily="34" charset="0"/>
              </a:rPr>
              <a:t>they had finished breakfast, Jesus said to </a:t>
            </a:r>
            <a:r>
              <a:rPr lang="en-US" sz="2300" i="1" dirty="0" smtClean="0">
                <a:latin typeface="Calibri" pitchFamily="34" charset="0"/>
                <a:cs typeface="Calibri" pitchFamily="34" charset="0"/>
              </a:rPr>
              <a:t>Simon Peter</a:t>
            </a:r>
            <a:r>
              <a:rPr lang="en-US" sz="2300" i="1" dirty="0">
                <a:latin typeface="Calibri" pitchFamily="34" charset="0"/>
                <a:cs typeface="Calibri" pitchFamily="34" charset="0"/>
              </a:rPr>
              <a:t>, </a:t>
            </a:r>
            <a:endParaRPr lang="en-US" sz="2300" i="1" dirty="0" smtClean="0">
              <a:latin typeface="Calibri" pitchFamily="34" charset="0"/>
              <a:cs typeface="Calibri" pitchFamily="34" charset="0"/>
            </a:endParaRPr>
          </a:p>
          <a:p>
            <a:r>
              <a:rPr lang="en-US" sz="2300" i="1" dirty="0" smtClean="0">
                <a:latin typeface="Calibri" pitchFamily="34" charset="0"/>
                <a:cs typeface="Calibri" pitchFamily="34" charset="0"/>
              </a:rPr>
              <a:t>‘Simon</a:t>
            </a:r>
            <a:r>
              <a:rPr lang="en-US" sz="2300" i="1" dirty="0">
                <a:latin typeface="Calibri" pitchFamily="34" charset="0"/>
                <a:cs typeface="Calibri" pitchFamily="34" charset="0"/>
              </a:rPr>
              <a:t>, son of John, do you love me more </a:t>
            </a:r>
            <a:r>
              <a:rPr lang="en-US" sz="2300" i="1" dirty="0" smtClean="0">
                <a:latin typeface="Calibri" pitchFamily="34" charset="0"/>
                <a:cs typeface="Calibri" pitchFamily="34" charset="0"/>
              </a:rPr>
              <a:t>than these?’ </a:t>
            </a:r>
            <a:r>
              <a:rPr lang="en-US" sz="2300" i="1" dirty="0">
                <a:latin typeface="Calibri" pitchFamily="34" charset="0"/>
                <a:cs typeface="Calibri" pitchFamily="34" charset="0"/>
              </a:rPr>
              <a:t>He said </a:t>
            </a:r>
            <a:endParaRPr lang="en-US" sz="2300" i="1" dirty="0" smtClean="0">
              <a:latin typeface="Calibri" pitchFamily="34" charset="0"/>
              <a:cs typeface="Calibri" pitchFamily="34" charset="0"/>
            </a:endParaRPr>
          </a:p>
          <a:p>
            <a:r>
              <a:rPr lang="en-US" sz="2300" i="1" dirty="0" smtClean="0">
                <a:latin typeface="Calibri" pitchFamily="34" charset="0"/>
                <a:cs typeface="Calibri" pitchFamily="34" charset="0"/>
              </a:rPr>
              <a:t>to </a:t>
            </a:r>
            <a:r>
              <a:rPr lang="en-US" sz="2300" i="1" dirty="0">
                <a:latin typeface="Calibri" pitchFamily="34" charset="0"/>
                <a:cs typeface="Calibri" pitchFamily="34" charset="0"/>
              </a:rPr>
              <a:t>him, </a:t>
            </a:r>
            <a:r>
              <a:rPr lang="en-US" sz="2300" i="1" dirty="0" smtClean="0">
                <a:latin typeface="Calibri" pitchFamily="34" charset="0"/>
                <a:cs typeface="Calibri" pitchFamily="34" charset="0"/>
              </a:rPr>
              <a:t>‘Yes</a:t>
            </a:r>
            <a:r>
              <a:rPr lang="en-US" sz="2300" i="1" dirty="0">
                <a:latin typeface="Calibri" pitchFamily="34" charset="0"/>
                <a:cs typeface="Calibri" pitchFamily="34" charset="0"/>
              </a:rPr>
              <a:t>, Lord; you know that I </a:t>
            </a:r>
            <a:r>
              <a:rPr lang="en-US" sz="2300" i="1" dirty="0" smtClean="0">
                <a:latin typeface="Calibri" pitchFamily="34" charset="0"/>
                <a:cs typeface="Calibri" pitchFamily="34" charset="0"/>
              </a:rPr>
              <a:t>love You.’ </a:t>
            </a:r>
            <a:r>
              <a:rPr lang="en-US" sz="2300" i="1" dirty="0">
                <a:latin typeface="Calibri" pitchFamily="34" charset="0"/>
                <a:cs typeface="Calibri" pitchFamily="34" charset="0"/>
              </a:rPr>
              <a:t>He said to him, </a:t>
            </a:r>
            <a:endParaRPr lang="en-US" sz="2300" i="1" dirty="0" smtClean="0">
              <a:latin typeface="Calibri" pitchFamily="34" charset="0"/>
              <a:cs typeface="Calibri" pitchFamily="34" charset="0"/>
            </a:endParaRPr>
          </a:p>
          <a:p>
            <a:r>
              <a:rPr lang="en-US" sz="2300" i="1" dirty="0" smtClean="0">
                <a:latin typeface="Calibri" pitchFamily="34" charset="0"/>
                <a:cs typeface="Calibri" pitchFamily="34" charset="0"/>
              </a:rPr>
              <a:t>‘Feed </a:t>
            </a:r>
            <a:r>
              <a:rPr lang="en-US" sz="2300" i="1" dirty="0">
                <a:latin typeface="Calibri" pitchFamily="34" charset="0"/>
                <a:cs typeface="Calibri" pitchFamily="34" charset="0"/>
              </a:rPr>
              <a:t>my lambs</a:t>
            </a:r>
            <a:r>
              <a:rPr lang="en-US" sz="2300" i="1" dirty="0" smtClean="0">
                <a:latin typeface="Calibri" pitchFamily="34" charset="0"/>
                <a:cs typeface="Calibri" pitchFamily="34" charset="0"/>
              </a:rPr>
              <a:t>.’  A </a:t>
            </a:r>
            <a:r>
              <a:rPr lang="en-US" sz="2300" i="1" dirty="0">
                <a:latin typeface="Calibri" pitchFamily="34" charset="0"/>
                <a:cs typeface="Calibri" pitchFamily="34" charset="0"/>
              </a:rPr>
              <a:t>second </a:t>
            </a:r>
            <a:r>
              <a:rPr lang="en-US" sz="2300" i="1" dirty="0" smtClean="0">
                <a:latin typeface="Calibri" pitchFamily="34" charset="0"/>
                <a:cs typeface="Calibri" pitchFamily="34" charset="0"/>
              </a:rPr>
              <a:t>time He </a:t>
            </a:r>
            <a:r>
              <a:rPr lang="en-US" sz="2300" i="1" dirty="0">
                <a:latin typeface="Calibri" pitchFamily="34" charset="0"/>
                <a:cs typeface="Calibri" pitchFamily="34" charset="0"/>
              </a:rPr>
              <a:t>said to him, </a:t>
            </a:r>
            <a:r>
              <a:rPr lang="en-US" sz="2300" i="1" dirty="0" smtClean="0">
                <a:latin typeface="Calibri" pitchFamily="34" charset="0"/>
                <a:cs typeface="Calibri" pitchFamily="34" charset="0"/>
              </a:rPr>
              <a:t>‘Simon</a:t>
            </a:r>
            <a:r>
              <a:rPr lang="en-US" sz="2300" i="1" dirty="0">
                <a:latin typeface="Calibri" pitchFamily="34" charset="0"/>
                <a:cs typeface="Calibri" pitchFamily="34" charset="0"/>
              </a:rPr>
              <a:t>, </a:t>
            </a:r>
            <a:r>
              <a:rPr lang="en-US" sz="2300" i="1" dirty="0" smtClean="0">
                <a:latin typeface="Calibri" pitchFamily="34" charset="0"/>
                <a:cs typeface="Calibri" pitchFamily="34" charset="0"/>
              </a:rPr>
              <a:t>son</a:t>
            </a:r>
          </a:p>
          <a:p>
            <a:r>
              <a:rPr lang="en-US" sz="2300" i="1" dirty="0" smtClean="0">
                <a:latin typeface="Calibri" pitchFamily="34" charset="0"/>
                <a:cs typeface="Calibri" pitchFamily="34" charset="0"/>
              </a:rPr>
              <a:t>of </a:t>
            </a:r>
            <a:r>
              <a:rPr lang="en-US" sz="2300" i="1" dirty="0">
                <a:latin typeface="Calibri" pitchFamily="34" charset="0"/>
                <a:cs typeface="Calibri" pitchFamily="34" charset="0"/>
              </a:rPr>
              <a:t>John, do you love me</a:t>
            </a:r>
            <a:r>
              <a:rPr lang="en-US" sz="2300" i="1" dirty="0" smtClean="0">
                <a:latin typeface="Calibri" pitchFamily="34" charset="0"/>
                <a:cs typeface="Calibri" pitchFamily="34" charset="0"/>
              </a:rPr>
              <a:t>?’ He </a:t>
            </a:r>
            <a:r>
              <a:rPr lang="en-US" sz="2300" i="1" dirty="0">
                <a:latin typeface="Calibri" pitchFamily="34" charset="0"/>
                <a:cs typeface="Calibri" pitchFamily="34" charset="0"/>
              </a:rPr>
              <a:t>said to him, </a:t>
            </a:r>
            <a:r>
              <a:rPr lang="en-US" sz="2300" i="1" dirty="0" smtClean="0">
                <a:latin typeface="Calibri" pitchFamily="34" charset="0"/>
                <a:cs typeface="Calibri" pitchFamily="34" charset="0"/>
              </a:rPr>
              <a:t>‘Yes</a:t>
            </a:r>
            <a:r>
              <a:rPr lang="en-US" sz="2300" i="1" dirty="0">
                <a:latin typeface="Calibri" pitchFamily="34" charset="0"/>
                <a:cs typeface="Calibri" pitchFamily="34" charset="0"/>
              </a:rPr>
              <a:t>, Lord; you </a:t>
            </a:r>
            <a:r>
              <a:rPr lang="en-US" sz="2300" i="1" dirty="0" smtClean="0">
                <a:latin typeface="Calibri" pitchFamily="34" charset="0"/>
                <a:cs typeface="Calibri" pitchFamily="34" charset="0"/>
              </a:rPr>
              <a:t>know</a:t>
            </a:r>
          </a:p>
          <a:p>
            <a:r>
              <a:rPr lang="en-US" sz="2300" i="1" dirty="0" smtClean="0">
                <a:latin typeface="Calibri" pitchFamily="34" charset="0"/>
                <a:cs typeface="Calibri" pitchFamily="34" charset="0"/>
              </a:rPr>
              <a:t>that </a:t>
            </a:r>
            <a:r>
              <a:rPr lang="en-US" sz="2300" i="1" dirty="0">
                <a:latin typeface="Calibri" pitchFamily="34" charset="0"/>
                <a:cs typeface="Calibri" pitchFamily="34" charset="0"/>
              </a:rPr>
              <a:t>I love you</a:t>
            </a:r>
            <a:r>
              <a:rPr lang="en-US" sz="2300" i="1" dirty="0" smtClean="0">
                <a:latin typeface="Calibri" pitchFamily="34" charset="0"/>
                <a:cs typeface="Calibri" pitchFamily="34" charset="0"/>
              </a:rPr>
              <a:t>.’ He </a:t>
            </a:r>
            <a:r>
              <a:rPr lang="en-US" sz="2300" i="1" dirty="0">
                <a:latin typeface="Calibri" pitchFamily="34" charset="0"/>
                <a:cs typeface="Calibri" pitchFamily="34" charset="0"/>
              </a:rPr>
              <a:t>said to him, </a:t>
            </a:r>
            <a:r>
              <a:rPr lang="en-US" sz="2300" i="1" dirty="0" smtClean="0">
                <a:latin typeface="Calibri" pitchFamily="34" charset="0"/>
                <a:cs typeface="Calibri" pitchFamily="34" charset="0"/>
              </a:rPr>
              <a:t>‘Tend </a:t>
            </a:r>
            <a:r>
              <a:rPr lang="en-US" sz="2300" i="1" dirty="0">
                <a:latin typeface="Calibri" pitchFamily="34" charset="0"/>
                <a:cs typeface="Calibri" pitchFamily="34" charset="0"/>
              </a:rPr>
              <a:t>my sheep</a:t>
            </a:r>
            <a:r>
              <a:rPr lang="en-US" sz="2300" i="1" dirty="0" smtClean="0">
                <a:latin typeface="Calibri" pitchFamily="34" charset="0"/>
                <a:cs typeface="Calibri" pitchFamily="34" charset="0"/>
              </a:rPr>
              <a:t>.’  He </a:t>
            </a:r>
            <a:r>
              <a:rPr lang="en-US" sz="2300" i="1" dirty="0">
                <a:latin typeface="Calibri" pitchFamily="34" charset="0"/>
                <a:cs typeface="Calibri" pitchFamily="34" charset="0"/>
              </a:rPr>
              <a:t>said to </a:t>
            </a:r>
            <a:endParaRPr lang="en-US" sz="2300" i="1" dirty="0" smtClean="0">
              <a:latin typeface="Calibri" pitchFamily="34" charset="0"/>
              <a:cs typeface="Calibri" pitchFamily="34" charset="0"/>
            </a:endParaRPr>
          </a:p>
          <a:p>
            <a:r>
              <a:rPr lang="en-US" sz="2300" i="1" dirty="0" smtClean="0">
                <a:latin typeface="Calibri" pitchFamily="34" charset="0"/>
                <a:cs typeface="Calibri" pitchFamily="34" charset="0"/>
              </a:rPr>
              <a:t>him the third </a:t>
            </a:r>
            <a:r>
              <a:rPr lang="en-US" sz="2300" i="1" dirty="0">
                <a:latin typeface="Calibri" pitchFamily="34" charset="0"/>
                <a:cs typeface="Calibri" pitchFamily="34" charset="0"/>
              </a:rPr>
              <a:t>time, </a:t>
            </a:r>
            <a:r>
              <a:rPr lang="en-US" sz="2300" i="1" dirty="0" smtClean="0">
                <a:latin typeface="Calibri" pitchFamily="34" charset="0"/>
                <a:cs typeface="Calibri" pitchFamily="34" charset="0"/>
              </a:rPr>
              <a:t>‘Simon</a:t>
            </a:r>
            <a:r>
              <a:rPr lang="en-US" sz="2300" i="1" dirty="0">
                <a:latin typeface="Calibri" pitchFamily="34" charset="0"/>
                <a:cs typeface="Calibri" pitchFamily="34" charset="0"/>
              </a:rPr>
              <a:t>, son of John, do you love me</a:t>
            </a:r>
            <a:r>
              <a:rPr lang="en-US" sz="2300" i="1" dirty="0" smtClean="0">
                <a:latin typeface="Calibri" pitchFamily="34" charset="0"/>
                <a:cs typeface="Calibri" pitchFamily="34" charset="0"/>
              </a:rPr>
              <a:t>?’ Peter</a:t>
            </a:r>
          </a:p>
          <a:p>
            <a:r>
              <a:rPr lang="en-US" sz="2300" i="1" dirty="0" smtClean="0">
                <a:latin typeface="Calibri" pitchFamily="34" charset="0"/>
                <a:cs typeface="Calibri" pitchFamily="34" charset="0"/>
              </a:rPr>
              <a:t>was </a:t>
            </a:r>
            <a:r>
              <a:rPr lang="en-US" sz="2300" i="1" dirty="0">
                <a:latin typeface="Calibri" pitchFamily="34" charset="0"/>
                <a:cs typeface="Calibri" pitchFamily="34" charset="0"/>
              </a:rPr>
              <a:t>grieved because he said to him the third time, </a:t>
            </a:r>
            <a:r>
              <a:rPr lang="en-US" sz="2300" i="1" dirty="0" smtClean="0">
                <a:latin typeface="Calibri" pitchFamily="34" charset="0"/>
                <a:cs typeface="Calibri" pitchFamily="34" charset="0"/>
              </a:rPr>
              <a:t>‘Do </a:t>
            </a:r>
            <a:r>
              <a:rPr lang="en-US" sz="2300" i="1" dirty="0">
                <a:latin typeface="Calibri" pitchFamily="34" charset="0"/>
                <a:cs typeface="Calibri" pitchFamily="34" charset="0"/>
              </a:rPr>
              <a:t>you </a:t>
            </a:r>
            <a:r>
              <a:rPr lang="en-US" sz="2300" i="1" dirty="0" smtClean="0">
                <a:latin typeface="Calibri" pitchFamily="34" charset="0"/>
                <a:cs typeface="Calibri" pitchFamily="34" charset="0"/>
              </a:rPr>
              <a:t>love</a:t>
            </a:r>
          </a:p>
          <a:p>
            <a:r>
              <a:rPr lang="en-US" sz="2300" i="1" dirty="0" smtClean="0">
                <a:latin typeface="Calibri" pitchFamily="34" charset="0"/>
                <a:cs typeface="Calibri" pitchFamily="34" charset="0"/>
              </a:rPr>
              <a:t>me?’ </a:t>
            </a:r>
            <a:r>
              <a:rPr lang="en-US" sz="2300" i="1" dirty="0">
                <a:latin typeface="Calibri" pitchFamily="34" charset="0"/>
                <a:cs typeface="Calibri" pitchFamily="34" charset="0"/>
              </a:rPr>
              <a:t>And he said to him, </a:t>
            </a:r>
            <a:r>
              <a:rPr lang="en-US" sz="2300" i="1" dirty="0" smtClean="0">
                <a:latin typeface="Calibri" pitchFamily="34" charset="0"/>
                <a:cs typeface="Calibri" pitchFamily="34" charset="0"/>
              </a:rPr>
              <a:t>‘Lord</a:t>
            </a:r>
            <a:r>
              <a:rPr lang="en-US" sz="2300" i="1" dirty="0">
                <a:latin typeface="Calibri" pitchFamily="34" charset="0"/>
                <a:cs typeface="Calibri" pitchFamily="34" charset="0"/>
              </a:rPr>
              <a:t>, </a:t>
            </a:r>
            <a:r>
              <a:rPr lang="en-US" sz="2300" i="1" dirty="0" smtClean="0">
                <a:latin typeface="Calibri" pitchFamily="34" charset="0"/>
                <a:cs typeface="Calibri" pitchFamily="34" charset="0"/>
              </a:rPr>
              <a:t>You know everything</a:t>
            </a:r>
            <a:r>
              <a:rPr lang="en-US" sz="2300" i="1" dirty="0">
                <a:latin typeface="Calibri" pitchFamily="34" charset="0"/>
                <a:cs typeface="Calibri" pitchFamily="34" charset="0"/>
              </a:rPr>
              <a:t>; </a:t>
            </a:r>
            <a:r>
              <a:rPr lang="en-US" sz="2300" i="1" dirty="0" smtClean="0">
                <a:latin typeface="Calibri" pitchFamily="34" charset="0"/>
                <a:cs typeface="Calibri" pitchFamily="34" charset="0"/>
              </a:rPr>
              <a:t>You </a:t>
            </a:r>
          </a:p>
          <a:p>
            <a:r>
              <a:rPr lang="en-US" sz="2300" i="1" dirty="0" smtClean="0">
                <a:latin typeface="Calibri" pitchFamily="34" charset="0"/>
                <a:cs typeface="Calibri" pitchFamily="34" charset="0"/>
              </a:rPr>
              <a:t>know </a:t>
            </a:r>
            <a:r>
              <a:rPr lang="en-US" sz="2300" i="1" dirty="0">
                <a:latin typeface="Calibri" pitchFamily="34" charset="0"/>
                <a:cs typeface="Calibri" pitchFamily="34" charset="0"/>
              </a:rPr>
              <a:t>that I love you</a:t>
            </a:r>
            <a:r>
              <a:rPr lang="en-US" sz="2300" i="1" dirty="0" smtClean="0">
                <a:latin typeface="Calibri" pitchFamily="34" charset="0"/>
                <a:cs typeface="Calibri" pitchFamily="34" charset="0"/>
              </a:rPr>
              <a:t>.’ </a:t>
            </a:r>
            <a:r>
              <a:rPr lang="en-US" sz="2300" i="1" dirty="0">
                <a:latin typeface="Calibri" pitchFamily="34" charset="0"/>
                <a:cs typeface="Calibri" pitchFamily="34" charset="0"/>
              </a:rPr>
              <a:t>Jesus said to him, </a:t>
            </a:r>
            <a:r>
              <a:rPr lang="en-US" sz="2300" i="1" dirty="0" smtClean="0">
                <a:latin typeface="Calibri" pitchFamily="34" charset="0"/>
                <a:cs typeface="Calibri" pitchFamily="34" charset="0"/>
              </a:rPr>
              <a:t>‘Feed </a:t>
            </a:r>
            <a:r>
              <a:rPr lang="en-US" sz="2300" i="1" dirty="0">
                <a:latin typeface="Calibri" pitchFamily="34" charset="0"/>
                <a:cs typeface="Calibri" pitchFamily="34" charset="0"/>
              </a:rPr>
              <a:t>my sheep</a:t>
            </a:r>
            <a:r>
              <a:rPr lang="en-US" sz="2300" i="1" dirty="0" smtClean="0">
                <a:latin typeface="Calibri" pitchFamily="34" charset="0"/>
                <a:cs typeface="Calibri" pitchFamily="34" charset="0"/>
              </a:rPr>
              <a:t>.</a:t>
            </a:r>
            <a:r>
              <a:rPr lang="en-US" sz="2400" i="1" dirty="0" smtClean="0">
                <a:latin typeface="Calibri" pitchFamily="34" charset="0"/>
                <a:cs typeface="Calibri" pitchFamily="34" charset="0"/>
              </a:rPr>
              <a:t>’ “</a:t>
            </a:r>
            <a:r>
              <a:rPr lang="en-US" sz="2400" dirty="0">
                <a:latin typeface="Calibri" pitchFamily="34" charset="0"/>
                <a:cs typeface="Calibri" pitchFamily="34" charset="0"/>
              </a:rPr>
              <a:t/>
            </a:r>
            <a:br>
              <a:rPr lang="en-US" sz="2400" dirty="0">
                <a:latin typeface="Calibri" pitchFamily="34" charset="0"/>
                <a:cs typeface="Calibri" pitchFamily="34" charset="0"/>
              </a:rPr>
            </a:br>
            <a:endParaRPr lang="en-US" sz="2400" dirty="0">
              <a:latin typeface="Calibri" pitchFamily="34" charset="0"/>
              <a:cs typeface="Calibri" pitchFamily="34" charset="0"/>
            </a:endParaRPr>
          </a:p>
          <a:p>
            <a:r>
              <a:rPr lang="en-US" sz="2300" dirty="0" smtClean="0">
                <a:latin typeface="Calibri" pitchFamily="34" charset="0"/>
                <a:cs typeface="Calibri" pitchFamily="34" charset="0"/>
              </a:rPr>
              <a:t>John 21:15-17 (RSV)</a:t>
            </a:r>
            <a:r>
              <a:rPr lang="en-US" sz="2400" dirty="0">
                <a:latin typeface="Calibri" pitchFamily="34" charset="0"/>
                <a:cs typeface="Calibri" pitchFamily="34" charset="0"/>
              </a:rPr>
              <a:t/>
            </a:r>
            <a:br>
              <a:rPr lang="en-US" sz="2400" dirty="0">
                <a:latin typeface="Calibri" pitchFamily="34" charset="0"/>
                <a:cs typeface="Calibri" pitchFamily="34" charset="0"/>
              </a:rPr>
            </a:br>
            <a:r>
              <a:rPr lang="en-US" sz="2400" dirty="0">
                <a:latin typeface="Calibri" pitchFamily="34" charset="0"/>
                <a:cs typeface="Calibri" pitchFamily="34" charset="0"/>
              </a:rPr>
              <a:t>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243769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Title 4"/>
          <p:cNvSpPr>
            <a:spLocks noGrp="1"/>
          </p:cNvSpPr>
          <p:nvPr>
            <p:ph type="title"/>
          </p:nvPr>
        </p:nvSpPr>
        <p:spPr/>
        <p:txBody>
          <a:bodyPr/>
          <a:lstStyle/>
          <a:p>
            <a:r>
              <a:rPr lang="en-US" sz="3200" b="1" dirty="0" smtClean="0"/>
              <a:t>ASKING DURING TOUGH TIMES</a:t>
            </a:r>
          </a:p>
        </p:txBody>
      </p:sp>
      <p:sp>
        <p:nvSpPr>
          <p:cNvPr id="37891" name="Content Placeholder 5"/>
          <p:cNvSpPr>
            <a:spLocks noGrp="1"/>
          </p:cNvSpPr>
          <p:nvPr>
            <p:ph idx="1"/>
          </p:nvPr>
        </p:nvSpPr>
        <p:spPr>
          <a:xfrm>
            <a:off x="457200" y="1219200"/>
            <a:ext cx="8229600" cy="3733800"/>
          </a:xfrm>
        </p:spPr>
        <p:txBody>
          <a:bodyPr/>
          <a:lstStyle/>
          <a:p>
            <a:pPr>
              <a:buFont typeface="Wingdings" pitchFamily="2" charset="2"/>
              <a:buChar char="q"/>
            </a:pPr>
            <a:r>
              <a:rPr lang="en-US" sz="2500" dirty="0" smtClean="0">
                <a:latin typeface="Calibri" pitchFamily="34" charset="0"/>
                <a:cs typeface="Calibri" pitchFamily="34" charset="0"/>
              </a:rPr>
              <a:t>Be aware of national trends (</a:t>
            </a:r>
            <a:r>
              <a:rPr lang="en-US" sz="2500" i="1" dirty="0" smtClean="0">
                <a:latin typeface="Calibri" pitchFamily="34" charset="0"/>
                <a:cs typeface="Calibri" pitchFamily="34" charset="0"/>
              </a:rPr>
              <a:t>e.g., </a:t>
            </a:r>
            <a:r>
              <a:rPr lang="en-US" sz="2500" dirty="0" smtClean="0">
                <a:latin typeface="Calibri" pitchFamily="34" charset="0"/>
                <a:cs typeface="Calibri" pitchFamily="34" charset="0"/>
              </a:rPr>
              <a:t>increase in funding for operations, Greenlining Institute and NCRP)</a:t>
            </a:r>
          </a:p>
          <a:p>
            <a:pPr>
              <a:buFont typeface="Wingdings" pitchFamily="2" charset="2"/>
              <a:buChar char="q"/>
            </a:pPr>
            <a:r>
              <a:rPr lang="en-US" sz="2500" dirty="0" smtClean="0">
                <a:latin typeface="Calibri" pitchFamily="34" charset="0"/>
                <a:cs typeface="Calibri" pitchFamily="34" charset="0"/>
              </a:rPr>
              <a:t>Know what’s going on in </a:t>
            </a:r>
            <a:r>
              <a:rPr lang="en-US" sz="2500" u="sng" dirty="0" smtClean="0">
                <a:latin typeface="Calibri" pitchFamily="34" charset="0"/>
                <a:cs typeface="Calibri" pitchFamily="34" charset="0"/>
              </a:rPr>
              <a:t>your</a:t>
            </a:r>
            <a:r>
              <a:rPr lang="en-US" sz="2500" dirty="0" smtClean="0">
                <a:latin typeface="Calibri" pitchFamily="34" charset="0"/>
                <a:cs typeface="Calibri" pitchFamily="34" charset="0"/>
              </a:rPr>
              <a:t> community</a:t>
            </a:r>
          </a:p>
          <a:p>
            <a:pPr lvl="1">
              <a:buFont typeface="Arial" pitchFamily="34" charset="0"/>
              <a:buChar char="•"/>
            </a:pPr>
            <a:r>
              <a:rPr lang="en-US" sz="2100" dirty="0" smtClean="0">
                <a:latin typeface="Calibri" pitchFamily="34" charset="0"/>
                <a:cs typeface="Calibri" pitchFamily="34" charset="0"/>
              </a:rPr>
              <a:t>Jobs</a:t>
            </a:r>
          </a:p>
          <a:p>
            <a:pPr lvl="1">
              <a:buFont typeface="Arial" pitchFamily="34" charset="0"/>
              <a:buChar char="•"/>
            </a:pPr>
            <a:r>
              <a:rPr lang="en-US" sz="2100" dirty="0" smtClean="0">
                <a:latin typeface="Calibri" pitchFamily="34" charset="0"/>
                <a:cs typeface="Calibri" pitchFamily="34" charset="0"/>
              </a:rPr>
              <a:t>Corporate giving</a:t>
            </a:r>
          </a:p>
          <a:p>
            <a:pPr lvl="1">
              <a:buFont typeface="Arial" pitchFamily="34" charset="0"/>
              <a:buChar char="•"/>
            </a:pPr>
            <a:r>
              <a:rPr lang="en-US" sz="2100" dirty="0" smtClean="0">
                <a:latin typeface="Calibri" pitchFamily="34" charset="0"/>
                <a:cs typeface="Calibri" pitchFamily="34" charset="0"/>
              </a:rPr>
              <a:t>Local government grants</a:t>
            </a:r>
          </a:p>
          <a:p>
            <a:pPr lvl="1">
              <a:buFont typeface="Arial" pitchFamily="34" charset="0"/>
              <a:buChar char="•"/>
            </a:pPr>
            <a:r>
              <a:rPr lang="en-US" sz="2100" dirty="0" smtClean="0">
                <a:latin typeface="Calibri" pitchFamily="34" charset="0"/>
                <a:cs typeface="Calibri" pitchFamily="34" charset="0"/>
              </a:rPr>
              <a:t>Foundation giving</a:t>
            </a:r>
          </a:p>
          <a:p>
            <a:pPr>
              <a:buFont typeface="Arial" pitchFamily="34" charset="0"/>
              <a:buChar char="•"/>
            </a:pPr>
            <a:r>
              <a:rPr lang="en-US" sz="2500" dirty="0" smtClean="0">
                <a:latin typeface="Calibri" pitchFamily="34" charset="0"/>
                <a:cs typeface="Calibri" pitchFamily="34" charset="0"/>
              </a:rPr>
              <a:t>Review (or create) your case statement.  Ensure that it is timely and relevant.</a:t>
            </a:r>
          </a:p>
          <a:p>
            <a:endParaRPr lang="en-US" sz="2500" dirty="0" smtClean="0">
              <a:latin typeface="Calibri" pitchFamily="34" charset="0"/>
              <a:cs typeface="Calibri" pitchFamily="34" charset="0"/>
            </a:endParaRPr>
          </a:p>
        </p:txBody>
      </p:sp>
      <p:sp>
        <p:nvSpPr>
          <p:cNvPr id="37892" name="Footer Placeholder 3"/>
          <p:cNvSpPr>
            <a:spLocks noGrp="1"/>
          </p:cNvSpPr>
          <p:nvPr>
            <p:ph type="ftr" sz="quarter" idx="11"/>
          </p:nvPr>
        </p:nvSpPr>
        <p:spPr>
          <a:noFill/>
        </p:spPr>
        <p:txBody>
          <a:bodyPr/>
          <a:lstStyle/>
          <a:p>
            <a:r>
              <a:rPr lang="en-US" dirty="0" smtClean="0"/>
              <a:t>The IU Center on Philanthropy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6446838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sz="3200" b="1" dirty="0" smtClean="0"/>
              <a:t>ASKING DURING TOUGH TIMES</a:t>
            </a:r>
          </a:p>
        </p:txBody>
      </p:sp>
      <p:sp>
        <p:nvSpPr>
          <p:cNvPr id="38915" name="Content Placeholder 2"/>
          <p:cNvSpPr>
            <a:spLocks noGrp="1"/>
          </p:cNvSpPr>
          <p:nvPr>
            <p:ph idx="1"/>
          </p:nvPr>
        </p:nvSpPr>
        <p:spPr>
          <a:xfrm>
            <a:off x="457200" y="1219200"/>
            <a:ext cx="8229600" cy="3733800"/>
          </a:xfrm>
        </p:spPr>
        <p:txBody>
          <a:bodyPr/>
          <a:lstStyle/>
          <a:p>
            <a:pPr>
              <a:buFont typeface="Wingdings" pitchFamily="2" charset="2"/>
              <a:buChar char="q"/>
            </a:pPr>
            <a:r>
              <a:rPr lang="en-US" sz="2500" dirty="0" smtClean="0">
                <a:latin typeface="Calibri" pitchFamily="34" charset="0"/>
                <a:cs typeface="Calibri" pitchFamily="34" charset="0"/>
              </a:rPr>
              <a:t>Review your financial situation</a:t>
            </a:r>
          </a:p>
          <a:p>
            <a:pPr lvl="1">
              <a:buFont typeface="Arial" pitchFamily="34" charset="0"/>
              <a:buChar char="•"/>
            </a:pPr>
            <a:r>
              <a:rPr lang="en-US" sz="2100" dirty="0" smtClean="0">
                <a:latin typeface="Calibri" pitchFamily="34" charset="0"/>
                <a:cs typeface="Calibri" pitchFamily="34" charset="0"/>
              </a:rPr>
              <a:t>Develop a strategy for increasing revenues (not just grants)</a:t>
            </a:r>
          </a:p>
          <a:p>
            <a:pPr lvl="1">
              <a:buFont typeface="Arial" pitchFamily="34" charset="0"/>
              <a:buChar char="•"/>
            </a:pPr>
            <a:r>
              <a:rPr lang="en-US" sz="2100" dirty="0" smtClean="0">
                <a:latin typeface="Calibri" pitchFamily="34" charset="0"/>
                <a:cs typeface="Calibri" pitchFamily="34" charset="0"/>
              </a:rPr>
              <a:t>Develop a strategy for decreasing expenditures</a:t>
            </a:r>
          </a:p>
          <a:p>
            <a:pPr>
              <a:buFont typeface="Wingdings" pitchFamily="2" charset="2"/>
              <a:buChar char="q"/>
            </a:pPr>
            <a:r>
              <a:rPr lang="en-US" sz="2500" dirty="0" smtClean="0">
                <a:latin typeface="Calibri" pitchFamily="34" charset="0"/>
                <a:cs typeface="Calibri" pitchFamily="34" charset="0"/>
              </a:rPr>
              <a:t>Reconsider “special events”</a:t>
            </a:r>
          </a:p>
          <a:p>
            <a:pPr lvl="1">
              <a:buFont typeface="Arial" pitchFamily="34" charset="0"/>
              <a:buChar char="•"/>
            </a:pPr>
            <a:r>
              <a:rPr lang="en-US" sz="2100" dirty="0" smtClean="0">
                <a:latin typeface="Calibri" pitchFamily="34" charset="0"/>
                <a:cs typeface="Calibri" pitchFamily="34" charset="0"/>
              </a:rPr>
              <a:t>How can you create positive cash flow?</a:t>
            </a:r>
          </a:p>
          <a:p>
            <a:pPr>
              <a:buFont typeface="Wingdings" pitchFamily="2" charset="2"/>
              <a:buChar char="q"/>
            </a:pPr>
            <a:r>
              <a:rPr lang="en-US" sz="2500" dirty="0" smtClean="0">
                <a:latin typeface="Calibri" pitchFamily="34" charset="0"/>
                <a:cs typeface="Calibri" pitchFamily="34" charset="0"/>
              </a:rPr>
              <a:t>Upgrade your skills</a:t>
            </a:r>
          </a:p>
          <a:p>
            <a:pPr lvl="1">
              <a:buFont typeface="Arial" pitchFamily="34" charset="0"/>
              <a:buChar char="•"/>
            </a:pPr>
            <a:r>
              <a:rPr lang="en-US" sz="2100" dirty="0" smtClean="0">
                <a:latin typeface="Calibri" pitchFamily="34" charset="0"/>
                <a:cs typeface="Calibri" pitchFamily="34" charset="0"/>
              </a:rPr>
              <a:t>Join the AFP</a:t>
            </a:r>
          </a:p>
          <a:p>
            <a:pPr lvl="1">
              <a:buFont typeface="Arial" pitchFamily="34" charset="0"/>
              <a:buChar char="•"/>
            </a:pPr>
            <a:r>
              <a:rPr lang="en-US" sz="2100" dirty="0" smtClean="0">
                <a:latin typeface="Calibri" pitchFamily="34" charset="0"/>
                <a:cs typeface="Calibri" pitchFamily="34" charset="0"/>
              </a:rPr>
              <a:t>Take courses at The Fund Raising School</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9083871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z="3200" b="1" dirty="0"/>
              <a:t>ASKING DURING TOUGH TIMES</a:t>
            </a:r>
            <a:endParaRPr lang="en-US" sz="3200" b="1" dirty="0" smtClean="0"/>
          </a:p>
        </p:txBody>
      </p:sp>
      <p:sp>
        <p:nvSpPr>
          <p:cNvPr id="39939" name="Content Placeholder 2"/>
          <p:cNvSpPr>
            <a:spLocks noGrp="1"/>
          </p:cNvSpPr>
          <p:nvPr>
            <p:ph idx="1"/>
          </p:nvPr>
        </p:nvSpPr>
        <p:spPr>
          <a:xfrm>
            <a:off x="381000" y="1219200"/>
            <a:ext cx="8229600" cy="3733800"/>
          </a:xfrm>
        </p:spPr>
        <p:txBody>
          <a:bodyPr>
            <a:normAutofit/>
          </a:bodyPr>
          <a:lstStyle/>
          <a:p>
            <a:pPr>
              <a:buFont typeface="Wingdings" pitchFamily="2" charset="2"/>
              <a:buChar char="q"/>
            </a:pPr>
            <a:r>
              <a:rPr lang="en-US" sz="2500" dirty="0" smtClean="0">
                <a:latin typeface="Calibri" pitchFamily="34" charset="0"/>
                <a:cs typeface="Calibri" pitchFamily="34" charset="0"/>
              </a:rPr>
              <a:t>Expand your network</a:t>
            </a:r>
          </a:p>
          <a:p>
            <a:pPr>
              <a:buFont typeface="Wingdings" pitchFamily="2" charset="2"/>
              <a:buChar char="q"/>
            </a:pPr>
            <a:r>
              <a:rPr lang="en-US" sz="2500" dirty="0" smtClean="0">
                <a:latin typeface="Calibri" pitchFamily="34" charset="0"/>
                <a:cs typeface="Calibri" pitchFamily="34" charset="0"/>
              </a:rPr>
              <a:t>Review your public relations plan</a:t>
            </a:r>
          </a:p>
          <a:p>
            <a:pPr marL="746125" lvl="2" indent="-342900" eaLnBrk="1" hangingPunct="1">
              <a:buFont typeface="Arial" pitchFamily="34" charset="0"/>
              <a:buChar char="•"/>
            </a:pPr>
            <a:r>
              <a:rPr lang="en-US" sz="1900" dirty="0" smtClean="0">
                <a:latin typeface="Calibri" pitchFamily="34" charset="0"/>
                <a:cs typeface="Calibri" pitchFamily="34" charset="0"/>
              </a:rPr>
              <a:t>Show impact of gifts (stewardship) </a:t>
            </a:r>
          </a:p>
          <a:p>
            <a:pPr marL="746125" lvl="2" indent="-342900" eaLnBrk="1" hangingPunct="1">
              <a:buFont typeface="Arial" pitchFamily="34" charset="0"/>
              <a:buChar char="•"/>
            </a:pPr>
            <a:r>
              <a:rPr lang="en-US" sz="1900" dirty="0" smtClean="0">
                <a:latin typeface="Calibri" pitchFamily="34" charset="0"/>
                <a:cs typeface="Calibri" pitchFamily="34" charset="0"/>
              </a:rPr>
              <a:t>Tell stories (empathy)</a:t>
            </a:r>
          </a:p>
          <a:p>
            <a:pPr marL="746125" lvl="2" indent="-342900" eaLnBrk="1" hangingPunct="1">
              <a:buFont typeface="Arial" pitchFamily="34" charset="0"/>
              <a:buChar char="•"/>
            </a:pPr>
            <a:r>
              <a:rPr lang="en-US" sz="1900" dirty="0" smtClean="0">
                <a:latin typeface="Calibri" pitchFamily="34" charset="0"/>
                <a:cs typeface="Calibri" pitchFamily="34" charset="0"/>
              </a:rPr>
              <a:t>Present opportunity or responsibility to “help those with less” (duty)  </a:t>
            </a:r>
          </a:p>
          <a:p>
            <a:pPr>
              <a:buFont typeface="Wingdings" pitchFamily="2" charset="2"/>
              <a:buChar char="q"/>
            </a:pPr>
            <a:r>
              <a:rPr lang="en-US" sz="2500" dirty="0" smtClean="0">
                <a:latin typeface="Calibri" pitchFamily="34" charset="0"/>
                <a:cs typeface="Calibri" pitchFamily="34" charset="0"/>
              </a:rPr>
              <a:t>Research, Research, Research!</a:t>
            </a:r>
          </a:p>
          <a:p>
            <a:pPr lvl="1">
              <a:buFont typeface="Arial" pitchFamily="34" charset="0"/>
              <a:buChar char="•"/>
            </a:pPr>
            <a:r>
              <a:rPr lang="en-US" sz="2100" dirty="0" smtClean="0">
                <a:latin typeface="Calibri" pitchFamily="34" charset="0"/>
                <a:cs typeface="Calibri" pitchFamily="34" charset="0"/>
              </a:rPr>
              <a:t>Devour the </a:t>
            </a:r>
            <a:r>
              <a:rPr lang="en-US" sz="2100" i="1" dirty="0" smtClean="0">
                <a:latin typeface="Calibri" pitchFamily="34" charset="0"/>
                <a:cs typeface="Calibri" pitchFamily="34" charset="0"/>
              </a:rPr>
              <a:t>Chronicle of Philanthropy, Nonprofit Times, Giving USA, The Wall Street Journal, </a:t>
            </a:r>
            <a:r>
              <a:rPr lang="en-US" sz="2100" dirty="0" smtClean="0">
                <a:latin typeface="Calibri" pitchFamily="34" charset="0"/>
                <a:cs typeface="Calibri" pitchFamily="34" charset="0"/>
              </a:rPr>
              <a:t>etc.</a:t>
            </a:r>
          </a:p>
          <a:p>
            <a:pPr lvl="1">
              <a:buFont typeface="Arial" pitchFamily="34" charset="0"/>
              <a:buChar char="•"/>
            </a:pPr>
            <a:r>
              <a:rPr lang="en-US" sz="2100" dirty="0" smtClean="0">
                <a:latin typeface="Calibri" pitchFamily="34" charset="0"/>
                <a:cs typeface="Calibri" pitchFamily="34" charset="0"/>
              </a:rPr>
              <a:t>What’s the fastest growing source of charitable giving?? </a:t>
            </a:r>
          </a:p>
          <a:p>
            <a:endParaRPr lang="en-US"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2369562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sz="3200" b="1" dirty="0"/>
              <a:t>ASKING DURING TOUGH TIMES</a:t>
            </a:r>
            <a:endParaRPr lang="en-US" sz="3200" b="1" dirty="0" smtClean="0"/>
          </a:p>
        </p:txBody>
      </p:sp>
      <p:sp>
        <p:nvSpPr>
          <p:cNvPr id="3" name="Content Placeholder 2"/>
          <p:cNvSpPr>
            <a:spLocks noGrp="1"/>
          </p:cNvSpPr>
          <p:nvPr>
            <p:ph idx="1"/>
          </p:nvPr>
        </p:nvSpPr>
        <p:spPr>
          <a:xfrm>
            <a:off x="457200" y="1371600"/>
            <a:ext cx="8229600" cy="3733800"/>
          </a:xfrm>
        </p:spPr>
        <p:txBody>
          <a:bodyPr/>
          <a:lstStyle/>
          <a:p>
            <a:pPr marL="381000" indent="-381000" eaLnBrk="1" hangingPunct="1">
              <a:buFont typeface="Wingdings" pitchFamily="2" charset="2"/>
              <a:buChar char="q"/>
              <a:defRPr/>
            </a:pPr>
            <a:r>
              <a:rPr lang="en-US" sz="2400" dirty="0" smtClean="0">
                <a:latin typeface="Calibri" pitchFamily="34" charset="0"/>
                <a:cs typeface="Calibri" pitchFamily="34" charset="0"/>
              </a:rPr>
              <a:t>Reconsider individuals.</a:t>
            </a:r>
          </a:p>
          <a:p>
            <a:pPr marL="746125" lvl="2" indent="-342900" eaLnBrk="1" hangingPunct="1">
              <a:buFont typeface="Arial" pitchFamily="34" charset="0"/>
              <a:buChar char="•"/>
              <a:defRPr/>
            </a:pPr>
            <a:r>
              <a:rPr lang="en-US" sz="1900" dirty="0" smtClean="0">
                <a:latin typeface="Calibri" pitchFamily="34" charset="0"/>
                <a:cs typeface="Calibri" pitchFamily="34" charset="0"/>
              </a:rPr>
              <a:t>Maintain connections with institutional funders but do not expect “bail out” from foundations or corporations. </a:t>
            </a:r>
          </a:p>
          <a:p>
            <a:pPr marL="746125" lvl="2" indent="-342900" eaLnBrk="1" hangingPunct="1">
              <a:buFont typeface="Arial" pitchFamily="34" charset="0"/>
              <a:buChar char="•"/>
              <a:defRPr/>
            </a:pPr>
            <a:r>
              <a:rPr lang="en-US" sz="1900" dirty="0" smtClean="0">
                <a:latin typeface="Calibri" pitchFamily="34" charset="0"/>
                <a:cs typeface="Calibri" pitchFamily="34" charset="0"/>
              </a:rPr>
              <a:t>Research shows working and married women are very likely to decide household donations.  </a:t>
            </a:r>
            <a:r>
              <a:rPr lang="en-US" sz="1900" u="sng" dirty="0" smtClean="0">
                <a:latin typeface="Calibri" pitchFamily="34" charset="0"/>
                <a:cs typeface="Calibri" pitchFamily="34" charset="0"/>
              </a:rPr>
              <a:t>Engage and cultivate women</a:t>
            </a:r>
            <a:r>
              <a:rPr lang="en-US" sz="1900" dirty="0" smtClean="0">
                <a:latin typeface="Calibri" pitchFamily="34" charset="0"/>
                <a:cs typeface="Calibri" pitchFamily="34" charset="0"/>
              </a:rPr>
              <a:t>.</a:t>
            </a:r>
          </a:p>
          <a:p>
            <a:pPr marL="746125" lvl="2" indent="-342900" eaLnBrk="1" hangingPunct="1">
              <a:buFont typeface="Arial" pitchFamily="34" charset="0"/>
              <a:buChar char="•"/>
              <a:defRPr/>
            </a:pPr>
            <a:r>
              <a:rPr lang="en-US" sz="2000" dirty="0" smtClean="0">
                <a:latin typeface="Calibri" pitchFamily="34" charset="0"/>
                <a:cs typeface="Calibri" pitchFamily="34" charset="0"/>
              </a:rPr>
              <a:t>Some research shows two “types” of donors – those moved by empathy and those moved by duty.  Appeal to both! </a:t>
            </a:r>
          </a:p>
          <a:p>
            <a:pPr eaLnBrk="1" hangingPunct="1">
              <a:buFont typeface="Wingdings" pitchFamily="2" charset="2"/>
              <a:buChar char="q"/>
              <a:defRPr/>
            </a:pPr>
            <a:r>
              <a:rPr lang="en-US" sz="2400" dirty="0" smtClean="0">
                <a:latin typeface="Calibri" pitchFamily="34" charset="0"/>
                <a:cs typeface="Calibri" pitchFamily="34" charset="0"/>
              </a:rPr>
              <a:t>Arrange for commitments of frequent small donations: EFT or credit card authorization.</a:t>
            </a:r>
          </a:p>
          <a:p>
            <a:pPr marL="708025" lvl="2" indent="-304800" eaLnBrk="1" hangingPunct="1">
              <a:defRPr/>
            </a:pPr>
            <a:endParaRPr lang="en-US" sz="2000" dirty="0" smtClean="0">
              <a:latin typeface="Calibri" pitchFamily="34" charset="0"/>
              <a:cs typeface="Calibri" pitchFamily="34" charset="0"/>
            </a:endParaRPr>
          </a:p>
          <a:p>
            <a:pPr marL="708025" lvl="2" indent="-304800" eaLnBrk="1" hangingPunct="1">
              <a:defRPr/>
            </a:pPr>
            <a:endParaRPr lang="en-US" sz="1900" dirty="0" smtClean="0">
              <a:latin typeface="Calibri" pitchFamily="34" charset="0"/>
              <a:cs typeface="Calibri" pitchFamily="34" charset="0"/>
            </a:endParaRPr>
          </a:p>
          <a:p>
            <a:pPr>
              <a:defRPr/>
            </a:pPr>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2140170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sz="3200" b="1" dirty="0"/>
              <a:t>ASKING DURING TOUGH TIMES</a:t>
            </a:r>
            <a:endParaRPr lang="en-US" sz="3200" b="1" dirty="0" smtClean="0"/>
          </a:p>
        </p:txBody>
      </p:sp>
      <p:sp>
        <p:nvSpPr>
          <p:cNvPr id="41987" name="Content Placeholder 2"/>
          <p:cNvSpPr>
            <a:spLocks noGrp="1"/>
          </p:cNvSpPr>
          <p:nvPr>
            <p:ph idx="1"/>
          </p:nvPr>
        </p:nvSpPr>
        <p:spPr>
          <a:xfrm>
            <a:off x="457200" y="1447800"/>
            <a:ext cx="8229600" cy="3733800"/>
          </a:xfrm>
        </p:spPr>
        <p:txBody>
          <a:bodyPr/>
          <a:lstStyle/>
          <a:p>
            <a:pPr eaLnBrk="1" hangingPunct="1">
              <a:buFont typeface="Wingdings" pitchFamily="2" charset="2"/>
              <a:buChar char="q"/>
            </a:pPr>
            <a:r>
              <a:rPr lang="en-US" sz="2500" dirty="0" smtClean="0">
                <a:latin typeface="Calibri" pitchFamily="34" charset="0"/>
                <a:cs typeface="Calibri" pitchFamily="34" charset="0"/>
              </a:rPr>
              <a:t>Promote your organization as a way for people to ‘exchange’ holiday gifts: Big Sisters had some success years ago with “Honor Mothers” for  Mother’s Day.</a:t>
            </a:r>
          </a:p>
          <a:p>
            <a:pPr eaLnBrk="1" hangingPunct="1">
              <a:buFont typeface="Wingdings" pitchFamily="2" charset="2"/>
              <a:buChar char="q"/>
            </a:pPr>
            <a:r>
              <a:rPr lang="en-US" sz="2500" dirty="0" smtClean="0">
                <a:latin typeface="Calibri" pitchFamily="34" charset="0"/>
                <a:cs typeface="Calibri" pitchFamily="34" charset="0"/>
              </a:rPr>
              <a:t>Your donors </a:t>
            </a:r>
            <a:r>
              <a:rPr lang="en-US" sz="2500" u="sng" dirty="0" smtClean="0">
                <a:latin typeface="Calibri" pitchFamily="34" charset="0"/>
                <a:cs typeface="Calibri" pitchFamily="34" charset="0"/>
              </a:rPr>
              <a:t>want</a:t>
            </a:r>
            <a:r>
              <a:rPr lang="en-US" sz="2500" dirty="0" smtClean="0">
                <a:latin typeface="Calibri" pitchFamily="34" charset="0"/>
                <a:cs typeface="Calibri" pitchFamily="34" charset="0"/>
              </a:rPr>
              <a:t> to give.  It’s </a:t>
            </a:r>
            <a:r>
              <a:rPr lang="en-US" sz="2500" u="sng" dirty="0" smtClean="0">
                <a:latin typeface="Calibri" pitchFamily="34" charset="0"/>
                <a:cs typeface="Calibri" pitchFamily="34" charset="0"/>
              </a:rPr>
              <a:t>your</a:t>
            </a:r>
            <a:r>
              <a:rPr lang="en-US" sz="2500" dirty="0" smtClean="0">
                <a:latin typeface="Calibri" pitchFamily="34" charset="0"/>
                <a:cs typeface="Calibri" pitchFamily="34" charset="0"/>
              </a:rPr>
              <a:t> job to show them how!</a:t>
            </a:r>
          </a:p>
          <a:p>
            <a:pPr eaLnBrk="1" hangingPunct="1">
              <a:buFont typeface="Wingdings" pitchFamily="2" charset="2"/>
              <a:buChar char="q"/>
            </a:pPr>
            <a:r>
              <a:rPr lang="en-US" sz="2500" dirty="0" smtClean="0">
                <a:latin typeface="Calibri" pitchFamily="34" charset="0"/>
                <a:cs typeface="Calibri" pitchFamily="34" charset="0"/>
              </a:rPr>
              <a:t>Engage volunteers</a:t>
            </a:r>
          </a:p>
          <a:p>
            <a:endParaRPr lang="en-US"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8443426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33400" y="457200"/>
            <a:ext cx="8302752" cy="758952"/>
          </a:xfrm>
        </p:spPr>
        <p:txBody>
          <a:bodyPr>
            <a:noAutofit/>
          </a:bodyPr>
          <a:lstStyle/>
          <a:p>
            <a:pPr algn="ctr" eaLnBrk="1" hangingPunct="1"/>
            <a:r>
              <a:rPr lang="en-US" sz="3500" b="1" dirty="0" smtClean="0"/>
              <a:t>SOLICITATION:</a:t>
            </a:r>
            <a:br>
              <a:rPr lang="en-US" sz="3500" b="1" dirty="0" smtClean="0"/>
            </a:br>
            <a:r>
              <a:rPr lang="en-US" sz="3500" b="1" dirty="0" smtClean="0"/>
              <a:t>THE OPENING</a:t>
            </a:r>
          </a:p>
        </p:txBody>
      </p:sp>
      <p:sp>
        <p:nvSpPr>
          <p:cNvPr id="12291" name="Rectangle 3"/>
          <p:cNvSpPr>
            <a:spLocks noGrp="1" noChangeArrowheads="1"/>
          </p:cNvSpPr>
          <p:nvPr>
            <p:ph type="body" idx="4294967295"/>
          </p:nvPr>
        </p:nvSpPr>
        <p:spPr>
          <a:xfrm>
            <a:off x="533400" y="1524000"/>
            <a:ext cx="8199438" cy="4572000"/>
          </a:xfrm>
        </p:spPr>
        <p:txBody>
          <a:bodyPr>
            <a:normAutofit/>
          </a:bodyPr>
          <a:lstStyle/>
          <a:p>
            <a:pPr marL="609600" indent="-609600" eaLnBrk="1" hangingPunct="1">
              <a:buFont typeface="Wingdings" pitchFamily="2" charset="2"/>
              <a:buNone/>
              <a:defRPr/>
            </a:pPr>
            <a:endParaRPr lang="en-US" sz="1400" dirty="0" smtClean="0"/>
          </a:p>
          <a:p>
            <a:pPr marL="609600" indent="-609600">
              <a:buClr>
                <a:schemeClr val="tx1"/>
              </a:buClr>
              <a:buNone/>
            </a:pPr>
            <a:r>
              <a:rPr lang="en-US" sz="2000" dirty="0" smtClean="0">
                <a:latin typeface="Cachet Book" pitchFamily="34" charset="0"/>
              </a:rPr>
              <a:t>This phase should take approximately five minutes.</a:t>
            </a:r>
          </a:p>
          <a:p>
            <a:pPr marL="609600" indent="-609600">
              <a:buFont typeface="Symbol" pitchFamily="18" charset="2"/>
              <a:buChar char="¨"/>
            </a:pPr>
            <a:endParaRPr lang="en-US" sz="2000" u="sng" dirty="0" smtClean="0">
              <a:latin typeface="Cachet Book" pitchFamily="34" charset="0"/>
            </a:endParaRPr>
          </a:p>
          <a:p>
            <a:pPr marL="609600" indent="-609600">
              <a:buClr>
                <a:schemeClr val="tx1"/>
              </a:buClr>
              <a:buSzPct val="90000"/>
              <a:buFont typeface="Wingdings" pitchFamily="2" charset="2"/>
              <a:buChar char="q"/>
            </a:pPr>
            <a:r>
              <a:rPr lang="en-US" sz="2000" dirty="0" smtClean="0">
                <a:latin typeface="Cachet Book" pitchFamily="34" charset="0"/>
              </a:rPr>
              <a:t>Ask open-ended questions</a:t>
            </a:r>
          </a:p>
          <a:p>
            <a:pPr marL="609600" indent="-609600">
              <a:buClr>
                <a:schemeClr val="tx1"/>
              </a:buClr>
              <a:buSzPct val="90000"/>
              <a:buFont typeface="Wingdings" pitchFamily="2" charset="2"/>
              <a:buChar char="q"/>
            </a:pPr>
            <a:endParaRPr lang="en-US" sz="2000" dirty="0" smtClean="0">
              <a:latin typeface="Cachet Book" pitchFamily="34" charset="0"/>
            </a:endParaRPr>
          </a:p>
          <a:p>
            <a:pPr marL="609600" indent="-609600">
              <a:buClr>
                <a:schemeClr val="tx1"/>
              </a:buClr>
              <a:buSzPct val="90000"/>
              <a:buFont typeface="Wingdings" pitchFamily="2" charset="2"/>
              <a:buChar char="q"/>
            </a:pPr>
            <a:r>
              <a:rPr lang="en-US" sz="2000" dirty="0" smtClean="0">
                <a:latin typeface="Cachet Book" pitchFamily="34" charset="0"/>
              </a:rPr>
              <a:t>Observe the prospect’s interests  	</a:t>
            </a:r>
          </a:p>
          <a:p>
            <a:pPr marL="609600" indent="-609600">
              <a:buClr>
                <a:schemeClr val="tx1"/>
              </a:buClr>
              <a:buSzPct val="90000"/>
              <a:buFont typeface="Wingdings" pitchFamily="2" charset="2"/>
              <a:buChar char="q"/>
            </a:pPr>
            <a:endParaRPr lang="en-US" sz="2000" dirty="0" smtClean="0">
              <a:latin typeface="Cachet Book" pitchFamily="34" charset="0"/>
            </a:endParaRPr>
          </a:p>
          <a:p>
            <a:pPr marL="609600" indent="-609600">
              <a:buClr>
                <a:schemeClr val="tx1"/>
              </a:buClr>
              <a:buSzPct val="90000"/>
              <a:buFont typeface="Wingdings" pitchFamily="2" charset="2"/>
              <a:buChar char="q"/>
            </a:pPr>
            <a:r>
              <a:rPr lang="en-US" sz="2000" dirty="0" smtClean="0">
                <a:latin typeface="Cachet Book" pitchFamily="34" charset="0"/>
              </a:rPr>
              <a:t>Discuss his/her relationship with the organization</a:t>
            </a:r>
          </a:p>
          <a:p>
            <a:pPr marL="609600" indent="-609600">
              <a:buClr>
                <a:schemeClr val="tx1"/>
              </a:buClr>
              <a:buSzPct val="90000"/>
              <a:buFont typeface="Wingdings" pitchFamily="2" charset="2"/>
              <a:buChar char="q"/>
            </a:pPr>
            <a:endParaRPr lang="en-US" sz="2000" dirty="0" smtClean="0">
              <a:latin typeface="Cachet Book" pitchFamily="34" charset="0"/>
            </a:endParaRPr>
          </a:p>
          <a:p>
            <a:pPr marL="609600" indent="-609600">
              <a:buClr>
                <a:schemeClr val="tx1"/>
              </a:buClr>
              <a:buSzPct val="90000"/>
              <a:buFont typeface="Wingdings" pitchFamily="2" charset="2"/>
              <a:buChar char="q"/>
            </a:pPr>
            <a:r>
              <a:rPr lang="en-US" sz="2000" dirty="0" smtClean="0">
                <a:latin typeface="Cachet Book" pitchFamily="34" charset="0"/>
              </a:rPr>
              <a:t>Share your passion for the organization</a:t>
            </a:r>
          </a:p>
          <a:p>
            <a:pPr marL="609600" indent="-609600" eaLnBrk="1" hangingPunct="1">
              <a:buClr>
                <a:schemeClr val="tx1"/>
              </a:buClr>
              <a:buFont typeface="Wingdings" pitchFamily="2" charset="2"/>
              <a:buChar char="þ"/>
              <a:defRPr/>
            </a:pPr>
            <a:endParaRPr lang="en-US" sz="2000" dirty="0" smtClean="0"/>
          </a:p>
          <a:p>
            <a:pPr marL="609600" indent="-609600" eaLnBrk="1" hangingPunct="1">
              <a:buClr>
                <a:schemeClr val="tx1"/>
              </a:buClr>
              <a:buFont typeface="Wingdings" pitchFamily="2" charset="2"/>
              <a:buChar char="þ"/>
              <a:defRPr/>
            </a:pPr>
            <a:endParaRPr lang="en-US" sz="1200" dirty="0" smtClean="0"/>
          </a:p>
          <a:p>
            <a:pPr marL="609600" indent="-609600" eaLnBrk="1" hangingPunct="1">
              <a:buFont typeface="Wingdings" pitchFamily="2" charset="2"/>
              <a:buAutoNum type="arabicPeriod"/>
              <a:defRPr/>
            </a:pPr>
            <a:endParaRPr lang="en-US" sz="2000" dirty="0" smtClean="0"/>
          </a:p>
          <a:p>
            <a:pPr marL="609600" indent="-609600" eaLnBrk="1" hangingPunct="1">
              <a:buFont typeface="Wingdings" pitchFamily="2" charset="2"/>
              <a:buAutoNum type="arabicPeriod"/>
              <a:defRPr/>
            </a:pPr>
            <a:endParaRPr lang="en-US" sz="2000" dirty="0" smtClean="0"/>
          </a:p>
          <a:p>
            <a:pPr marL="609600" indent="-609600" eaLnBrk="1" hangingPunct="1">
              <a:buFont typeface="Wingdings" pitchFamily="2" charset="2"/>
              <a:buNone/>
              <a:defRPr/>
            </a:pPr>
            <a:endParaRPr lang="en-US" sz="2200" dirty="0" smtClean="0"/>
          </a:p>
          <a:p>
            <a:pPr marL="609600" indent="-609600" eaLnBrk="1" hangingPunct="1">
              <a:buFont typeface="Wingdings" pitchFamily="2" charset="2"/>
              <a:buNone/>
              <a:defRPr/>
            </a:pP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857834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33400" y="457200"/>
            <a:ext cx="8302752" cy="758952"/>
          </a:xfrm>
        </p:spPr>
        <p:txBody>
          <a:bodyPr>
            <a:noAutofit/>
          </a:bodyPr>
          <a:lstStyle/>
          <a:p>
            <a:pPr algn="ctr" eaLnBrk="1" hangingPunct="1"/>
            <a:r>
              <a:rPr lang="en-US" sz="3500" b="1" dirty="0" smtClean="0"/>
              <a:t>SOLICITATION:</a:t>
            </a:r>
            <a:br>
              <a:rPr lang="en-US" sz="3500" b="1" dirty="0" smtClean="0"/>
            </a:br>
            <a:r>
              <a:rPr lang="en-US" sz="3500" b="1" dirty="0" smtClean="0"/>
              <a:t>THE </a:t>
            </a:r>
            <a:r>
              <a:rPr lang="en-US" sz="3500" dirty="0" smtClean="0"/>
              <a:t>PRESENTATION</a:t>
            </a:r>
            <a:endParaRPr lang="en-US" sz="3500" b="1" dirty="0" smtClean="0"/>
          </a:p>
        </p:txBody>
      </p:sp>
      <p:sp>
        <p:nvSpPr>
          <p:cNvPr id="12291" name="Rectangle 3"/>
          <p:cNvSpPr>
            <a:spLocks noGrp="1" noChangeArrowheads="1"/>
          </p:cNvSpPr>
          <p:nvPr>
            <p:ph type="body" idx="4294967295"/>
          </p:nvPr>
        </p:nvSpPr>
        <p:spPr>
          <a:xfrm>
            <a:off x="304800" y="1527175"/>
            <a:ext cx="8199438" cy="4572000"/>
          </a:xfrm>
        </p:spPr>
        <p:txBody>
          <a:bodyPr>
            <a:normAutofit/>
          </a:bodyPr>
          <a:lstStyle/>
          <a:p>
            <a:pPr marL="609600" indent="-609600" eaLnBrk="1" hangingPunct="1">
              <a:buClr>
                <a:schemeClr val="tx1"/>
              </a:buClr>
              <a:buFont typeface="Wingdings" pitchFamily="2" charset="2"/>
              <a:buChar char="þ"/>
              <a:defRPr/>
            </a:pPr>
            <a:endParaRPr lang="en-US" sz="2000" dirty="0" smtClean="0"/>
          </a:p>
          <a:p>
            <a:pPr marL="609600" indent="-609600" eaLnBrk="1" hangingPunct="1">
              <a:buClr>
                <a:schemeClr val="tx1"/>
              </a:buClr>
              <a:buFont typeface="Wingdings" pitchFamily="2" charset="2"/>
              <a:buChar char="þ"/>
              <a:defRPr/>
            </a:pPr>
            <a:endParaRPr lang="en-US" sz="1200" dirty="0" smtClean="0"/>
          </a:p>
          <a:p>
            <a:pPr marL="609600" indent="-609600" eaLnBrk="1" hangingPunct="1">
              <a:buFont typeface="Wingdings" pitchFamily="2" charset="2"/>
              <a:buAutoNum type="arabicPeriod"/>
              <a:defRPr/>
            </a:pPr>
            <a:endParaRPr lang="en-US" sz="2000" dirty="0" smtClean="0"/>
          </a:p>
          <a:p>
            <a:pPr marL="609600" indent="-609600" eaLnBrk="1" hangingPunct="1">
              <a:buFont typeface="Wingdings" pitchFamily="2" charset="2"/>
              <a:buAutoNum type="arabicPeriod"/>
              <a:defRPr/>
            </a:pPr>
            <a:endParaRPr lang="en-US" sz="2000" dirty="0" smtClean="0"/>
          </a:p>
          <a:p>
            <a:pPr marL="609600" indent="-609600" eaLnBrk="1" hangingPunct="1">
              <a:buFont typeface="Wingdings" pitchFamily="2" charset="2"/>
              <a:buNone/>
              <a:defRPr/>
            </a:pPr>
            <a:endParaRPr lang="en-US" sz="2200" dirty="0" smtClean="0"/>
          </a:p>
          <a:p>
            <a:pPr marL="609600" indent="-609600" eaLnBrk="1" hangingPunct="1">
              <a:buFont typeface="Wingdings" pitchFamily="2" charset="2"/>
              <a:buNone/>
              <a:defRPr/>
            </a:pPr>
            <a:endParaRPr lang="en-US" dirty="0" smtClean="0"/>
          </a:p>
        </p:txBody>
      </p:sp>
      <p:sp>
        <p:nvSpPr>
          <p:cNvPr id="2" name="Rectangle 1"/>
          <p:cNvSpPr/>
          <p:nvPr/>
        </p:nvSpPr>
        <p:spPr>
          <a:xfrm>
            <a:off x="533400" y="1720840"/>
            <a:ext cx="7086600" cy="3908762"/>
          </a:xfrm>
          <a:prstGeom prst="rect">
            <a:avLst/>
          </a:prstGeom>
        </p:spPr>
        <p:txBody>
          <a:bodyPr wrap="square">
            <a:spAutoFit/>
          </a:bodyPr>
          <a:lstStyle/>
          <a:p>
            <a:pPr marL="533400" indent="-533400">
              <a:buClr>
                <a:schemeClr val="tx1"/>
              </a:buClr>
              <a:buNone/>
            </a:pPr>
            <a:r>
              <a:rPr lang="en-US" sz="2000" dirty="0">
                <a:latin typeface="Cachet Book" pitchFamily="34" charset="0"/>
              </a:rPr>
              <a:t>This phase should take approximately 20 minutes.</a:t>
            </a:r>
          </a:p>
          <a:p>
            <a:pPr marL="533400" indent="-533400">
              <a:buClr>
                <a:schemeClr val="tx1"/>
              </a:buClr>
              <a:buNone/>
            </a:pPr>
            <a:endParaRPr lang="en-US" u="sng" dirty="0">
              <a:latin typeface="Cachet Book" pitchFamily="34" charset="0"/>
            </a:endParaRPr>
          </a:p>
          <a:p>
            <a:pPr marL="533400" indent="-533400">
              <a:buClr>
                <a:schemeClr val="tx1"/>
              </a:buClr>
              <a:buSzPct val="90000"/>
              <a:buFont typeface="Wingdings" pitchFamily="2" charset="2"/>
              <a:buChar char="q"/>
            </a:pPr>
            <a:r>
              <a:rPr lang="en-US" sz="2000" dirty="0">
                <a:latin typeface="Cachet Book" pitchFamily="34" charset="0"/>
              </a:rPr>
              <a:t>Explain in simple terms what their last gift accomplished </a:t>
            </a:r>
          </a:p>
          <a:p>
            <a:pPr marL="533400" indent="-533400">
              <a:buClr>
                <a:schemeClr val="tx1"/>
              </a:buClr>
              <a:buSzPct val="90000"/>
              <a:buFont typeface="Wingdings" pitchFamily="2" charset="2"/>
              <a:buChar char="q"/>
            </a:pPr>
            <a:endParaRPr lang="en-US" sz="2000" dirty="0">
              <a:latin typeface="Cachet Book" pitchFamily="34" charset="0"/>
            </a:endParaRPr>
          </a:p>
          <a:p>
            <a:pPr marL="533400" indent="-533400">
              <a:buClr>
                <a:schemeClr val="tx1"/>
              </a:buClr>
              <a:buSzPct val="90000"/>
              <a:buFont typeface="Wingdings" pitchFamily="2" charset="2"/>
              <a:buChar char="q"/>
            </a:pPr>
            <a:r>
              <a:rPr lang="en-US" sz="2000" dirty="0">
                <a:latin typeface="Cachet Book" pitchFamily="34" charset="0"/>
              </a:rPr>
              <a:t>Don’t sell programs or “things”.  People give from emotion and a sense of shared values</a:t>
            </a:r>
          </a:p>
          <a:p>
            <a:pPr marL="533400" indent="-533400">
              <a:buClr>
                <a:schemeClr val="tx1"/>
              </a:buClr>
              <a:buSzPct val="90000"/>
              <a:buFont typeface="Wingdings" pitchFamily="2" charset="2"/>
              <a:buChar char="q"/>
            </a:pPr>
            <a:endParaRPr lang="en-US" sz="2000" dirty="0">
              <a:latin typeface="Cachet Book" pitchFamily="34" charset="0"/>
            </a:endParaRPr>
          </a:p>
          <a:p>
            <a:pPr marL="533400" indent="-533400">
              <a:buClr>
                <a:schemeClr val="tx1"/>
              </a:buClr>
              <a:buSzPct val="90000"/>
              <a:buFont typeface="Wingdings" pitchFamily="2" charset="2"/>
              <a:buChar char="q"/>
            </a:pPr>
            <a:r>
              <a:rPr lang="en-US" sz="2000" dirty="0">
                <a:latin typeface="Cachet Book" pitchFamily="34" charset="0"/>
              </a:rPr>
              <a:t>Relate benefits based on what the donor has said is important to THEM</a:t>
            </a:r>
            <a:r>
              <a:rPr lang="en-US" sz="2000" dirty="0" smtClean="0">
                <a:latin typeface="Cachet Book" pitchFamily="34" charset="0"/>
              </a:rPr>
              <a:t>.</a:t>
            </a:r>
          </a:p>
          <a:p>
            <a:pPr marL="533400" indent="-533400">
              <a:buClr>
                <a:schemeClr val="tx1"/>
              </a:buClr>
              <a:buFont typeface="Wingdings" pitchFamily="2" charset="2"/>
              <a:buChar char="þ"/>
            </a:pPr>
            <a:endParaRPr lang="en-US" dirty="0">
              <a:latin typeface="Cachet Book" pitchFamily="34" charset="0"/>
            </a:endParaRPr>
          </a:p>
          <a:p>
            <a:pPr marL="533400" indent="-533400">
              <a:buClr>
                <a:schemeClr val="tx1"/>
              </a:buClr>
              <a:buFont typeface="Wingdings" pitchFamily="2" charset="2"/>
              <a:buChar char="þ"/>
            </a:pPr>
            <a:endParaRPr lang="en-US" dirty="0" smtClean="0">
              <a:latin typeface="Cachet Book" pitchFamily="34" charset="0"/>
            </a:endParaRPr>
          </a:p>
          <a:p>
            <a:pPr marL="533400" indent="-533400">
              <a:buClr>
                <a:schemeClr val="tx1"/>
              </a:buClr>
              <a:buFont typeface="Wingdings" pitchFamily="2" charset="2"/>
              <a:buChar char="þ"/>
            </a:pPr>
            <a:endParaRPr lang="en-US" dirty="0">
              <a:latin typeface="Cachet Book" pitchFamily="34" charset="0"/>
            </a:endParaRPr>
          </a:p>
          <a:p>
            <a:pPr marL="533400" indent="-533400">
              <a:buClr>
                <a:schemeClr val="tx1"/>
              </a:buClr>
              <a:buFont typeface="Wingdings" pitchFamily="2" charset="2"/>
              <a:buChar char="þ"/>
            </a:pPr>
            <a:endParaRPr lang="en-US" dirty="0">
              <a:latin typeface="Cachet Book"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8882662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1" name="Rectangle 3"/>
          <p:cNvSpPr>
            <a:spLocks noGrp="1" noChangeArrowheads="1"/>
          </p:cNvSpPr>
          <p:nvPr>
            <p:ph type="body" idx="4294967295"/>
          </p:nvPr>
        </p:nvSpPr>
        <p:spPr>
          <a:xfrm>
            <a:off x="609600" y="1524000"/>
            <a:ext cx="8199438" cy="4572000"/>
          </a:xfrm>
        </p:spPr>
        <p:txBody>
          <a:bodyPr>
            <a:normAutofit fontScale="92500" lnSpcReduction="10000"/>
          </a:bodyPr>
          <a:lstStyle/>
          <a:p>
            <a:pPr marL="609600" indent="-609600" eaLnBrk="1" hangingPunct="1">
              <a:buFont typeface="Wingdings" pitchFamily="2" charset="2"/>
              <a:buNone/>
              <a:defRPr/>
            </a:pPr>
            <a:endParaRPr lang="en-US" sz="1400" dirty="0" smtClean="0"/>
          </a:p>
          <a:p>
            <a:pPr marL="533400" indent="-533400">
              <a:buNone/>
            </a:pPr>
            <a:r>
              <a:rPr lang="en-US" sz="2000" dirty="0" smtClean="0">
                <a:latin typeface="Cachet Book" pitchFamily="34" charset="0"/>
              </a:rPr>
              <a:t>This phase should take approximately five minutes.</a:t>
            </a:r>
          </a:p>
          <a:p>
            <a:pPr marL="533400" indent="-533400">
              <a:buNone/>
            </a:pPr>
            <a:endParaRPr lang="en-US" sz="2000" dirty="0" smtClean="0">
              <a:latin typeface="Cachet Book" pitchFamily="34" charset="0"/>
            </a:endParaRPr>
          </a:p>
          <a:p>
            <a:pPr marL="533400" indent="-533400">
              <a:buClr>
                <a:schemeClr val="tx1"/>
              </a:buClr>
              <a:buSzPct val="90000"/>
              <a:buFont typeface="Wingdings" pitchFamily="2" charset="2"/>
              <a:buChar char="q"/>
            </a:pPr>
            <a:r>
              <a:rPr lang="en-US" sz="2000" dirty="0" smtClean="0">
                <a:latin typeface="Cachet Book" pitchFamily="34" charset="0"/>
              </a:rPr>
              <a:t>Paraphrase the prospect’s words: </a:t>
            </a:r>
          </a:p>
          <a:p>
            <a:pPr marL="1295400" lvl="2" indent="-381000">
              <a:buClr>
                <a:schemeClr val="tx1"/>
              </a:buClr>
              <a:buFontTx/>
              <a:buChar char="•"/>
            </a:pPr>
            <a:r>
              <a:rPr lang="en-US" dirty="0" smtClean="0">
                <a:latin typeface="Cachet Book" pitchFamily="34" charset="0"/>
              </a:rPr>
              <a:t>“You said earlier you believe in  . . .”</a:t>
            </a:r>
          </a:p>
          <a:p>
            <a:pPr marL="1295400" lvl="2" indent="-381000">
              <a:buClr>
                <a:schemeClr val="tx1"/>
              </a:buClr>
              <a:buFontTx/>
              <a:buChar char="•"/>
            </a:pPr>
            <a:r>
              <a:rPr lang="en-US" dirty="0" smtClean="0">
                <a:latin typeface="Cachet Book" pitchFamily="34" charset="0"/>
              </a:rPr>
              <a:t>“This seems to interest you the most because . . .”</a:t>
            </a:r>
          </a:p>
          <a:p>
            <a:pPr marL="533400" indent="-533400">
              <a:buClr>
                <a:schemeClr val="tx1"/>
              </a:buClr>
              <a:buFont typeface="Wingdings" pitchFamily="2" charset="2"/>
              <a:buChar char="þ"/>
            </a:pPr>
            <a:endParaRPr lang="en-US" sz="2000" dirty="0" smtClean="0">
              <a:latin typeface="Cachet Book" pitchFamily="34" charset="0"/>
            </a:endParaRPr>
          </a:p>
          <a:p>
            <a:pPr marL="533400" indent="-533400">
              <a:buClr>
                <a:schemeClr val="tx1"/>
              </a:buClr>
              <a:buSzPct val="90000"/>
              <a:buFont typeface="Wingdings" pitchFamily="2" charset="2"/>
              <a:buChar char="q"/>
            </a:pPr>
            <a:r>
              <a:rPr lang="en-US" sz="2000" dirty="0" smtClean="0">
                <a:latin typeface="Cachet Book" pitchFamily="34" charset="0"/>
              </a:rPr>
              <a:t>Ask for a </a:t>
            </a:r>
            <a:r>
              <a:rPr lang="en-US" sz="2000" u="sng" dirty="0" smtClean="0">
                <a:latin typeface="Cachet Book" pitchFamily="34" charset="0"/>
              </a:rPr>
              <a:t>specific</a:t>
            </a:r>
            <a:r>
              <a:rPr lang="en-US" sz="2000" dirty="0" smtClean="0">
                <a:latin typeface="Cachet Book" pitchFamily="34" charset="0"/>
              </a:rPr>
              <a:t> increased amount</a:t>
            </a:r>
          </a:p>
          <a:p>
            <a:pPr marL="533400" indent="-533400">
              <a:buClr>
                <a:schemeClr val="tx1"/>
              </a:buClr>
              <a:buSzPct val="90000"/>
              <a:buFont typeface="Wingdings" pitchFamily="2" charset="2"/>
              <a:buChar char="q"/>
            </a:pPr>
            <a:endParaRPr lang="en-US" sz="2000" dirty="0" smtClean="0">
              <a:latin typeface="Cachet Book" pitchFamily="34" charset="0"/>
            </a:endParaRPr>
          </a:p>
          <a:p>
            <a:pPr marL="533400" indent="-533400">
              <a:buClr>
                <a:schemeClr val="tx1"/>
              </a:buClr>
              <a:buSzPct val="90000"/>
              <a:buFont typeface="Wingdings" pitchFamily="2" charset="2"/>
              <a:buChar char="q"/>
            </a:pPr>
            <a:r>
              <a:rPr lang="en-US" sz="2000" u="sng" dirty="0" smtClean="0">
                <a:latin typeface="Cachet Book" pitchFamily="34" charset="0"/>
              </a:rPr>
              <a:t>Listen</a:t>
            </a:r>
            <a:r>
              <a:rPr lang="en-US" sz="2000" dirty="0" smtClean="0">
                <a:latin typeface="Cachet Book" pitchFamily="34" charset="0"/>
              </a:rPr>
              <a:t>, don’t talk</a:t>
            </a:r>
          </a:p>
          <a:p>
            <a:pPr marL="533400" indent="-533400">
              <a:buClr>
                <a:schemeClr val="tx1"/>
              </a:buClr>
              <a:buSzPct val="90000"/>
              <a:buFont typeface="Wingdings" pitchFamily="2" charset="2"/>
              <a:buChar char="q"/>
            </a:pPr>
            <a:endParaRPr lang="en-US" sz="2000" dirty="0" smtClean="0">
              <a:latin typeface="Cachet Book" pitchFamily="34" charset="0"/>
            </a:endParaRPr>
          </a:p>
          <a:p>
            <a:pPr marL="533400" indent="-533400">
              <a:buClr>
                <a:schemeClr val="tx1"/>
              </a:buClr>
              <a:buSzPct val="90000"/>
              <a:buFont typeface="Wingdings" pitchFamily="2" charset="2"/>
              <a:buChar char="q"/>
            </a:pPr>
            <a:r>
              <a:rPr lang="en-US" sz="2000" dirty="0" smtClean="0">
                <a:latin typeface="Cachet Book" pitchFamily="34" charset="0"/>
              </a:rPr>
              <a:t>Get prospect to say “yes” to something (anything!)</a:t>
            </a:r>
          </a:p>
          <a:p>
            <a:pPr marL="533400" indent="-533400">
              <a:buClr>
                <a:schemeClr val="tx1"/>
              </a:buClr>
              <a:buSzPct val="90000"/>
              <a:buFont typeface="Wingdings" pitchFamily="2" charset="2"/>
              <a:buChar char="q"/>
            </a:pPr>
            <a:endParaRPr lang="en-US" sz="2000" dirty="0" smtClean="0">
              <a:latin typeface="Cachet Book" pitchFamily="34" charset="0"/>
            </a:endParaRPr>
          </a:p>
          <a:p>
            <a:pPr marL="533400" indent="-533400">
              <a:buClr>
                <a:schemeClr val="tx1"/>
              </a:buClr>
              <a:buSzPct val="90000"/>
              <a:buFont typeface="Wingdings" pitchFamily="2" charset="2"/>
              <a:buChar char="q"/>
            </a:pPr>
            <a:r>
              <a:rPr lang="en-US" sz="2000" dirty="0" smtClean="0">
                <a:latin typeface="Cachet Book" pitchFamily="34" charset="0"/>
              </a:rPr>
              <a:t>Recap, Recap, Recap</a:t>
            </a:r>
          </a:p>
          <a:p>
            <a:pPr marL="609600" indent="-609600" eaLnBrk="1" hangingPunct="1">
              <a:buClr>
                <a:schemeClr val="tx1"/>
              </a:buClr>
              <a:buFont typeface="Wingdings" pitchFamily="2" charset="2"/>
              <a:buChar char="þ"/>
              <a:defRPr/>
            </a:pPr>
            <a:endParaRPr lang="en-US" sz="2000" dirty="0" smtClean="0"/>
          </a:p>
          <a:p>
            <a:pPr marL="609600" indent="-609600" eaLnBrk="1" hangingPunct="1">
              <a:buFont typeface="Wingdings" pitchFamily="2" charset="2"/>
              <a:buAutoNum type="arabicPeriod"/>
              <a:defRPr/>
            </a:pPr>
            <a:endParaRPr lang="en-US" sz="2000" dirty="0" smtClean="0"/>
          </a:p>
          <a:p>
            <a:pPr marL="609600" indent="-609600" eaLnBrk="1" hangingPunct="1">
              <a:buFont typeface="Wingdings" pitchFamily="2" charset="2"/>
              <a:buAutoNum type="arabicPeriod"/>
              <a:defRPr/>
            </a:pPr>
            <a:endParaRPr lang="en-US" sz="2000" dirty="0" smtClean="0"/>
          </a:p>
          <a:p>
            <a:pPr marL="609600" indent="-609600" eaLnBrk="1" hangingPunct="1">
              <a:buFont typeface="Wingdings" pitchFamily="2" charset="2"/>
              <a:buNone/>
              <a:defRPr/>
            </a:pPr>
            <a:endParaRPr lang="en-US" sz="2200" dirty="0" smtClean="0"/>
          </a:p>
          <a:p>
            <a:pPr marL="609600" indent="-609600" eaLnBrk="1" hangingPunct="1">
              <a:buFont typeface="Wingdings" pitchFamily="2" charset="2"/>
              <a:buNone/>
              <a:defRPr/>
            </a:pPr>
            <a:endParaRPr lang="en-US" dirty="0" smtClean="0"/>
          </a:p>
        </p:txBody>
      </p:sp>
      <p:sp>
        <p:nvSpPr>
          <p:cNvPr id="7" name="Rectangle 2"/>
          <p:cNvSpPr>
            <a:spLocks noGrp="1" noChangeArrowheads="1"/>
          </p:cNvSpPr>
          <p:nvPr>
            <p:ph type="title"/>
          </p:nvPr>
        </p:nvSpPr>
        <p:spPr>
          <a:xfrm>
            <a:off x="609600" y="457200"/>
            <a:ext cx="7921752" cy="758952"/>
          </a:xfrm>
        </p:spPr>
        <p:txBody>
          <a:bodyPr>
            <a:noAutofit/>
          </a:bodyPr>
          <a:lstStyle/>
          <a:p>
            <a:pPr algn="ctr" eaLnBrk="1" hangingPunct="1"/>
            <a:r>
              <a:rPr lang="en-US" sz="3500" b="1" dirty="0" smtClean="0"/>
              <a:t>SOLICITATION:</a:t>
            </a:r>
            <a:br>
              <a:rPr lang="en-US" sz="3500" b="1" dirty="0" smtClean="0"/>
            </a:br>
            <a:r>
              <a:rPr lang="en-US" sz="3500" b="1" dirty="0" smtClean="0"/>
              <a:t>THE CLOSE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1559522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33400" y="457200"/>
            <a:ext cx="8302752" cy="758952"/>
          </a:xfrm>
        </p:spPr>
        <p:txBody>
          <a:bodyPr>
            <a:noAutofit/>
          </a:bodyPr>
          <a:lstStyle/>
          <a:p>
            <a:pPr algn="ctr" eaLnBrk="1" hangingPunct="1"/>
            <a:r>
              <a:rPr lang="en-US" sz="3500" b="1" dirty="0" smtClean="0"/>
              <a:t>SOLICITATION:</a:t>
            </a:r>
            <a:br>
              <a:rPr lang="en-US" sz="3500" b="1" dirty="0" smtClean="0"/>
            </a:br>
            <a:r>
              <a:rPr lang="en-US" sz="3500" b="1" dirty="0" smtClean="0"/>
              <a:t>OBJECTIONS</a:t>
            </a:r>
          </a:p>
        </p:txBody>
      </p:sp>
      <p:sp>
        <p:nvSpPr>
          <p:cNvPr id="12291" name="Rectangle 3"/>
          <p:cNvSpPr>
            <a:spLocks noGrp="1" noChangeArrowheads="1"/>
          </p:cNvSpPr>
          <p:nvPr>
            <p:ph type="body" idx="4294967295"/>
          </p:nvPr>
        </p:nvSpPr>
        <p:spPr>
          <a:xfrm>
            <a:off x="685800" y="1600200"/>
            <a:ext cx="8199438" cy="4572000"/>
          </a:xfrm>
        </p:spPr>
        <p:txBody>
          <a:bodyPr>
            <a:normAutofit/>
          </a:bodyPr>
          <a:lstStyle/>
          <a:p>
            <a:pPr marL="609600" indent="-609600" eaLnBrk="1" hangingPunct="1">
              <a:buFont typeface="Wingdings" pitchFamily="2" charset="2"/>
              <a:buNone/>
              <a:defRPr/>
            </a:pPr>
            <a:endParaRPr lang="en-US" sz="1400" dirty="0" smtClean="0"/>
          </a:p>
          <a:p>
            <a:pPr marL="0" indent="0">
              <a:lnSpc>
                <a:spcPct val="90000"/>
              </a:lnSpc>
              <a:buNone/>
            </a:pPr>
            <a:r>
              <a:rPr lang="en-US" sz="2000" dirty="0" smtClean="0">
                <a:latin typeface="Cachet Book" pitchFamily="34" charset="0"/>
              </a:rPr>
              <a:t>Objections simply mean the prospect is weighing seriously the possibility of giving.</a:t>
            </a:r>
          </a:p>
          <a:p>
            <a:pPr>
              <a:lnSpc>
                <a:spcPct val="90000"/>
              </a:lnSpc>
              <a:buNone/>
            </a:pPr>
            <a:endParaRPr lang="en-US" sz="2000" u="sng" dirty="0" smtClean="0">
              <a:latin typeface="Cachet Book" pitchFamily="34" charset="0"/>
            </a:endParaRPr>
          </a:p>
          <a:p>
            <a:pPr>
              <a:lnSpc>
                <a:spcPct val="90000"/>
              </a:lnSpc>
              <a:buClr>
                <a:schemeClr val="tx1"/>
              </a:buClr>
              <a:buSzPct val="90000"/>
              <a:buFont typeface="Wingdings" pitchFamily="2" charset="2"/>
              <a:buChar char="q"/>
            </a:pPr>
            <a:r>
              <a:rPr lang="en-US" sz="2000" dirty="0" smtClean="0">
                <a:latin typeface="Cachet Book" pitchFamily="34" charset="0"/>
              </a:rPr>
              <a:t>Acknowledge the objection</a:t>
            </a:r>
          </a:p>
          <a:p>
            <a:pPr>
              <a:lnSpc>
                <a:spcPct val="90000"/>
              </a:lnSpc>
              <a:buClr>
                <a:schemeClr val="tx1"/>
              </a:buClr>
              <a:buSzPct val="90000"/>
              <a:buFont typeface="Wingdings" pitchFamily="2" charset="2"/>
              <a:buChar char="q"/>
            </a:pPr>
            <a:endParaRPr lang="en-US" sz="2000" dirty="0" smtClean="0">
              <a:latin typeface="Cachet Book" pitchFamily="34" charset="0"/>
            </a:endParaRPr>
          </a:p>
          <a:p>
            <a:pPr>
              <a:lnSpc>
                <a:spcPct val="90000"/>
              </a:lnSpc>
              <a:buClr>
                <a:schemeClr val="tx1"/>
              </a:buClr>
              <a:buSzPct val="90000"/>
              <a:buFont typeface="Wingdings" pitchFamily="2" charset="2"/>
              <a:buChar char="q"/>
            </a:pPr>
            <a:r>
              <a:rPr lang="en-US" sz="2000" dirty="0" smtClean="0">
                <a:latin typeface="Cachet Book" pitchFamily="34" charset="0"/>
              </a:rPr>
              <a:t>Don’t take offense or try to “defend” </a:t>
            </a:r>
            <a:r>
              <a:rPr lang="en-US" sz="2000" dirty="0">
                <a:latin typeface="Cachet Book" pitchFamily="34" charset="0"/>
              </a:rPr>
              <a:t> </a:t>
            </a:r>
            <a:r>
              <a:rPr lang="en-US" sz="2000" dirty="0" smtClean="0">
                <a:latin typeface="Cachet Book" pitchFamily="34" charset="0"/>
              </a:rPr>
              <a:t>the “it”</a:t>
            </a:r>
          </a:p>
          <a:p>
            <a:pPr>
              <a:lnSpc>
                <a:spcPct val="90000"/>
              </a:lnSpc>
              <a:buClr>
                <a:schemeClr val="tx1"/>
              </a:buClr>
              <a:buSzPct val="90000"/>
              <a:buFont typeface="Wingdings" pitchFamily="2" charset="2"/>
              <a:buChar char="q"/>
            </a:pPr>
            <a:endParaRPr lang="en-US" sz="2000" dirty="0" smtClean="0">
              <a:latin typeface="Cachet Book" pitchFamily="34" charset="0"/>
            </a:endParaRPr>
          </a:p>
          <a:p>
            <a:pPr>
              <a:lnSpc>
                <a:spcPct val="90000"/>
              </a:lnSpc>
              <a:buClr>
                <a:schemeClr val="tx1"/>
              </a:buClr>
              <a:buSzPct val="90000"/>
              <a:buFont typeface="Wingdings" pitchFamily="2" charset="2"/>
              <a:buChar char="q"/>
            </a:pPr>
            <a:r>
              <a:rPr lang="en-US" sz="2000" dirty="0" smtClean="0">
                <a:latin typeface="Cachet Book" pitchFamily="34" charset="0"/>
              </a:rPr>
              <a:t>Don’t argue – probe for detail</a:t>
            </a:r>
          </a:p>
          <a:p>
            <a:pPr>
              <a:lnSpc>
                <a:spcPct val="90000"/>
              </a:lnSpc>
              <a:buClr>
                <a:schemeClr val="tx1"/>
              </a:buClr>
              <a:buNone/>
            </a:pPr>
            <a:endParaRPr lang="en-US" sz="2000" dirty="0" smtClean="0">
              <a:latin typeface="Cachet Book" pitchFamily="34" charset="0"/>
            </a:endParaRPr>
          </a:p>
          <a:p>
            <a:pPr marL="609600" indent="-609600" eaLnBrk="1" hangingPunct="1">
              <a:buClr>
                <a:schemeClr val="tx1"/>
              </a:buClr>
              <a:buFont typeface="Wingdings" pitchFamily="2" charset="2"/>
              <a:buChar char="þ"/>
              <a:defRPr/>
            </a:pPr>
            <a:endParaRPr lang="en-US" sz="1200" dirty="0" smtClean="0"/>
          </a:p>
          <a:p>
            <a:pPr marL="609600" indent="-609600" eaLnBrk="1" hangingPunct="1">
              <a:buFont typeface="Wingdings" pitchFamily="2" charset="2"/>
              <a:buAutoNum type="arabicPeriod"/>
              <a:defRPr/>
            </a:pPr>
            <a:endParaRPr lang="en-US" sz="2000" dirty="0" smtClean="0"/>
          </a:p>
          <a:p>
            <a:pPr marL="609600" indent="-609600" eaLnBrk="1" hangingPunct="1">
              <a:buFont typeface="Wingdings" pitchFamily="2" charset="2"/>
              <a:buAutoNum type="arabicPeriod"/>
              <a:defRPr/>
            </a:pPr>
            <a:endParaRPr lang="en-US" sz="2000" dirty="0" smtClean="0"/>
          </a:p>
          <a:p>
            <a:pPr marL="609600" indent="-609600" eaLnBrk="1" hangingPunct="1">
              <a:buFont typeface="Wingdings" pitchFamily="2" charset="2"/>
              <a:buNone/>
              <a:defRPr/>
            </a:pPr>
            <a:endParaRPr lang="en-US" sz="2200" dirty="0" smtClean="0"/>
          </a:p>
          <a:p>
            <a:pPr marL="609600" indent="-609600" eaLnBrk="1" hangingPunct="1">
              <a:buFont typeface="Wingdings" pitchFamily="2" charset="2"/>
              <a:buNone/>
              <a:defRPr/>
            </a:pP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6159402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normAutofit/>
          </a:bodyPr>
          <a:lstStyle/>
          <a:p>
            <a:pPr eaLnBrk="1" hangingPunct="1"/>
            <a:r>
              <a:rPr lang="en-US" sz="3500" b="1" dirty="0" smtClean="0">
                <a:ea typeface="ＭＳ Ｐゴシック" charset="-128"/>
                <a:cs typeface="ＭＳ Ｐゴシック" charset="-128"/>
              </a:rPr>
              <a:t>WHEN PEOPLE OBJECT TO GIVING</a:t>
            </a:r>
            <a:endParaRPr lang="en-US" sz="3500" b="1" dirty="0">
              <a:ea typeface="ＭＳ Ｐゴシック" charset="-128"/>
              <a:cs typeface="ＭＳ Ｐゴシック" charset="-128"/>
            </a:endParaRPr>
          </a:p>
        </p:txBody>
      </p:sp>
      <p:pic>
        <p:nvPicPr>
          <p:cNvPr id="48132" name="Picture 4" descr="j0126311[1]"/>
          <p:cNvPicPr>
            <a:picLocks noGrp="1" noChangeAspect="1" noChangeArrowheads="1"/>
          </p:cNvPicPr>
          <p:nvPr>
            <p:ph sz="half" idx="1"/>
          </p:nvPr>
        </p:nvPicPr>
        <p:blipFill>
          <a:blip r:embed="rId3" cstate="print"/>
          <a:stretch>
            <a:fillRect/>
          </a:stretch>
        </p:blipFill>
        <p:spPr>
          <a:xfrm>
            <a:off x="838200" y="1412154"/>
            <a:ext cx="1923854" cy="2635195"/>
          </a:xfrm>
        </p:spPr>
      </p:pic>
      <p:sp>
        <p:nvSpPr>
          <p:cNvPr id="48131" name="Rectangle 3"/>
          <p:cNvSpPr>
            <a:spLocks noGrp="1" noChangeArrowheads="1"/>
          </p:cNvSpPr>
          <p:nvPr>
            <p:ph sz="half" idx="2"/>
          </p:nvPr>
        </p:nvSpPr>
        <p:spPr/>
        <p:txBody>
          <a:bodyPr/>
          <a:lstStyle/>
          <a:p>
            <a:pPr eaLnBrk="1" hangingPunct="1">
              <a:buFont typeface="Wingdings" pitchFamily="2" charset="2"/>
              <a:buChar char="q"/>
            </a:pPr>
            <a:r>
              <a:rPr lang="en-US" sz="2400" dirty="0">
                <a:latin typeface="Calibri" pitchFamily="34" charset="0"/>
                <a:ea typeface="ＭＳ Ｐゴシック" charset="-128"/>
                <a:cs typeface="Calibri" pitchFamily="34" charset="0"/>
              </a:rPr>
              <a:t>They are objecting to:</a:t>
            </a:r>
          </a:p>
          <a:p>
            <a:pPr lvl="1" eaLnBrk="1" hangingPunct="1">
              <a:buFont typeface="Arial" pitchFamily="34" charset="0"/>
              <a:buChar char="•"/>
            </a:pPr>
            <a:r>
              <a:rPr lang="en-US" sz="2000" dirty="0">
                <a:latin typeface="Calibri" pitchFamily="34" charset="0"/>
                <a:cs typeface="Calibri" pitchFamily="34" charset="0"/>
              </a:rPr>
              <a:t>Mission or vision</a:t>
            </a:r>
          </a:p>
          <a:p>
            <a:pPr lvl="1" eaLnBrk="1" hangingPunct="1">
              <a:buFont typeface="Arial" pitchFamily="34" charset="0"/>
              <a:buChar char="•"/>
            </a:pPr>
            <a:r>
              <a:rPr lang="en-US" sz="2000" dirty="0">
                <a:latin typeface="Calibri" pitchFamily="34" charset="0"/>
                <a:cs typeface="Calibri" pitchFamily="34" charset="0"/>
              </a:rPr>
              <a:t>Don’t share your values</a:t>
            </a:r>
          </a:p>
          <a:p>
            <a:pPr lvl="1" eaLnBrk="1" hangingPunct="1">
              <a:buFont typeface="Arial" pitchFamily="34" charset="0"/>
              <a:buChar char="•"/>
            </a:pPr>
            <a:r>
              <a:rPr lang="en-US" sz="2000" dirty="0">
                <a:latin typeface="Calibri" pitchFamily="34" charset="0"/>
                <a:cs typeface="Calibri" pitchFamily="34" charset="0"/>
              </a:rPr>
              <a:t>Don’t believe in the leadership or plan</a:t>
            </a:r>
          </a:p>
          <a:p>
            <a:pPr lvl="1" eaLnBrk="1" hangingPunct="1">
              <a:buFont typeface="Arial" pitchFamily="34" charset="0"/>
              <a:buChar char="•"/>
            </a:pPr>
            <a:r>
              <a:rPr lang="en-US" sz="2000" dirty="0">
                <a:latin typeface="Calibri" pitchFamily="34" charset="0"/>
                <a:cs typeface="Calibri" pitchFamily="34" charset="0"/>
              </a:rPr>
              <a:t>Wrong project or purpose</a:t>
            </a:r>
          </a:p>
          <a:p>
            <a:pPr lvl="1" eaLnBrk="1" hangingPunct="1">
              <a:buFont typeface="Arial" pitchFamily="34" charset="0"/>
              <a:buChar char="•"/>
            </a:pPr>
            <a:r>
              <a:rPr lang="en-US" sz="2000" dirty="0">
                <a:latin typeface="Calibri" pitchFamily="34" charset="0"/>
                <a:cs typeface="Calibri" pitchFamily="34" charset="0"/>
              </a:rPr>
              <a:t>Amount</a:t>
            </a:r>
          </a:p>
          <a:p>
            <a:pPr lvl="1" eaLnBrk="1" hangingPunct="1">
              <a:buFont typeface="Arial" pitchFamily="34" charset="0"/>
              <a:buChar char="•"/>
            </a:pPr>
            <a:r>
              <a:rPr lang="en-US" sz="2000" dirty="0">
                <a:latin typeface="Calibri" pitchFamily="34" charset="0"/>
                <a:cs typeface="Calibri" pitchFamily="34" charset="0"/>
              </a:rPr>
              <a:t>Timing</a:t>
            </a:r>
          </a:p>
          <a:p>
            <a:pPr lvl="1" eaLnBrk="1" hangingPunct="1"/>
            <a:endParaRPr lang="en-US" sz="2000" dirty="0">
              <a:latin typeface="Calibri" pitchFamily="34" charset="0"/>
              <a:cs typeface="Calibri" pitchFamily="34" charset="0"/>
            </a:endParaRPr>
          </a:p>
          <a:p>
            <a:pPr eaLnBrk="1" hangingPunct="1">
              <a:buFont typeface="Wingdings" charset="2"/>
              <a:buNone/>
            </a:pPr>
            <a:r>
              <a:rPr lang="en-US" sz="2400" dirty="0">
                <a:latin typeface="Calibri" pitchFamily="34" charset="0"/>
                <a:ea typeface="ＭＳ Ｐゴシック" charset="-128"/>
                <a:cs typeface="Calibri" pitchFamily="34" charset="0"/>
              </a:rPr>
              <a:t>*Jerry Panas</a:t>
            </a:r>
          </a:p>
          <a:p>
            <a:pPr lvl="1" eaLnBrk="1" hangingPunct="1"/>
            <a:endParaRPr lang="en-US" sz="2000" dirty="0">
              <a:latin typeface="Calibri" pitchFamily="34" charset="0"/>
              <a:cs typeface="Calibri" pitchFamily="34" charset="0"/>
            </a:endParaRPr>
          </a:p>
          <a:p>
            <a:pPr lvl="1" eaLnBrk="1" hangingPunct="1"/>
            <a:endParaRPr lang="en-US" sz="2000" dirty="0">
              <a:latin typeface="Calibri" pitchFamily="34" charset="0"/>
              <a:cs typeface="Calibri" pitchFamily="34" charset="0"/>
            </a:endParaRPr>
          </a:p>
        </p:txBody>
      </p:sp>
      <p:sp>
        <p:nvSpPr>
          <p:cNvPr id="48134" name="Slide Number Placeholder 6"/>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8E3D4619-3350-DD41-B3BA-D8141FC5FC9A}" type="slidenum">
              <a:rPr lang="en-US">
                <a:latin typeface="Tahoma" charset="0"/>
                <a:ea typeface="Arial" charset="0"/>
                <a:cs typeface="Arial" charset="0"/>
              </a:rPr>
              <a:pPr/>
              <a:t>69</a:t>
            </a:fld>
            <a:endParaRPr lang="en-US" dirty="0">
              <a:latin typeface="Tahoma" charset="0"/>
              <a:ea typeface="Arial" charset="0"/>
              <a:cs typeface="Arial" charset="0"/>
            </a:endParaRPr>
          </a:p>
        </p:txBody>
      </p:sp>
      <p:sp>
        <p:nvSpPr>
          <p:cNvPr id="7" name="Footer Placeholder 3"/>
          <p:cNvSpPr txBox="1">
            <a:spLocks/>
          </p:cNvSpPr>
          <p:nvPr/>
        </p:nvSpPr>
        <p:spPr>
          <a:xfrm>
            <a:off x="3657600" y="6243638"/>
            <a:ext cx="2895600" cy="457200"/>
          </a:xfrm>
          <a:prstGeom prst="rect">
            <a:avLst/>
          </a:prstGeom>
        </p:spPr>
        <p:txBody>
          <a:bodyPr anchor="t"/>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tx1"/>
                </a:solidFill>
                <a:effectLst/>
                <a:uLnTx/>
                <a:uFillTx/>
                <a:latin typeface="+mj-lt"/>
                <a:ea typeface="+mn-ea"/>
                <a:cs typeface="+mn-cs"/>
              </a:rPr>
              <a:t>© National 4H Council &amp;  The Osborne Group, Inc.</a:t>
            </a:r>
            <a:endParaRPr kumimoji="0" lang="en-US" sz="1000" b="0" i="0" u="none" strike="noStrike" kern="1200" cap="none" spc="0" normalizeH="0" baseline="0" noProof="0" dirty="0">
              <a:ln>
                <a:noFill/>
              </a:ln>
              <a:solidFill>
                <a:schemeClr val="tx1"/>
              </a:solidFill>
              <a:effectLst/>
              <a:uLnTx/>
              <a:uFillTx/>
              <a:latin typeface="+mj-lt"/>
              <a:ea typeface="+mn-ea"/>
              <a:cs typeface="+mn-c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337327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smtClean="0"/>
              <a:t>IN OTHER WORDS…</a:t>
            </a:r>
            <a:endParaRPr lang="en-US" sz="35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431309" y="1910687"/>
            <a:ext cx="2362200" cy="2814729"/>
          </a:xfrm>
          <a:prstGeom prst="rect">
            <a:avLst/>
          </a:prstGeom>
        </p:spPr>
      </p:pic>
      <p:sp>
        <p:nvSpPr>
          <p:cNvPr id="4" name="TextBox 3"/>
          <p:cNvSpPr txBox="1"/>
          <p:nvPr/>
        </p:nvSpPr>
        <p:spPr>
          <a:xfrm>
            <a:off x="1524000" y="5257800"/>
            <a:ext cx="6176819" cy="646331"/>
          </a:xfrm>
          <a:prstGeom prst="rect">
            <a:avLst/>
          </a:prstGeom>
          <a:noFill/>
        </p:spPr>
        <p:txBody>
          <a:bodyPr wrap="none" rtlCol="0">
            <a:spAutoFit/>
          </a:bodyPr>
          <a:lstStyle/>
          <a:p>
            <a:r>
              <a:rPr lang="en-US" sz="3600" dirty="0" smtClean="0">
                <a:latin typeface="Calibri" pitchFamily="34" charset="0"/>
                <a:cs typeface="Calibri" pitchFamily="34" charset="0"/>
              </a:rPr>
              <a:t>“We’re on a mission from God!”</a:t>
            </a:r>
            <a:endParaRPr lang="en-US" sz="3600"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84767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57200" y="2358414"/>
            <a:ext cx="8349593" cy="630942"/>
          </a:xfrm>
          <a:prstGeom prst="rect">
            <a:avLst/>
          </a:prstGeom>
          <a:noFill/>
        </p:spPr>
        <p:txBody>
          <a:bodyPr wrap="none" rtlCol="0">
            <a:spAutoFit/>
          </a:bodyPr>
          <a:lstStyle/>
          <a:p>
            <a:r>
              <a:rPr lang="en-US" sz="3500" b="1" dirty="0" smtClean="0">
                <a:latin typeface="Arial" pitchFamily="34" charset="0"/>
                <a:cs typeface="Arial" pitchFamily="34" charset="0"/>
              </a:rPr>
              <a:t>WHAT’S YOUR ELEVATOR SPEECH??</a:t>
            </a:r>
            <a:endParaRPr lang="en-US" sz="3500" b="1" dirty="0">
              <a:latin typeface="Arial" pitchFamily="34" charset="0"/>
              <a:cs typeface="Arial" pitchFamily="34" charset="0"/>
            </a:endParaRPr>
          </a:p>
        </p:txBody>
      </p:sp>
      <p:sp>
        <p:nvSpPr>
          <p:cNvPr id="5" name="Title 4"/>
          <p:cNvSpPr>
            <a:spLocks noGrp="1"/>
          </p:cNvSpPr>
          <p:nvPr>
            <p:ph type="title"/>
          </p:nvPr>
        </p:nvSpPr>
        <p:spPr/>
        <p:txBody>
          <a:bodyPr>
            <a:normAutofit/>
          </a:bodyPr>
          <a:lstStyle/>
          <a:p>
            <a:r>
              <a:rPr lang="en-US" sz="3500" dirty="0" smtClean="0"/>
              <a:t>EXERCISE</a:t>
            </a:r>
            <a:endParaRPr lang="en-US" sz="35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37561263"/>
      </p:ext>
    </p:extLst>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1042" name="Rectangle 2"/>
          <p:cNvSpPr>
            <a:spLocks noGrp="1" noChangeArrowheads="1"/>
          </p:cNvSpPr>
          <p:nvPr>
            <p:ph type="title"/>
          </p:nvPr>
        </p:nvSpPr>
        <p:spPr>
          <a:xfrm>
            <a:off x="609600" y="457200"/>
            <a:ext cx="7772400" cy="1143000"/>
          </a:xfrm>
        </p:spPr>
        <p:txBody>
          <a:bodyPr>
            <a:normAutofit/>
          </a:bodyPr>
          <a:lstStyle/>
          <a:p>
            <a:r>
              <a:rPr lang="en-US" b="1" dirty="0"/>
              <a:t>REMEMBER…</a:t>
            </a:r>
          </a:p>
        </p:txBody>
      </p:sp>
      <p:sp>
        <p:nvSpPr>
          <p:cNvPr id="1111043" name="Rectangle 3"/>
          <p:cNvSpPr>
            <a:spLocks noGrp="1" noChangeArrowheads="1"/>
          </p:cNvSpPr>
          <p:nvPr>
            <p:ph idx="1"/>
          </p:nvPr>
        </p:nvSpPr>
        <p:spPr>
          <a:xfrm>
            <a:off x="609600" y="2286000"/>
            <a:ext cx="8229600" cy="4114800"/>
          </a:xfrm>
        </p:spPr>
        <p:txBody>
          <a:bodyPr/>
          <a:lstStyle/>
          <a:p>
            <a:pPr marL="342900" indent="-342900">
              <a:buFont typeface="Wingdings" pitchFamily="2" charset="2"/>
              <a:buNone/>
            </a:pPr>
            <a:r>
              <a:rPr lang="en-US" sz="3400" b="1" dirty="0">
                <a:latin typeface="Arial" pitchFamily="34" charset="0"/>
                <a:cs typeface="Arial" pitchFamily="34" charset="0"/>
              </a:rPr>
              <a:t>“You have not because you ask not!”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090759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11043">
                                            <p:txEl>
                                              <p:pRg st="0" end="0"/>
                                            </p:txEl>
                                          </p:spTgt>
                                        </p:tgtEl>
                                        <p:attrNameLst>
                                          <p:attrName>style.visibility</p:attrName>
                                        </p:attrNameLst>
                                      </p:cBhvr>
                                      <p:to>
                                        <p:strVal val="visible"/>
                                      </p:to>
                                    </p:set>
                                    <p:animEffect transition="in" filter="diamond(in)">
                                      <p:cBhvr>
                                        <p:cTn id="7" dur="2000"/>
                                        <p:tgtEl>
                                          <p:spTgt spid="11110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1043" grpId="0" build="p"/>
    </p:bld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ctr" eaLnBrk="1" hangingPunct="1"/>
            <a:r>
              <a:rPr lang="en-US" dirty="0" smtClean="0">
                <a:latin typeface="Arial" charset="0"/>
              </a:rPr>
              <a:t>STEWARDSHIP</a:t>
            </a:r>
          </a:p>
        </p:txBody>
      </p:sp>
      <p:sp>
        <p:nvSpPr>
          <p:cNvPr id="16387" name="Rectangle 3"/>
          <p:cNvSpPr>
            <a:spLocks noGrp="1" noChangeArrowheads="1"/>
          </p:cNvSpPr>
          <p:nvPr>
            <p:ph type="body" idx="1"/>
          </p:nvPr>
        </p:nvSpPr>
        <p:spPr>
          <a:xfrm>
            <a:off x="990600" y="1447800"/>
            <a:ext cx="7772400" cy="4495800"/>
          </a:xfrm>
        </p:spPr>
        <p:txBody>
          <a:bodyPr/>
          <a:lstStyle/>
          <a:p>
            <a:pPr marL="660400" indent="-660400" eaLnBrk="1" hangingPunct="1">
              <a:lnSpc>
                <a:spcPct val="80000"/>
              </a:lnSpc>
              <a:buFont typeface="Symbol" pitchFamily="18" charset="2"/>
              <a:buNone/>
            </a:pPr>
            <a:r>
              <a:rPr lang="en-US" sz="2800" u="sng" dirty="0" smtClean="0">
                <a:latin typeface="Calibri" pitchFamily="34" charset="0"/>
                <a:cs typeface="Calibri" pitchFamily="34" charset="0"/>
              </a:rPr>
              <a:t>Without follow-up, all is lost</a:t>
            </a:r>
          </a:p>
          <a:p>
            <a:pPr marL="660400" indent="-660400" eaLnBrk="1" hangingPunct="1">
              <a:lnSpc>
                <a:spcPct val="80000"/>
              </a:lnSpc>
              <a:buFont typeface="Symbol" pitchFamily="18" charset="2"/>
              <a:buNone/>
            </a:pPr>
            <a:endParaRPr lang="en-US" sz="1400" b="1" u="sng" dirty="0" smtClean="0">
              <a:latin typeface="Calibri" pitchFamily="34" charset="0"/>
              <a:cs typeface="Calibri" pitchFamily="34" charset="0"/>
            </a:endParaRPr>
          </a:p>
          <a:p>
            <a:pPr marL="660400" indent="-660400" eaLnBrk="1" hangingPunct="1">
              <a:lnSpc>
                <a:spcPct val="80000"/>
              </a:lnSpc>
              <a:buClr>
                <a:schemeClr val="tx1"/>
              </a:buClr>
              <a:buSzPct val="90000"/>
              <a:buFont typeface="Wingdings" pitchFamily="2" charset="2"/>
              <a:buChar char="q"/>
            </a:pPr>
            <a:r>
              <a:rPr lang="en-US" sz="2000" dirty="0" smtClean="0">
                <a:latin typeface="Calibri" pitchFamily="34" charset="0"/>
                <a:cs typeface="Calibri" pitchFamily="34" charset="0"/>
              </a:rPr>
              <a:t>They say YES</a:t>
            </a:r>
          </a:p>
          <a:p>
            <a:pPr marL="1035050" lvl="1" indent="-577850" eaLnBrk="1" hangingPunct="1">
              <a:lnSpc>
                <a:spcPct val="80000"/>
              </a:lnSpc>
              <a:buClr>
                <a:schemeClr val="tx1"/>
              </a:buClr>
              <a:buFontTx/>
              <a:buChar char="•"/>
            </a:pPr>
            <a:r>
              <a:rPr lang="en-US" sz="2000" dirty="0" smtClean="0">
                <a:latin typeface="Calibri" pitchFamily="34" charset="0"/>
                <a:cs typeface="Calibri" pitchFamily="34" charset="0"/>
              </a:rPr>
              <a:t>Say thank you </a:t>
            </a:r>
          </a:p>
          <a:p>
            <a:pPr marL="1035050" lvl="1" indent="-577850" eaLnBrk="1" hangingPunct="1">
              <a:lnSpc>
                <a:spcPct val="80000"/>
              </a:lnSpc>
              <a:buClr>
                <a:schemeClr val="tx1"/>
              </a:buClr>
              <a:buFontTx/>
              <a:buChar char="•"/>
            </a:pPr>
            <a:r>
              <a:rPr lang="en-US" sz="2000" dirty="0" smtClean="0">
                <a:latin typeface="Calibri" pitchFamily="34" charset="0"/>
                <a:cs typeface="Calibri" pitchFamily="34" charset="0"/>
              </a:rPr>
              <a:t>Get pledge form</a:t>
            </a:r>
          </a:p>
          <a:p>
            <a:pPr marL="1035050" lvl="1" indent="-577850" eaLnBrk="1" hangingPunct="1">
              <a:lnSpc>
                <a:spcPct val="80000"/>
              </a:lnSpc>
              <a:buClr>
                <a:schemeClr val="tx1"/>
              </a:buClr>
              <a:buFontTx/>
              <a:buChar char="•"/>
            </a:pPr>
            <a:r>
              <a:rPr lang="en-US" sz="2000" dirty="0" smtClean="0">
                <a:latin typeface="Calibri" pitchFamily="34" charset="0"/>
                <a:cs typeface="Calibri" pitchFamily="34" charset="0"/>
              </a:rPr>
              <a:t>Write acknowledgement note</a:t>
            </a:r>
          </a:p>
          <a:p>
            <a:pPr marL="1035050" lvl="1" indent="-577850" eaLnBrk="1" hangingPunct="1">
              <a:lnSpc>
                <a:spcPct val="80000"/>
              </a:lnSpc>
              <a:buClr>
                <a:schemeClr val="tx1"/>
              </a:buClr>
              <a:buFontTx/>
              <a:buChar char="•"/>
            </a:pPr>
            <a:endParaRPr lang="en-US" sz="2000" dirty="0" smtClean="0">
              <a:latin typeface="Calibri" pitchFamily="34" charset="0"/>
              <a:cs typeface="Calibri" pitchFamily="34" charset="0"/>
            </a:endParaRPr>
          </a:p>
          <a:p>
            <a:pPr marL="660400" indent="-660400" eaLnBrk="1" hangingPunct="1">
              <a:lnSpc>
                <a:spcPct val="80000"/>
              </a:lnSpc>
              <a:buClr>
                <a:schemeClr val="tx1"/>
              </a:buClr>
              <a:buSzPct val="90000"/>
              <a:buFont typeface="Wingdings" pitchFamily="2" charset="2"/>
              <a:buChar char="q"/>
            </a:pPr>
            <a:r>
              <a:rPr lang="en-US" sz="2000" dirty="0" smtClean="0">
                <a:latin typeface="Calibri" pitchFamily="34" charset="0"/>
                <a:cs typeface="Calibri" pitchFamily="34" charset="0"/>
              </a:rPr>
              <a:t>They say NO</a:t>
            </a:r>
          </a:p>
          <a:p>
            <a:pPr marL="1035050" lvl="1" indent="-577850" eaLnBrk="1" hangingPunct="1">
              <a:lnSpc>
                <a:spcPct val="80000"/>
              </a:lnSpc>
              <a:buClr>
                <a:schemeClr val="tx1"/>
              </a:buClr>
              <a:buFontTx/>
              <a:buChar char="•"/>
            </a:pPr>
            <a:r>
              <a:rPr lang="en-US" sz="2000" dirty="0" smtClean="0">
                <a:latin typeface="Calibri" pitchFamily="34" charset="0"/>
                <a:cs typeface="Calibri" pitchFamily="34" charset="0"/>
              </a:rPr>
              <a:t>Permanent or temporary? </a:t>
            </a:r>
          </a:p>
          <a:p>
            <a:pPr marL="1035050" lvl="1" indent="-577850" eaLnBrk="1" hangingPunct="1">
              <a:lnSpc>
                <a:spcPct val="80000"/>
              </a:lnSpc>
              <a:buClr>
                <a:schemeClr val="tx1"/>
              </a:buClr>
              <a:buFontTx/>
              <a:buChar char="•"/>
            </a:pPr>
            <a:r>
              <a:rPr lang="en-US" sz="2000" dirty="0" smtClean="0">
                <a:latin typeface="Calibri" pitchFamily="34" charset="0"/>
                <a:cs typeface="Calibri" pitchFamily="34" charset="0"/>
              </a:rPr>
              <a:t>Consider other giving options?</a:t>
            </a:r>
          </a:p>
          <a:p>
            <a:pPr marL="1035050" lvl="1" indent="-577850" eaLnBrk="1" hangingPunct="1">
              <a:lnSpc>
                <a:spcPct val="80000"/>
              </a:lnSpc>
              <a:buClr>
                <a:schemeClr val="tx1"/>
              </a:buClr>
              <a:buFontTx/>
              <a:buChar char="•"/>
            </a:pPr>
            <a:endParaRPr lang="en-US" sz="2000" dirty="0" smtClean="0">
              <a:latin typeface="Calibri" pitchFamily="34" charset="0"/>
              <a:cs typeface="Calibri" pitchFamily="34" charset="0"/>
            </a:endParaRPr>
          </a:p>
          <a:p>
            <a:pPr marL="660400" indent="-660400" eaLnBrk="1" hangingPunct="1">
              <a:lnSpc>
                <a:spcPct val="80000"/>
              </a:lnSpc>
              <a:buClr>
                <a:schemeClr val="tx1"/>
              </a:buClr>
              <a:buSzPct val="90000"/>
              <a:buFont typeface="Wingdings" pitchFamily="2" charset="2"/>
              <a:buChar char="q"/>
            </a:pPr>
            <a:r>
              <a:rPr lang="en-US" sz="2000" dirty="0" smtClean="0">
                <a:latin typeface="Calibri" pitchFamily="34" charset="0"/>
                <a:cs typeface="Calibri" pitchFamily="34" charset="0"/>
              </a:rPr>
              <a:t>They cannot decide</a:t>
            </a:r>
          </a:p>
          <a:p>
            <a:pPr marL="1035050" lvl="1" indent="-577850" eaLnBrk="1" hangingPunct="1">
              <a:lnSpc>
                <a:spcPct val="80000"/>
              </a:lnSpc>
              <a:buClr>
                <a:schemeClr val="tx1"/>
              </a:buClr>
              <a:buFontTx/>
              <a:buChar char="•"/>
            </a:pPr>
            <a:r>
              <a:rPr lang="en-US" sz="2000" dirty="0" smtClean="0">
                <a:latin typeface="Calibri" pitchFamily="34" charset="0"/>
                <a:cs typeface="Calibri" pitchFamily="34" charset="0"/>
              </a:rPr>
              <a:t>Always set follow-up time</a:t>
            </a:r>
          </a:p>
          <a:p>
            <a:pPr marL="1035050" lvl="1" indent="-577850" eaLnBrk="1" hangingPunct="1">
              <a:lnSpc>
                <a:spcPct val="80000"/>
              </a:lnSpc>
              <a:buClr>
                <a:schemeClr val="tx1"/>
              </a:buClr>
              <a:buFontTx/>
              <a:buChar char="•"/>
            </a:pPr>
            <a:r>
              <a:rPr lang="en-US" sz="2000" dirty="0" smtClean="0">
                <a:latin typeface="Calibri" pitchFamily="34" charset="0"/>
                <a:cs typeface="Calibri" pitchFamily="34" charset="0"/>
              </a:rPr>
              <a:t>Involve others as necessary</a:t>
            </a:r>
            <a:endParaRPr lang="en-US" sz="2000" i="1"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8646228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2"/>
          <p:cNvSpPr>
            <a:spLocks noChangeArrowheads="1"/>
          </p:cNvSpPr>
          <p:nvPr/>
        </p:nvSpPr>
        <p:spPr bwMode="auto">
          <a:xfrm>
            <a:off x="381000" y="1295400"/>
            <a:ext cx="8534400" cy="3631763"/>
          </a:xfrm>
          <a:prstGeom prst="rect">
            <a:avLst/>
          </a:prstGeom>
          <a:noFill/>
          <a:ln w="9525">
            <a:noFill/>
            <a:miter lim="800000"/>
            <a:headEnd/>
            <a:tailEnd/>
          </a:ln>
          <a:effectLst/>
        </p:spPr>
        <p:txBody>
          <a:bodyPr>
            <a:spAutoFit/>
          </a:bodyPr>
          <a:lstStyle/>
          <a:p>
            <a:pPr eaLnBrk="1" hangingPunct="1"/>
            <a:r>
              <a:rPr lang="en-US" sz="2300" dirty="0">
                <a:latin typeface="Calibri" pitchFamily="34" charset="0"/>
                <a:cs typeface="Calibri" pitchFamily="34" charset="0"/>
              </a:rPr>
              <a:t>• Identification	 </a:t>
            </a:r>
            <a:r>
              <a:rPr lang="en-US" sz="2300" dirty="0" smtClean="0">
                <a:latin typeface="Calibri" pitchFamily="34" charset="0"/>
                <a:cs typeface="Calibri" pitchFamily="34" charset="0"/>
              </a:rPr>
              <a:t>        		       • </a:t>
            </a:r>
            <a:r>
              <a:rPr lang="en-US" sz="2300" dirty="0">
                <a:latin typeface="Calibri" pitchFamily="34" charset="0"/>
                <a:cs typeface="Calibri" pitchFamily="34" charset="0"/>
              </a:rPr>
              <a:t>Solicitation and negotiation</a:t>
            </a:r>
          </a:p>
          <a:p>
            <a:pPr eaLnBrk="1" hangingPunct="1"/>
            <a:r>
              <a:rPr lang="en-US" sz="2300" dirty="0">
                <a:latin typeface="Calibri" pitchFamily="34" charset="0"/>
                <a:cs typeface="Calibri" pitchFamily="34" charset="0"/>
              </a:rPr>
              <a:t>• Qualification		 </a:t>
            </a:r>
            <a:r>
              <a:rPr lang="en-US" sz="2300" dirty="0" smtClean="0">
                <a:latin typeface="Calibri" pitchFamily="34" charset="0"/>
                <a:cs typeface="Calibri" pitchFamily="34" charset="0"/>
              </a:rPr>
              <a:t>	       • </a:t>
            </a:r>
            <a:r>
              <a:rPr lang="en-US" sz="2300" dirty="0">
                <a:latin typeface="Calibri" pitchFamily="34" charset="0"/>
                <a:cs typeface="Calibri" pitchFamily="34" charset="0"/>
              </a:rPr>
              <a:t>Acknowledgment &amp; follow-up</a:t>
            </a:r>
          </a:p>
          <a:p>
            <a:pPr eaLnBrk="1" hangingPunct="1"/>
            <a:r>
              <a:rPr lang="en-US" sz="2300" dirty="0">
                <a:latin typeface="Calibri" pitchFamily="34" charset="0"/>
                <a:cs typeface="Calibri" pitchFamily="34" charset="0"/>
              </a:rPr>
              <a:t>• Develop strategy &amp; </a:t>
            </a:r>
            <a:r>
              <a:rPr lang="en-US" sz="2300" dirty="0" smtClean="0">
                <a:latin typeface="Calibri" pitchFamily="34" charset="0"/>
                <a:cs typeface="Calibri" pitchFamily="34" charset="0"/>
              </a:rPr>
              <a:t>timetable       • </a:t>
            </a:r>
            <a:r>
              <a:rPr lang="en-US" sz="2300" dirty="0">
                <a:latin typeface="Calibri" pitchFamily="34" charset="0"/>
                <a:cs typeface="Calibri" pitchFamily="34" charset="0"/>
              </a:rPr>
              <a:t>Stewardship</a:t>
            </a:r>
          </a:p>
          <a:p>
            <a:pPr eaLnBrk="1" hangingPunct="1"/>
            <a:r>
              <a:rPr lang="en-US" sz="2300" dirty="0">
                <a:latin typeface="Calibri" pitchFamily="34" charset="0"/>
                <a:cs typeface="Calibri" pitchFamily="34" charset="0"/>
              </a:rPr>
              <a:t>• Cultivation			    </a:t>
            </a:r>
            <a:r>
              <a:rPr lang="en-US" sz="2300" dirty="0" smtClean="0">
                <a:latin typeface="Calibri" pitchFamily="34" charset="0"/>
                <a:cs typeface="Calibri" pitchFamily="34" charset="0"/>
              </a:rPr>
              <a:t>   • </a:t>
            </a:r>
            <a:r>
              <a:rPr lang="en-US" sz="2300" dirty="0">
                <a:latin typeface="Calibri" pitchFamily="34" charset="0"/>
                <a:cs typeface="Calibri" pitchFamily="34" charset="0"/>
              </a:rPr>
              <a:t>Renewal</a:t>
            </a:r>
          </a:p>
          <a:p>
            <a:pPr eaLnBrk="1" hangingPunct="1"/>
            <a:endParaRPr lang="en-US" sz="2300" dirty="0">
              <a:latin typeface="Calibri" pitchFamily="34" charset="0"/>
              <a:cs typeface="Calibri" pitchFamily="34" charset="0"/>
            </a:endParaRPr>
          </a:p>
          <a:p>
            <a:pPr eaLnBrk="1" hangingPunct="1"/>
            <a:r>
              <a:rPr lang="en-US" sz="2300" dirty="0">
                <a:latin typeface="Calibri" pitchFamily="34" charset="0"/>
                <a:cs typeface="Calibri" pitchFamily="34" charset="0"/>
              </a:rPr>
              <a:t>Stewardship is the guiding principle in philanthropic fundraising. </a:t>
            </a:r>
            <a:endParaRPr lang="en-US" sz="2300" dirty="0" smtClean="0">
              <a:latin typeface="Calibri" pitchFamily="34" charset="0"/>
              <a:cs typeface="Calibri" pitchFamily="34" charset="0"/>
            </a:endParaRPr>
          </a:p>
          <a:p>
            <a:pPr eaLnBrk="1" hangingPunct="1"/>
            <a:r>
              <a:rPr lang="en-US" sz="2300" dirty="0" smtClean="0">
                <a:latin typeface="Calibri" pitchFamily="34" charset="0"/>
                <a:cs typeface="Calibri" pitchFamily="34" charset="0"/>
              </a:rPr>
              <a:t>It </a:t>
            </a:r>
            <a:r>
              <a:rPr lang="en-US" sz="2300" dirty="0">
                <a:latin typeface="Calibri" pitchFamily="34" charset="0"/>
                <a:cs typeface="Calibri" pitchFamily="34" charset="0"/>
              </a:rPr>
              <a:t>is </a:t>
            </a:r>
            <a:r>
              <a:rPr lang="en-US" sz="2300" dirty="0" smtClean="0">
                <a:latin typeface="Calibri" pitchFamily="34" charset="0"/>
                <a:cs typeface="Calibri" pitchFamily="34" charset="0"/>
              </a:rPr>
              <a:t>defined as </a:t>
            </a:r>
            <a:r>
              <a:rPr lang="en-US" sz="2300" dirty="0">
                <a:latin typeface="Calibri" pitchFamily="34" charset="0"/>
                <a:cs typeface="Calibri" pitchFamily="34" charset="0"/>
              </a:rPr>
              <a:t>the philosophy and means by which an institution exercises ethical </a:t>
            </a:r>
            <a:r>
              <a:rPr lang="en-US" sz="2300" dirty="0" smtClean="0">
                <a:latin typeface="Calibri" pitchFamily="34" charset="0"/>
                <a:cs typeface="Calibri" pitchFamily="34" charset="0"/>
              </a:rPr>
              <a:t>accountability </a:t>
            </a:r>
            <a:r>
              <a:rPr lang="en-US" sz="2300" dirty="0">
                <a:latin typeface="Calibri" pitchFamily="34" charset="0"/>
                <a:cs typeface="Calibri" pitchFamily="34" charset="0"/>
              </a:rPr>
              <a:t>in the use of contributed resources and the philosophy and </a:t>
            </a:r>
            <a:r>
              <a:rPr lang="en-US" sz="2300" dirty="0" smtClean="0">
                <a:latin typeface="Calibri" pitchFamily="34" charset="0"/>
                <a:cs typeface="Calibri" pitchFamily="34" charset="0"/>
              </a:rPr>
              <a:t>means </a:t>
            </a:r>
            <a:r>
              <a:rPr lang="en-US" sz="2300" dirty="0">
                <a:latin typeface="Calibri" pitchFamily="34" charset="0"/>
                <a:cs typeface="Calibri" pitchFamily="34" charset="0"/>
              </a:rPr>
              <a:t>by which a donor exercises responsibility in the voluntary use of </a:t>
            </a:r>
            <a:r>
              <a:rPr lang="en-US" sz="2300" dirty="0" smtClean="0">
                <a:latin typeface="Calibri" pitchFamily="34" charset="0"/>
                <a:cs typeface="Calibri" pitchFamily="34" charset="0"/>
              </a:rPr>
              <a:t>resources</a:t>
            </a:r>
            <a:r>
              <a:rPr lang="en-US" sz="2300" dirty="0">
                <a:latin typeface="Calibri" pitchFamily="34" charset="0"/>
                <a:cs typeface="Calibri" pitchFamily="34" charset="0"/>
              </a:rPr>
              <a:t>.</a:t>
            </a:r>
          </a:p>
        </p:txBody>
      </p:sp>
      <p:sp>
        <p:nvSpPr>
          <p:cNvPr id="82947" name="Rectangle 3"/>
          <p:cNvSpPr>
            <a:spLocks noGrp="1" noChangeArrowheads="1"/>
          </p:cNvSpPr>
          <p:nvPr>
            <p:ph type="title"/>
          </p:nvPr>
        </p:nvSpPr>
        <p:spPr/>
        <p:txBody>
          <a:bodyPr>
            <a:normAutofit/>
          </a:bodyPr>
          <a:lstStyle/>
          <a:p>
            <a:r>
              <a:rPr lang="en-US" sz="3600" dirty="0">
                <a:latin typeface="Arial" charset="0"/>
              </a:rPr>
              <a:t>STEWARDSHIP</a:t>
            </a:r>
            <a:endParaRPr lang="en-US" sz="3500" b="1" dirty="0">
              <a:solidFill>
                <a:schemeClr val="accent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2779614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3400" y="609600"/>
            <a:ext cx="8153400" cy="1050925"/>
          </a:xfrm>
        </p:spPr>
        <p:txBody>
          <a:bodyPr/>
          <a:lstStyle/>
          <a:p>
            <a:pPr algn="ctr" eaLnBrk="1" hangingPunct="1"/>
            <a:r>
              <a:rPr lang="en-US" dirty="0" smtClean="0">
                <a:latin typeface="Arial" charset="0"/>
              </a:rPr>
              <a:t>STEWARDSHIP</a:t>
            </a:r>
          </a:p>
        </p:txBody>
      </p:sp>
      <p:sp>
        <p:nvSpPr>
          <p:cNvPr id="12291" name="Rectangle 3"/>
          <p:cNvSpPr>
            <a:spLocks noGrp="1" noChangeArrowheads="1"/>
          </p:cNvSpPr>
          <p:nvPr>
            <p:ph type="body" idx="1"/>
          </p:nvPr>
        </p:nvSpPr>
        <p:spPr>
          <a:xfrm>
            <a:off x="896112" y="1600200"/>
            <a:ext cx="8229600" cy="4709160"/>
          </a:xfrm>
        </p:spPr>
        <p:txBody>
          <a:bodyPr/>
          <a:lstStyle/>
          <a:p>
            <a:pPr marL="609600" indent="-609600" eaLnBrk="1" hangingPunct="1">
              <a:buFont typeface="Wingdings" pitchFamily="2" charset="2"/>
              <a:buNone/>
              <a:defRPr/>
            </a:pPr>
            <a:endParaRPr lang="en-US" sz="1400" dirty="0" smtClean="0">
              <a:latin typeface="Calibri" pitchFamily="34" charset="0"/>
              <a:cs typeface="Calibri" pitchFamily="34" charset="0"/>
            </a:endParaRPr>
          </a:p>
          <a:p>
            <a:pPr marL="533400" indent="-533400" eaLnBrk="1" hangingPunct="1">
              <a:buFont typeface="Wingdings" pitchFamily="2" charset="2"/>
              <a:buNone/>
              <a:defRPr/>
            </a:pPr>
            <a:r>
              <a:rPr lang="en-US" sz="2800" u="sng" dirty="0" smtClean="0">
                <a:latin typeface="Calibri" pitchFamily="34" charset="0"/>
                <a:cs typeface="Calibri" pitchFamily="34" charset="0"/>
              </a:rPr>
              <a:t>A  Gift Only Begins the Relationship</a:t>
            </a:r>
          </a:p>
          <a:p>
            <a:pPr marL="609600" indent="-609600" eaLnBrk="1" hangingPunct="1">
              <a:buClr>
                <a:schemeClr val="tx1"/>
              </a:buClr>
              <a:buFont typeface="Wingdings" pitchFamily="2" charset="2"/>
              <a:buChar char="þ"/>
              <a:defRPr/>
            </a:pPr>
            <a:endParaRPr lang="en-US" sz="2000" dirty="0" smtClean="0">
              <a:latin typeface="Calibri" pitchFamily="34" charset="0"/>
              <a:cs typeface="Calibri" pitchFamily="34" charset="0"/>
            </a:endParaRPr>
          </a:p>
          <a:p>
            <a:pPr marL="609600" indent="-609600" eaLnBrk="1" hangingPunct="1">
              <a:buClr>
                <a:schemeClr val="tx1"/>
              </a:buClr>
              <a:buSzPct val="90000"/>
              <a:buFont typeface="Wingdings" pitchFamily="2" charset="2"/>
              <a:buChar char="q"/>
              <a:defRPr/>
            </a:pPr>
            <a:r>
              <a:rPr lang="en-US" sz="2000" dirty="0" smtClean="0">
                <a:latin typeface="Calibri" pitchFamily="34" charset="0"/>
                <a:cs typeface="Calibri" pitchFamily="34" charset="0"/>
              </a:rPr>
              <a:t>Share all information with organization</a:t>
            </a:r>
          </a:p>
          <a:p>
            <a:pPr marL="609600" indent="-609600" eaLnBrk="1" hangingPunct="1">
              <a:buClr>
                <a:schemeClr val="tx1"/>
              </a:buClr>
              <a:buSzPct val="90000"/>
              <a:buFont typeface="Wingdings" pitchFamily="2" charset="2"/>
              <a:buChar char="q"/>
              <a:defRPr/>
            </a:pPr>
            <a:endParaRPr lang="en-US" sz="2000" dirty="0" smtClean="0">
              <a:latin typeface="Calibri" pitchFamily="34" charset="0"/>
              <a:cs typeface="Calibri" pitchFamily="34" charset="0"/>
            </a:endParaRPr>
          </a:p>
          <a:p>
            <a:pPr marL="609600" indent="-609600" eaLnBrk="1" hangingPunct="1">
              <a:buClr>
                <a:schemeClr val="tx1"/>
              </a:buClr>
              <a:buSzPct val="90000"/>
              <a:buFont typeface="Wingdings" pitchFamily="2" charset="2"/>
              <a:buChar char="q"/>
              <a:defRPr/>
            </a:pPr>
            <a:r>
              <a:rPr lang="en-US" sz="2000" dirty="0" smtClean="0">
                <a:latin typeface="Calibri" pitchFamily="34" charset="0"/>
                <a:cs typeface="Calibri" pitchFamily="34" charset="0"/>
              </a:rPr>
              <a:t>Encourage others with your success</a:t>
            </a:r>
          </a:p>
          <a:p>
            <a:pPr marL="609600" indent="-609600" eaLnBrk="1" hangingPunct="1">
              <a:buClr>
                <a:schemeClr val="tx1"/>
              </a:buClr>
              <a:buSzPct val="90000"/>
              <a:buFont typeface="Wingdings" pitchFamily="2" charset="2"/>
              <a:buChar char="q"/>
              <a:defRPr/>
            </a:pPr>
            <a:endParaRPr lang="en-US" sz="2000" dirty="0" smtClean="0">
              <a:latin typeface="Calibri" pitchFamily="34" charset="0"/>
              <a:cs typeface="Calibri" pitchFamily="34" charset="0"/>
            </a:endParaRPr>
          </a:p>
          <a:p>
            <a:pPr marL="609600" indent="-609600" eaLnBrk="1" hangingPunct="1">
              <a:buClr>
                <a:schemeClr val="tx1"/>
              </a:buClr>
              <a:buSzPct val="90000"/>
              <a:buFont typeface="Wingdings" pitchFamily="2" charset="2"/>
              <a:buChar char="q"/>
              <a:defRPr/>
            </a:pPr>
            <a:r>
              <a:rPr lang="en-US" sz="2000" dirty="0" smtClean="0">
                <a:latin typeface="Calibri" pitchFamily="34" charset="0"/>
                <a:cs typeface="Calibri" pitchFamily="34" charset="0"/>
              </a:rPr>
              <a:t>Engage donors in organizational activities</a:t>
            </a:r>
          </a:p>
          <a:p>
            <a:pPr marL="609600" indent="-609600" eaLnBrk="1" hangingPunct="1">
              <a:buFont typeface="Wingdings" pitchFamily="2" charset="2"/>
              <a:buAutoNum type="arabicPeriod"/>
              <a:defRPr/>
            </a:pPr>
            <a:endParaRPr lang="en-US" sz="2000" dirty="0" smtClean="0">
              <a:latin typeface="Calibri" pitchFamily="34" charset="0"/>
              <a:cs typeface="Calibri" pitchFamily="34" charset="0"/>
            </a:endParaRPr>
          </a:p>
          <a:p>
            <a:pPr marL="609600" indent="-609600" eaLnBrk="1" hangingPunct="1">
              <a:buFont typeface="Wingdings" pitchFamily="2" charset="2"/>
              <a:buAutoNum type="arabicPeriod"/>
              <a:defRPr/>
            </a:pPr>
            <a:endParaRPr lang="en-US" sz="2000" dirty="0" smtClean="0">
              <a:latin typeface="Calibri" pitchFamily="34" charset="0"/>
              <a:cs typeface="Calibri" pitchFamily="34" charset="0"/>
            </a:endParaRPr>
          </a:p>
          <a:p>
            <a:pPr marL="609600" indent="-609600" eaLnBrk="1" hangingPunct="1">
              <a:buFont typeface="Wingdings" pitchFamily="2" charset="2"/>
              <a:buNone/>
              <a:defRPr/>
            </a:pPr>
            <a:endParaRPr lang="en-US" sz="2200" dirty="0" smtClean="0">
              <a:latin typeface="Calibri" pitchFamily="34" charset="0"/>
              <a:cs typeface="Calibri" pitchFamily="34" charset="0"/>
            </a:endParaRPr>
          </a:p>
          <a:p>
            <a:pPr marL="609600" indent="-609600" eaLnBrk="1" hangingPunct="1">
              <a:buFont typeface="Wingdings" pitchFamily="2" charset="2"/>
              <a:buNone/>
              <a:defRPr/>
            </a:pPr>
            <a:endParaRPr lang="en-US" dirty="0" smtClean="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5259681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“FAITH-FRIENDLY” FOUNDATIONS</a:t>
            </a:r>
            <a:endParaRPr lang="en-US" dirty="0"/>
          </a:p>
        </p:txBody>
      </p:sp>
      <p:sp>
        <p:nvSpPr>
          <p:cNvPr id="3" name="Content Placeholder 2"/>
          <p:cNvSpPr>
            <a:spLocks noGrp="1"/>
          </p:cNvSpPr>
          <p:nvPr>
            <p:ph idx="1"/>
          </p:nvPr>
        </p:nvSpPr>
        <p:spPr/>
        <p:txBody>
          <a:bodyPr/>
          <a:lstStyle/>
          <a:p>
            <a:pPr>
              <a:buFont typeface="Wingdings" pitchFamily="2" charset="2"/>
              <a:buChar char="q"/>
            </a:pPr>
            <a:r>
              <a:rPr lang="en-US" dirty="0" smtClean="0">
                <a:latin typeface="Calibri" pitchFamily="34" charset="0"/>
                <a:cs typeface="Calibri" pitchFamily="34" charset="0"/>
              </a:rPr>
              <a:t>J.E. and L.E. Mabee Foundation</a:t>
            </a:r>
          </a:p>
          <a:p>
            <a:pPr>
              <a:buFont typeface="Wingdings" pitchFamily="2" charset="2"/>
              <a:buChar char="q"/>
            </a:pPr>
            <a:r>
              <a:rPr lang="en-US" dirty="0" smtClean="0">
                <a:latin typeface="Calibri" pitchFamily="34" charset="0"/>
                <a:cs typeface="Calibri" pitchFamily="34" charset="0"/>
              </a:rPr>
              <a:t>The Maclellan Foundation</a:t>
            </a:r>
          </a:p>
          <a:p>
            <a:pPr>
              <a:buFont typeface="Wingdings" pitchFamily="2" charset="2"/>
              <a:buChar char="q"/>
            </a:pPr>
            <a:r>
              <a:rPr lang="en-US" dirty="0" smtClean="0">
                <a:latin typeface="Calibri" pitchFamily="34" charset="0"/>
                <a:cs typeface="Calibri" pitchFamily="34" charset="0"/>
              </a:rPr>
              <a:t>Thomas H. Maren Foundation</a:t>
            </a:r>
          </a:p>
          <a:p>
            <a:pPr>
              <a:buFont typeface="Wingdings" pitchFamily="2" charset="2"/>
              <a:buChar char="q"/>
            </a:pPr>
            <a:r>
              <a:rPr lang="en-US" dirty="0" smtClean="0">
                <a:latin typeface="Calibri" pitchFamily="34" charset="0"/>
                <a:cs typeface="Calibri" pitchFamily="34" charset="0"/>
              </a:rPr>
              <a:t>The Ford Foundation</a:t>
            </a:r>
          </a:p>
          <a:p>
            <a:pPr>
              <a:buFont typeface="Wingdings" pitchFamily="2" charset="2"/>
              <a:buChar char="q"/>
            </a:pPr>
            <a:r>
              <a:rPr lang="en-US" dirty="0" smtClean="0">
                <a:latin typeface="Calibri" pitchFamily="34" charset="0"/>
                <a:cs typeface="Calibri" pitchFamily="34" charset="0"/>
              </a:rPr>
              <a:t>Lilly Endowment</a:t>
            </a:r>
          </a:p>
          <a:p>
            <a:pPr>
              <a:buFont typeface="Wingdings" pitchFamily="2" charset="2"/>
              <a:buChar char="q"/>
            </a:pPr>
            <a:r>
              <a:rPr lang="en-US" dirty="0" smtClean="0">
                <a:latin typeface="Calibri" pitchFamily="34" charset="0"/>
                <a:cs typeface="Calibri" pitchFamily="34" charset="0"/>
              </a:rPr>
              <a:t>The Pew Charitable Trusts</a:t>
            </a:r>
          </a:p>
          <a:p>
            <a:pPr>
              <a:buFont typeface="Wingdings" pitchFamily="2" charset="2"/>
              <a:buChar char="q"/>
            </a:pPr>
            <a:r>
              <a:rPr lang="en-US" dirty="0" smtClean="0">
                <a:latin typeface="Calibri" pitchFamily="34" charset="0"/>
                <a:cs typeface="Calibri" pitchFamily="34" charset="0"/>
              </a:rPr>
              <a:t>The Robert Wood Johnson Foundation</a:t>
            </a:r>
          </a:p>
          <a:p>
            <a:pPr>
              <a:buFont typeface="Wingdings" pitchFamily="2" charset="2"/>
              <a:buChar char="q"/>
            </a:pPr>
            <a:r>
              <a:rPr lang="en-US" dirty="0" smtClean="0">
                <a:latin typeface="Calibri" pitchFamily="34" charset="0"/>
                <a:cs typeface="Calibri" pitchFamily="34" charset="0"/>
              </a:rPr>
              <a:t>The Marin Community Foundation</a:t>
            </a:r>
          </a:p>
          <a:p>
            <a:pPr>
              <a:buFont typeface="Wingdings" pitchFamily="2" charset="2"/>
              <a:buChar char="q"/>
            </a:pPr>
            <a:r>
              <a:rPr lang="en-US" dirty="0" smtClean="0">
                <a:latin typeface="Calibri" pitchFamily="34" charset="0"/>
                <a:cs typeface="Calibri" pitchFamily="34" charset="0"/>
              </a:rPr>
              <a:t>The J. Bulow Campbell Foundation</a:t>
            </a:r>
          </a:p>
          <a:p>
            <a:endParaRPr lang="en-US" dirty="0" smtClean="0">
              <a:latin typeface="Calibri" pitchFamily="34" charset="0"/>
              <a:cs typeface="Calibri" pitchFamily="34" charset="0"/>
            </a:endParaRPr>
          </a:p>
          <a:p>
            <a:endParaRPr lang="en-US" dirty="0" smtClean="0">
              <a:latin typeface="Calibri" pitchFamily="34" charset="0"/>
              <a:cs typeface="Calibri" pitchFamily="34" charset="0"/>
            </a:endParaRP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5308123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“FAITH-FRIENDLY” FOUNDATIONS</a:t>
            </a:r>
            <a:endParaRPr lang="en-US" dirty="0"/>
          </a:p>
        </p:txBody>
      </p:sp>
      <p:sp>
        <p:nvSpPr>
          <p:cNvPr id="3" name="Content Placeholder 2"/>
          <p:cNvSpPr>
            <a:spLocks noGrp="1"/>
          </p:cNvSpPr>
          <p:nvPr>
            <p:ph idx="1"/>
          </p:nvPr>
        </p:nvSpPr>
        <p:spPr/>
        <p:txBody>
          <a:bodyPr>
            <a:normAutofit lnSpcReduction="10000"/>
          </a:bodyPr>
          <a:lstStyle/>
          <a:p>
            <a:pPr>
              <a:buFont typeface="Wingdings" pitchFamily="2" charset="2"/>
              <a:buChar char="q"/>
            </a:pPr>
            <a:r>
              <a:rPr lang="en-US" dirty="0" smtClean="0">
                <a:latin typeface="Calibri" pitchFamily="34" charset="0"/>
                <a:cs typeface="Calibri" pitchFamily="34" charset="0"/>
              </a:rPr>
              <a:t>F.M. Kirby Foundation</a:t>
            </a:r>
          </a:p>
          <a:p>
            <a:pPr>
              <a:buFont typeface="Wingdings" pitchFamily="2" charset="2"/>
              <a:buChar char="q"/>
            </a:pPr>
            <a:r>
              <a:rPr lang="en-US" dirty="0" smtClean="0">
                <a:latin typeface="Calibri" pitchFamily="34" charset="0"/>
                <a:cs typeface="Calibri" pitchFamily="34" charset="0"/>
              </a:rPr>
              <a:t>The Duke Endowment</a:t>
            </a:r>
          </a:p>
          <a:p>
            <a:pPr>
              <a:buFont typeface="Wingdings" pitchFamily="2" charset="2"/>
              <a:buChar char="q"/>
            </a:pPr>
            <a:r>
              <a:rPr lang="en-US" dirty="0" smtClean="0">
                <a:latin typeface="Calibri" pitchFamily="34" charset="0"/>
                <a:cs typeface="Calibri" pitchFamily="34" charset="0"/>
              </a:rPr>
              <a:t>The Meadows Foundation, Inc.</a:t>
            </a:r>
          </a:p>
          <a:p>
            <a:pPr>
              <a:buFont typeface="Wingdings" pitchFamily="2" charset="2"/>
              <a:buChar char="q"/>
            </a:pPr>
            <a:r>
              <a:rPr lang="en-US" dirty="0" smtClean="0">
                <a:latin typeface="Calibri" pitchFamily="34" charset="0"/>
                <a:cs typeface="Calibri" pitchFamily="34" charset="0"/>
              </a:rPr>
              <a:t>Prizker Foundation</a:t>
            </a:r>
          </a:p>
          <a:p>
            <a:pPr>
              <a:buFont typeface="Wingdings" pitchFamily="2" charset="2"/>
              <a:buChar char="q"/>
            </a:pPr>
            <a:r>
              <a:rPr lang="en-US" dirty="0" smtClean="0">
                <a:latin typeface="Calibri" pitchFamily="34" charset="0"/>
                <a:cs typeface="Calibri" pitchFamily="34" charset="0"/>
              </a:rPr>
              <a:t>John Templeton Foundation</a:t>
            </a:r>
          </a:p>
          <a:p>
            <a:pPr>
              <a:buFont typeface="Wingdings" pitchFamily="2" charset="2"/>
              <a:buChar char="q"/>
            </a:pPr>
            <a:r>
              <a:rPr lang="en-US" dirty="0" smtClean="0">
                <a:latin typeface="Calibri" pitchFamily="34" charset="0"/>
                <a:cs typeface="Calibri" pitchFamily="34" charset="0"/>
              </a:rPr>
              <a:t>The Lincy Foundation</a:t>
            </a:r>
          </a:p>
          <a:p>
            <a:pPr>
              <a:buFont typeface="Wingdings" pitchFamily="2" charset="2"/>
              <a:buChar char="q"/>
            </a:pPr>
            <a:r>
              <a:rPr lang="en-US" dirty="0" smtClean="0">
                <a:latin typeface="Calibri" pitchFamily="34" charset="0"/>
                <a:cs typeface="Calibri" pitchFamily="34" charset="0"/>
              </a:rPr>
              <a:t>Bradley-Turner Foundation</a:t>
            </a:r>
          </a:p>
          <a:p>
            <a:pPr>
              <a:buFont typeface="Wingdings" pitchFamily="2" charset="2"/>
              <a:buChar char="q"/>
            </a:pPr>
            <a:r>
              <a:rPr lang="en-US" dirty="0" smtClean="0">
                <a:latin typeface="Calibri" pitchFamily="34" charset="0"/>
                <a:cs typeface="Calibri" pitchFamily="34" charset="0"/>
              </a:rPr>
              <a:t>Jessie Ball duPont Fund</a:t>
            </a:r>
          </a:p>
          <a:p>
            <a:pPr>
              <a:buFont typeface="Wingdings" pitchFamily="2" charset="2"/>
              <a:buChar char="q"/>
            </a:pPr>
            <a:r>
              <a:rPr lang="en-US" dirty="0" smtClean="0">
                <a:latin typeface="Calibri" pitchFamily="34" charset="0"/>
                <a:cs typeface="Calibri" pitchFamily="34" charset="0"/>
              </a:rPr>
              <a:t>Connelly Foundation</a:t>
            </a:r>
          </a:p>
          <a:p>
            <a:pPr>
              <a:buFont typeface="Wingdings" pitchFamily="2" charset="2"/>
              <a:buChar char="q"/>
            </a:pPr>
            <a:r>
              <a:rPr lang="en-US" dirty="0" smtClean="0">
                <a:latin typeface="Calibri" pitchFamily="34" charset="0"/>
                <a:cs typeface="Calibri" pitchFamily="34" charset="0"/>
              </a:rPr>
              <a:t> Booth Ferris Foundation</a:t>
            </a:r>
          </a:p>
          <a:p>
            <a:endParaRPr lang="en-US" dirty="0" smtClean="0">
              <a:latin typeface="Calibri" pitchFamily="34" charset="0"/>
              <a:cs typeface="Calibri" pitchFamily="34" charset="0"/>
            </a:endParaRP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2464191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752600" y="2815679"/>
            <a:ext cx="5972532" cy="769441"/>
          </a:xfrm>
          <a:prstGeom prst="rect">
            <a:avLst/>
          </a:prstGeom>
          <a:noFill/>
        </p:spPr>
        <p:txBody>
          <a:bodyPr wrap="none" rtlCol="0">
            <a:spAutoFit/>
          </a:bodyPr>
          <a:lstStyle/>
          <a:p>
            <a:r>
              <a:rPr lang="en-US" sz="4400" b="1" dirty="0" smtClean="0">
                <a:latin typeface="Arial" pitchFamily="34" charset="0"/>
                <a:cs typeface="Arial" pitchFamily="34" charset="0"/>
              </a:rPr>
              <a:t>“TECHNICAL STUFF”</a:t>
            </a:r>
            <a:endParaRPr lang="en-US" sz="4400" b="1" dirty="0">
              <a:latin typeface="Arial" pitchFamily="34" charset="0"/>
              <a:cs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87197204"/>
      </p:ext>
    </p:extLst>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838200" y="381000"/>
            <a:ext cx="7315200" cy="1139825"/>
          </a:xfrm>
        </p:spPr>
        <p:txBody>
          <a:bodyPr>
            <a:normAutofit/>
          </a:bodyPr>
          <a:lstStyle/>
          <a:p>
            <a:r>
              <a:rPr lang="en-US" sz="3500" b="1" dirty="0"/>
              <a:t>THE DEVELOPMENT PROCESS</a:t>
            </a:r>
          </a:p>
        </p:txBody>
      </p:sp>
      <p:sp>
        <p:nvSpPr>
          <p:cNvPr id="882691" name="Text Box 3"/>
          <p:cNvSpPr txBox="1">
            <a:spLocks noChangeArrowheads="1"/>
          </p:cNvSpPr>
          <p:nvPr/>
        </p:nvSpPr>
        <p:spPr bwMode="auto">
          <a:xfrm>
            <a:off x="4800600" y="3048000"/>
            <a:ext cx="1973263" cy="366713"/>
          </a:xfrm>
          <a:prstGeom prst="rect">
            <a:avLst/>
          </a:prstGeom>
          <a:noFill/>
          <a:ln w="9525">
            <a:noFill/>
            <a:miter lim="800000"/>
            <a:headEnd/>
            <a:tailEnd/>
          </a:ln>
        </p:spPr>
        <p:txBody>
          <a:bodyPr>
            <a:spAutoFit/>
          </a:bodyPr>
          <a:lstStyle/>
          <a:p>
            <a:pPr>
              <a:spcBef>
                <a:spcPct val="50000"/>
              </a:spcBef>
            </a:pPr>
            <a:r>
              <a:rPr lang="en-US" b="1" dirty="0">
                <a:latin typeface="Verdana" pitchFamily="34" charset="0"/>
              </a:rPr>
              <a:t>Major gift</a:t>
            </a:r>
          </a:p>
        </p:txBody>
      </p:sp>
      <p:sp>
        <p:nvSpPr>
          <p:cNvPr id="882692" name="Text Box 4"/>
          <p:cNvSpPr txBox="1">
            <a:spLocks noChangeArrowheads="1"/>
          </p:cNvSpPr>
          <p:nvPr/>
        </p:nvSpPr>
        <p:spPr bwMode="auto">
          <a:xfrm>
            <a:off x="4267200" y="3505200"/>
            <a:ext cx="2438400" cy="366713"/>
          </a:xfrm>
          <a:prstGeom prst="rect">
            <a:avLst/>
          </a:prstGeom>
          <a:noFill/>
          <a:ln w="9525">
            <a:noFill/>
            <a:miter lim="800000"/>
            <a:headEnd/>
            <a:tailEnd/>
          </a:ln>
        </p:spPr>
        <p:txBody>
          <a:bodyPr>
            <a:spAutoFit/>
          </a:bodyPr>
          <a:lstStyle/>
          <a:p>
            <a:pPr>
              <a:spcBef>
                <a:spcPct val="50000"/>
              </a:spcBef>
            </a:pPr>
            <a:r>
              <a:rPr lang="en-US" b="1" dirty="0">
                <a:latin typeface="Verdana" pitchFamily="34" charset="0"/>
              </a:rPr>
              <a:t>Special gift</a:t>
            </a:r>
          </a:p>
        </p:txBody>
      </p:sp>
      <p:sp>
        <p:nvSpPr>
          <p:cNvPr id="882693" name="Text Box 5"/>
          <p:cNvSpPr txBox="1">
            <a:spLocks noChangeArrowheads="1"/>
          </p:cNvSpPr>
          <p:nvPr/>
        </p:nvSpPr>
        <p:spPr bwMode="auto">
          <a:xfrm>
            <a:off x="6089650" y="2133600"/>
            <a:ext cx="3054350" cy="366713"/>
          </a:xfrm>
          <a:prstGeom prst="rect">
            <a:avLst/>
          </a:prstGeom>
          <a:noFill/>
          <a:ln w="9525">
            <a:noFill/>
            <a:miter lim="800000"/>
            <a:headEnd/>
            <a:tailEnd/>
          </a:ln>
        </p:spPr>
        <p:txBody>
          <a:bodyPr>
            <a:spAutoFit/>
          </a:bodyPr>
          <a:lstStyle/>
          <a:p>
            <a:pPr>
              <a:spcBef>
                <a:spcPct val="50000"/>
              </a:spcBef>
            </a:pPr>
            <a:r>
              <a:rPr lang="en-US" b="1" dirty="0">
                <a:latin typeface="Verdana" pitchFamily="34" charset="0"/>
              </a:rPr>
              <a:t>Planned gift</a:t>
            </a:r>
          </a:p>
        </p:txBody>
      </p:sp>
      <p:sp>
        <p:nvSpPr>
          <p:cNvPr id="882694" name="Text Box 6"/>
          <p:cNvSpPr txBox="1">
            <a:spLocks noChangeArrowheads="1"/>
          </p:cNvSpPr>
          <p:nvPr/>
        </p:nvSpPr>
        <p:spPr bwMode="auto">
          <a:xfrm>
            <a:off x="5588000" y="2590800"/>
            <a:ext cx="2673350" cy="366713"/>
          </a:xfrm>
          <a:prstGeom prst="rect">
            <a:avLst/>
          </a:prstGeom>
          <a:noFill/>
          <a:ln w="9525">
            <a:noFill/>
            <a:miter lim="800000"/>
            <a:headEnd/>
            <a:tailEnd/>
          </a:ln>
        </p:spPr>
        <p:txBody>
          <a:bodyPr>
            <a:spAutoFit/>
          </a:bodyPr>
          <a:lstStyle/>
          <a:p>
            <a:pPr>
              <a:spcBef>
                <a:spcPct val="50000"/>
              </a:spcBef>
            </a:pPr>
            <a:r>
              <a:rPr lang="en-US" b="1" dirty="0">
                <a:latin typeface="Verdana" pitchFamily="34" charset="0"/>
              </a:rPr>
              <a:t>Big gift</a:t>
            </a:r>
          </a:p>
        </p:txBody>
      </p:sp>
      <p:sp>
        <p:nvSpPr>
          <p:cNvPr id="882695" name="Text Box 7"/>
          <p:cNvSpPr txBox="1">
            <a:spLocks noChangeArrowheads="1"/>
          </p:cNvSpPr>
          <p:nvPr/>
        </p:nvSpPr>
        <p:spPr bwMode="auto">
          <a:xfrm>
            <a:off x="3917950" y="3962400"/>
            <a:ext cx="3309938" cy="366713"/>
          </a:xfrm>
          <a:prstGeom prst="rect">
            <a:avLst/>
          </a:prstGeom>
          <a:noFill/>
          <a:ln w="9525">
            <a:noFill/>
            <a:miter lim="800000"/>
            <a:headEnd/>
            <a:tailEnd/>
          </a:ln>
        </p:spPr>
        <p:txBody>
          <a:bodyPr>
            <a:spAutoFit/>
          </a:bodyPr>
          <a:lstStyle/>
          <a:p>
            <a:pPr>
              <a:spcBef>
                <a:spcPct val="50000"/>
              </a:spcBef>
            </a:pPr>
            <a:r>
              <a:rPr lang="en-US" b="1" dirty="0">
                <a:latin typeface="Verdana" pitchFamily="34" charset="0"/>
              </a:rPr>
              <a:t>Upgraded donor</a:t>
            </a:r>
          </a:p>
        </p:txBody>
      </p:sp>
      <p:sp>
        <p:nvSpPr>
          <p:cNvPr id="882696" name="Text Box 8"/>
          <p:cNvSpPr txBox="1">
            <a:spLocks noChangeArrowheads="1"/>
          </p:cNvSpPr>
          <p:nvPr/>
        </p:nvSpPr>
        <p:spPr bwMode="auto">
          <a:xfrm>
            <a:off x="2832100" y="4876800"/>
            <a:ext cx="3436938" cy="366713"/>
          </a:xfrm>
          <a:prstGeom prst="rect">
            <a:avLst/>
          </a:prstGeom>
          <a:noFill/>
          <a:ln w="9525">
            <a:noFill/>
            <a:miter lim="800000"/>
            <a:headEnd/>
            <a:tailEnd/>
          </a:ln>
        </p:spPr>
        <p:txBody>
          <a:bodyPr>
            <a:spAutoFit/>
          </a:bodyPr>
          <a:lstStyle/>
          <a:p>
            <a:pPr>
              <a:spcBef>
                <a:spcPct val="50000"/>
              </a:spcBef>
            </a:pPr>
            <a:r>
              <a:rPr lang="en-US" b="1" dirty="0">
                <a:latin typeface="Verdana" pitchFamily="34" charset="0"/>
              </a:rPr>
              <a:t>Repeat donor</a:t>
            </a:r>
          </a:p>
        </p:txBody>
      </p:sp>
      <p:sp>
        <p:nvSpPr>
          <p:cNvPr id="882697" name="Text Box 9"/>
          <p:cNvSpPr txBox="1">
            <a:spLocks noChangeArrowheads="1"/>
          </p:cNvSpPr>
          <p:nvPr/>
        </p:nvSpPr>
        <p:spPr bwMode="auto">
          <a:xfrm>
            <a:off x="2338388" y="5334000"/>
            <a:ext cx="1400175" cy="366713"/>
          </a:xfrm>
          <a:prstGeom prst="rect">
            <a:avLst/>
          </a:prstGeom>
          <a:noFill/>
          <a:ln w="9525">
            <a:noFill/>
            <a:miter lim="800000"/>
            <a:headEnd/>
            <a:tailEnd/>
          </a:ln>
        </p:spPr>
        <p:txBody>
          <a:bodyPr>
            <a:spAutoFit/>
          </a:bodyPr>
          <a:lstStyle/>
          <a:p>
            <a:pPr>
              <a:spcBef>
                <a:spcPct val="50000"/>
              </a:spcBef>
            </a:pPr>
            <a:r>
              <a:rPr lang="en-US" b="1" dirty="0">
                <a:latin typeface="Verdana" pitchFamily="34" charset="0"/>
              </a:rPr>
              <a:t>Donor</a:t>
            </a:r>
          </a:p>
        </p:txBody>
      </p:sp>
      <p:sp>
        <p:nvSpPr>
          <p:cNvPr id="882698" name="Text Box 10"/>
          <p:cNvSpPr txBox="1">
            <a:spLocks noChangeArrowheads="1"/>
          </p:cNvSpPr>
          <p:nvPr/>
        </p:nvSpPr>
        <p:spPr bwMode="auto">
          <a:xfrm>
            <a:off x="1828800" y="5791200"/>
            <a:ext cx="2036763" cy="336550"/>
          </a:xfrm>
          <a:prstGeom prst="rect">
            <a:avLst/>
          </a:prstGeom>
          <a:noFill/>
          <a:ln w="9525">
            <a:noFill/>
            <a:miter lim="800000"/>
            <a:headEnd/>
            <a:tailEnd/>
          </a:ln>
        </p:spPr>
        <p:txBody>
          <a:bodyPr>
            <a:spAutoFit/>
          </a:bodyPr>
          <a:lstStyle/>
          <a:p>
            <a:pPr>
              <a:spcBef>
                <a:spcPct val="50000"/>
              </a:spcBef>
            </a:pPr>
            <a:r>
              <a:rPr lang="en-US" sz="1600" b="1" dirty="0">
                <a:latin typeface="Verdana" pitchFamily="34" charset="0"/>
              </a:rPr>
              <a:t>Prospect</a:t>
            </a:r>
          </a:p>
        </p:txBody>
      </p:sp>
      <p:sp>
        <p:nvSpPr>
          <p:cNvPr id="882699" name="Line 11"/>
          <p:cNvSpPr>
            <a:spLocks noChangeShapeType="1"/>
          </p:cNvSpPr>
          <p:nvPr/>
        </p:nvSpPr>
        <p:spPr bwMode="auto">
          <a:xfrm>
            <a:off x="1828800" y="4572000"/>
            <a:ext cx="4724400" cy="0"/>
          </a:xfrm>
          <a:prstGeom prst="line">
            <a:avLst/>
          </a:prstGeom>
          <a:noFill/>
          <a:ln w="38100">
            <a:solidFill>
              <a:schemeClr val="tx2"/>
            </a:solidFill>
            <a:prstDash val="dash"/>
            <a:round/>
            <a:headEnd/>
            <a:tailEnd/>
          </a:ln>
        </p:spPr>
        <p:txBody>
          <a:bodyPr/>
          <a:lstStyle/>
          <a:p>
            <a:endParaRPr lang="en-US" dirty="0"/>
          </a:p>
        </p:txBody>
      </p:sp>
      <p:sp>
        <p:nvSpPr>
          <p:cNvPr id="882700" name="Text Box 12"/>
          <p:cNvSpPr txBox="1">
            <a:spLocks noChangeArrowheads="1"/>
          </p:cNvSpPr>
          <p:nvPr/>
        </p:nvSpPr>
        <p:spPr bwMode="auto">
          <a:xfrm>
            <a:off x="838200" y="2286000"/>
            <a:ext cx="2057400" cy="1311275"/>
          </a:xfrm>
          <a:prstGeom prst="rect">
            <a:avLst/>
          </a:prstGeom>
          <a:noFill/>
          <a:ln w="9525">
            <a:noFill/>
            <a:miter lim="800000"/>
            <a:headEnd/>
            <a:tailEnd/>
          </a:ln>
        </p:spPr>
        <p:txBody>
          <a:bodyPr>
            <a:spAutoFit/>
          </a:bodyPr>
          <a:lstStyle/>
          <a:p>
            <a:pPr algn="r">
              <a:spcBef>
                <a:spcPct val="50000"/>
              </a:spcBef>
            </a:pPr>
            <a:r>
              <a:rPr lang="en-US" sz="2000" b="1" dirty="0">
                <a:latin typeface="Verdana" pitchFamily="34" charset="0"/>
              </a:rPr>
              <a:t>L</a:t>
            </a:r>
            <a:r>
              <a:rPr lang="en-US" b="1" dirty="0">
                <a:latin typeface="Verdana" pitchFamily="34" charset="0"/>
              </a:rPr>
              <a:t>inkage</a:t>
            </a:r>
          </a:p>
          <a:p>
            <a:pPr algn="r">
              <a:spcBef>
                <a:spcPct val="50000"/>
              </a:spcBef>
            </a:pPr>
            <a:r>
              <a:rPr lang="en-US" sz="2000" b="1" dirty="0">
                <a:latin typeface="Verdana" pitchFamily="34" charset="0"/>
              </a:rPr>
              <a:t>I</a:t>
            </a:r>
            <a:r>
              <a:rPr lang="en-US" b="1" dirty="0">
                <a:latin typeface="Verdana" pitchFamily="34" charset="0"/>
              </a:rPr>
              <a:t>nvolvement</a:t>
            </a:r>
          </a:p>
          <a:p>
            <a:pPr algn="r">
              <a:spcBef>
                <a:spcPct val="50000"/>
              </a:spcBef>
            </a:pPr>
            <a:r>
              <a:rPr lang="en-US" sz="2000" b="1" dirty="0">
                <a:latin typeface="Verdana" pitchFamily="34" charset="0"/>
              </a:rPr>
              <a:t>A</a:t>
            </a:r>
            <a:r>
              <a:rPr lang="en-US" b="1" dirty="0">
                <a:latin typeface="Verdana" pitchFamily="34" charset="0"/>
              </a:rPr>
              <a:t>dvocacy</a:t>
            </a:r>
          </a:p>
        </p:txBody>
      </p:sp>
      <p:sp>
        <p:nvSpPr>
          <p:cNvPr id="882701" name="Text Box 13"/>
          <p:cNvSpPr txBox="1">
            <a:spLocks noChangeArrowheads="1"/>
          </p:cNvSpPr>
          <p:nvPr/>
        </p:nvSpPr>
        <p:spPr bwMode="auto">
          <a:xfrm>
            <a:off x="6934200" y="4876800"/>
            <a:ext cx="1905000" cy="1311275"/>
          </a:xfrm>
          <a:prstGeom prst="rect">
            <a:avLst/>
          </a:prstGeom>
          <a:noFill/>
          <a:ln w="9525">
            <a:noFill/>
            <a:miter lim="800000"/>
            <a:headEnd/>
            <a:tailEnd/>
          </a:ln>
        </p:spPr>
        <p:txBody>
          <a:bodyPr>
            <a:spAutoFit/>
          </a:bodyPr>
          <a:lstStyle/>
          <a:p>
            <a:pPr>
              <a:spcBef>
                <a:spcPct val="50000"/>
              </a:spcBef>
            </a:pPr>
            <a:r>
              <a:rPr lang="en-US" sz="2000" b="1" dirty="0">
                <a:latin typeface="Verdana" pitchFamily="34" charset="0"/>
              </a:rPr>
              <a:t>L</a:t>
            </a:r>
            <a:r>
              <a:rPr lang="en-US" b="1" dirty="0">
                <a:latin typeface="Verdana" pitchFamily="34" charset="0"/>
              </a:rPr>
              <a:t>inkage</a:t>
            </a:r>
          </a:p>
          <a:p>
            <a:pPr>
              <a:spcBef>
                <a:spcPct val="50000"/>
              </a:spcBef>
            </a:pPr>
            <a:r>
              <a:rPr lang="en-US" sz="2000" b="1" dirty="0">
                <a:latin typeface="Verdana" pitchFamily="34" charset="0"/>
              </a:rPr>
              <a:t>A</a:t>
            </a:r>
            <a:r>
              <a:rPr lang="en-US" b="1" dirty="0">
                <a:latin typeface="Verdana" pitchFamily="34" charset="0"/>
              </a:rPr>
              <a:t>bility</a:t>
            </a:r>
          </a:p>
          <a:p>
            <a:pPr>
              <a:spcBef>
                <a:spcPct val="50000"/>
              </a:spcBef>
            </a:pPr>
            <a:r>
              <a:rPr lang="en-US" sz="2000" b="1" dirty="0">
                <a:latin typeface="Verdana" pitchFamily="34" charset="0"/>
              </a:rPr>
              <a:t>I</a:t>
            </a:r>
            <a:r>
              <a:rPr lang="en-US" b="1" dirty="0">
                <a:latin typeface="Verdana" pitchFamily="34" charset="0"/>
              </a:rPr>
              <a:t>nterest</a:t>
            </a:r>
          </a:p>
        </p:txBody>
      </p:sp>
      <p:sp>
        <p:nvSpPr>
          <p:cNvPr id="882702" name="Text Box 14"/>
          <p:cNvSpPr txBox="1">
            <a:spLocks noChangeArrowheads="1"/>
          </p:cNvSpPr>
          <p:nvPr/>
        </p:nvSpPr>
        <p:spPr bwMode="auto">
          <a:xfrm>
            <a:off x="5588000" y="2590800"/>
            <a:ext cx="2673350" cy="366713"/>
          </a:xfrm>
          <a:prstGeom prst="rect">
            <a:avLst/>
          </a:prstGeom>
          <a:noFill/>
          <a:ln w="9525">
            <a:noFill/>
            <a:miter lim="800000"/>
            <a:headEnd/>
            <a:tailEnd/>
          </a:ln>
        </p:spPr>
        <p:txBody>
          <a:bodyPr>
            <a:spAutoFit/>
          </a:bodyPr>
          <a:lstStyle/>
          <a:p>
            <a:pPr>
              <a:spcBef>
                <a:spcPct val="50000"/>
              </a:spcBef>
            </a:pPr>
            <a:endParaRPr lang="en-US" dirty="0">
              <a:latin typeface="Verdana"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8890353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p:txBody>
          <a:bodyPr>
            <a:normAutofit/>
          </a:bodyPr>
          <a:lstStyle/>
          <a:p>
            <a:r>
              <a:rPr lang="en-US" sz="3500" b="1" dirty="0"/>
              <a:t>LADDER OF EFFECTIVENESS</a:t>
            </a:r>
          </a:p>
        </p:txBody>
      </p:sp>
      <p:sp>
        <p:nvSpPr>
          <p:cNvPr id="884739" name="Rectangle 3"/>
          <p:cNvSpPr>
            <a:spLocks noGrp="1" noChangeArrowheads="1"/>
          </p:cNvSpPr>
          <p:nvPr>
            <p:ph type="body" sz="half" idx="4294967295"/>
          </p:nvPr>
        </p:nvSpPr>
        <p:spPr>
          <a:xfrm>
            <a:off x="304800" y="1600200"/>
            <a:ext cx="5562600" cy="1106488"/>
          </a:xfrm>
        </p:spPr>
        <p:txBody>
          <a:bodyPr>
            <a:noAutofit/>
          </a:bodyPr>
          <a:lstStyle/>
          <a:p>
            <a:pPr>
              <a:buSzPct val="83000"/>
              <a:buFont typeface="Wingdings" pitchFamily="2" charset="2"/>
              <a:buChar char="q"/>
            </a:pPr>
            <a:r>
              <a:rPr lang="en-US" sz="2200" dirty="0">
                <a:latin typeface="Calibri" pitchFamily="34" charset="0"/>
                <a:cs typeface="Calibri" pitchFamily="34" charset="0"/>
              </a:rPr>
              <a:t>Personal: face to face</a:t>
            </a:r>
          </a:p>
          <a:p>
            <a:pPr lvl="1">
              <a:buFont typeface="Arial" pitchFamily="34" charset="0"/>
              <a:buChar char="•"/>
            </a:pPr>
            <a:r>
              <a:rPr lang="en-US" sz="2200" dirty="0">
                <a:latin typeface="Calibri" pitchFamily="34" charset="0"/>
                <a:cs typeface="Calibri" pitchFamily="34" charset="0"/>
              </a:rPr>
              <a:t>Team of two</a:t>
            </a:r>
          </a:p>
          <a:p>
            <a:pPr lvl="1">
              <a:buFont typeface="Arial" pitchFamily="34" charset="0"/>
              <a:buChar char="•"/>
            </a:pPr>
            <a:r>
              <a:rPr lang="en-US" sz="2200" dirty="0">
                <a:latin typeface="Calibri" pitchFamily="34" charset="0"/>
                <a:cs typeface="Calibri" pitchFamily="34" charset="0"/>
              </a:rPr>
              <a:t>One person</a:t>
            </a:r>
          </a:p>
        </p:txBody>
      </p:sp>
      <p:sp>
        <p:nvSpPr>
          <p:cNvPr id="44036" name="Rectangle 4"/>
          <p:cNvSpPr>
            <a:spLocks noChangeArrowheads="1"/>
          </p:cNvSpPr>
          <p:nvPr/>
        </p:nvSpPr>
        <p:spPr bwMode="auto">
          <a:xfrm rot="781420">
            <a:off x="7742238" y="2636838"/>
            <a:ext cx="852487" cy="79375"/>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44037" name="Rectangle 5"/>
          <p:cNvSpPr>
            <a:spLocks noChangeArrowheads="1"/>
          </p:cNvSpPr>
          <p:nvPr/>
        </p:nvSpPr>
        <p:spPr bwMode="auto">
          <a:xfrm rot="781420">
            <a:off x="7940675" y="1677988"/>
            <a:ext cx="854075" cy="79375"/>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44038" name="Rectangle 6"/>
          <p:cNvSpPr>
            <a:spLocks noChangeArrowheads="1"/>
          </p:cNvSpPr>
          <p:nvPr/>
        </p:nvSpPr>
        <p:spPr bwMode="auto">
          <a:xfrm rot="781420">
            <a:off x="7010400" y="5997575"/>
            <a:ext cx="854075" cy="80963"/>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44039" name="Rectangle 7"/>
          <p:cNvSpPr>
            <a:spLocks noChangeArrowheads="1"/>
          </p:cNvSpPr>
          <p:nvPr/>
        </p:nvSpPr>
        <p:spPr bwMode="auto">
          <a:xfrm rot="781420">
            <a:off x="7108825" y="5516563"/>
            <a:ext cx="854075" cy="79375"/>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44040" name="Rectangle 8"/>
          <p:cNvSpPr>
            <a:spLocks noChangeArrowheads="1"/>
          </p:cNvSpPr>
          <p:nvPr/>
        </p:nvSpPr>
        <p:spPr bwMode="auto">
          <a:xfrm rot="781420">
            <a:off x="7210425" y="5037138"/>
            <a:ext cx="852488" cy="77787"/>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44041" name="Rectangle 9"/>
          <p:cNvSpPr>
            <a:spLocks noChangeArrowheads="1"/>
          </p:cNvSpPr>
          <p:nvPr/>
        </p:nvSpPr>
        <p:spPr bwMode="auto">
          <a:xfrm rot="781420">
            <a:off x="7326313" y="4556125"/>
            <a:ext cx="854075" cy="79375"/>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44042" name="Rectangle 10"/>
          <p:cNvSpPr>
            <a:spLocks noChangeArrowheads="1"/>
          </p:cNvSpPr>
          <p:nvPr/>
        </p:nvSpPr>
        <p:spPr bwMode="auto">
          <a:xfrm rot="781420">
            <a:off x="7426325" y="4076700"/>
            <a:ext cx="852488" cy="79375"/>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44043" name="Rectangle 11"/>
          <p:cNvSpPr>
            <a:spLocks noChangeArrowheads="1"/>
          </p:cNvSpPr>
          <p:nvPr/>
        </p:nvSpPr>
        <p:spPr bwMode="auto">
          <a:xfrm rot="781420">
            <a:off x="7558088" y="3592513"/>
            <a:ext cx="792162" cy="79375"/>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44044" name="Rectangle 12"/>
          <p:cNvSpPr>
            <a:spLocks noChangeArrowheads="1"/>
          </p:cNvSpPr>
          <p:nvPr/>
        </p:nvSpPr>
        <p:spPr bwMode="auto">
          <a:xfrm rot="781420">
            <a:off x="7642225" y="3114675"/>
            <a:ext cx="831850" cy="66675"/>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44045" name="Rectangle 13"/>
          <p:cNvSpPr>
            <a:spLocks noChangeArrowheads="1"/>
          </p:cNvSpPr>
          <p:nvPr/>
        </p:nvSpPr>
        <p:spPr bwMode="auto">
          <a:xfrm rot="781420">
            <a:off x="7840663" y="2157413"/>
            <a:ext cx="854075" cy="79375"/>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44046" name="Rectangle 14"/>
          <p:cNvSpPr>
            <a:spLocks noChangeArrowheads="1"/>
          </p:cNvSpPr>
          <p:nvPr/>
        </p:nvSpPr>
        <p:spPr bwMode="auto">
          <a:xfrm rot="781420">
            <a:off x="7391400" y="1295400"/>
            <a:ext cx="71438" cy="5383213"/>
          </a:xfrm>
          <a:prstGeom prst="rect">
            <a:avLst/>
          </a:prstGeom>
          <a:solidFill>
            <a:schemeClr val="tx1"/>
          </a:solidFill>
          <a:ln w="9525">
            <a:solidFill>
              <a:srgbClr val="BED5DC"/>
            </a:solidFill>
            <a:miter lim="800000"/>
            <a:headEnd/>
            <a:tailEnd/>
          </a:ln>
          <a:effectLst>
            <a:outerShdw dist="107763" dir="8100000" algn="ctr" rotWithShape="0">
              <a:srgbClr val="0066CC">
                <a:alpha val="50000"/>
              </a:srgbClr>
            </a:outerShdw>
          </a:effectLst>
        </p:spPr>
        <p:txBody>
          <a:bodyPr wrap="none" anchor="ctr"/>
          <a:lstStyle/>
          <a:p>
            <a:pPr eaLnBrk="1" hangingPunct="1">
              <a:defRPr/>
            </a:pPr>
            <a:endParaRPr lang="en-US" sz="4200" b="1" dirty="0">
              <a:solidFill>
                <a:srgbClr val="FFFF99"/>
              </a:solidFill>
            </a:endParaRPr>
          </a:p>
        </p:txBody>
      </p:sp>
      <p:sp>
        <p:nvSpPr>
          <p:cNvPr id="44047" name="Rectangle 15"/>
          <p:cNvSpPr>
            <a:spLocks noChangeArrowheads="1"/>
          </p:cNvSpPr>
          <p:nvPr/>
        </p:nvSpPr>
        <p:spPr bwMode="auto">
          <a:xfrm rot="781420">
            <a:off x="8207375" y="1474788"/>
            <a:ext cx="69850" cy="5383212"/>
          </a:xfrm>
          <a:prstGeom prst="rect">
            <a:avLst/>
          </a:prstGeom>
          <a:solidFill>
            <a:schemeClr val="tx1"/>
          </a:solidFill>
          <a:ln w="9525">
            <a:solidFill>
              <a:srgbClr val="BED5DC"/>
            </a:solidFill>
            <a:miter lim="800000"/>
            <a:headEnd/>
            <a:tailEnd/>
          </a:ln>
          <a:effectLst>
            <a:outerShdw dist="107763" dir="13500000" algn="ctr" rotWithShape="0">
              <a:schemeClr val="bg2">
                <a:alpha val="50000"/>
              </a:schemeClr>
            </a:outerShdw>
          </a:effectLst>
        </p:spPr>
        <p:txBody>
          <a:bodyPr wrap="none" anchor="ctr"/>
          <a:lstStyle/>
          <a:p>
            <a:pPr eaLnBrk="1" hangingPunct="1">
              <a:defRPr/>
            </a:pPr>
            <a:endParaRPr lang="en-US" sz="4200" b="1" dirty="0">
              <a:solidFill>
                <a:srgbClr val="FFFF99"/>
              </a:solidFill>
            </a:endParaRPr>
          </a:p>
        </p:txBody>
      </p:sp>
      <p:sp>
        <p:nvSpPr>
          <p:cNvPr id="884752" name="Rectangle 17"/>
          <p:cNvSpPr>
            <a:spLocks noChangeArrowheads="1"/>
          </p:cNvSpPr>
          <p:nvPr/>
        </p:nvSpPr>
        <p:spPr bwMode="auto">
          <a:xfrm>
            <a:off x="304800" y="4724400"/>
            <a:ext cx="4267200" cy="1106488"/>
          </a:xfrm>
          <a:prstGeom prst="rect">
            <a:avLst/>
          </a:prstGeom>
          <a:noFill/>
          <a:ln w="9525">
            <a:noFill/>
            <a:miter lim="800000"/>
            <a:headEnd/>
            <a:tailEnd/>
          </a:ln>
        </p:spPr>
        <p:txBody>
          <a:bodyPr/>
          <a:lstStyle/>
          <a:p>
            <a:pPr marL="342900" indent="-342900">
              <a:spcBef>
                <a:spcPct val="20000"/>
              </a:spcBef>
              <a:buClr>
                <a:schemeClr val="tx1"/>
              </a:buClr>
              <a:buSzPct val="83000"/>
              <a:buFont typeface="Wingdings" pitchFamily="2" charset="2"/>
              <a:buChar char="q"/>
            </a:pPr>
            <a:r>
              <a:rPr lang="en-US" sz="2200" dirty="0">
                <a:latin typeface="Calibri" pitchFamily="34" charset="0"/>
                <a:cs typeface="Calibri" pitchFamily="34" charset="0"/>
              </a:rPr>
              <a:t>Personal telephone</a:t>
            </a:r>
          </a:p>
          <a:p>
            <a:pPr marL="800100" lvl="1" indent="-342900">
              <a:spcBef>
                <a:spcPct val="20000"/>
              </a:spcBef>
              <a:buClr>
                <a:schemeClr val="tx1"/>
              </a:buClr>
              <a:buFont typeface="Arial" pitchFamily="34" charset="0"/>
              <a:buChar char="•"/>
            </a:pPr>
            <a:r>
              <a:rPr lang="en-US" sz="2200" dirty="0">
                <a:latin typeface="Calibri" pitchFamily="34" charset="0"/>
                <a:cs typeface="Calibri" pitchFamily="34" charset="0"/>
              </a:rPr>
              <a:t>With letter follow-up</a:t>
            </a:r>
          </a:p>
          <a:p>
            <a:pPr marL="800100" lvl="1" indent="-342900">
              <a:spcBef>
                <a:spcPct val="20000"/>
              </a:spcBef>
              <a:buClr>
                <a:schemeClr val="tx1"/>
              </a:buClr>
              <a:buFont typeface="Arial" pitchFamily="34" charset="0"/>
              <a:buChar char="•"/>
            </a:pPr>
            <a:r>
              <a:rPr lang="en-US" sz="2200" dirty="0">
                <a:latin typeface="Calibri" pitchFamily="34" charset="0"/>
                <a:cs typeface="Calibri" pitchFamily="34" charset="0"/>
              </a:rPr>
              <a:t>Without letter follow-up</a:t>
            </a:r>
          </a:p>
        </p:txBody>
      </p:sp>
      <p:sp>
        <p:nvSpPr>
          <p:cNvPr id="884753" name="Rectangle 19"/>
          <p:cNvSpPr>
            <a:spLocks noChangeArrowheads="1"/>
          </p:cNvSpPr>
          <p:nvPr/>
        </p:nvSpPr>
        <p:spPr bwMode="auto">
          <a:xfrm>
            <a:off x="304800" y="3200400"/>
            <a:ext cx="7086600" cy="1447800"/>
          </a:xfrm>
          <a:prstGeom prst="rect">
            <a:avLst/>
          </a:prstGeom>
          <a:noFill/>
          <a:ln w="9525">
            <a:noFill/>
            <a:miter lim="800000"/>
            <a:headEnd/>
            <a:tailEnd/>
          </a:ln>
        </p:spPr>
        <p:txBody>
          <a:bodyPr/>
          <a:lstStyle/>
          <a:p>
            <a:pPr marL="342900" indent="-342900">
              <a:spcBef>
                <a:spcPct val="20000"/>
              </a:spcBef>
              <a:buClr>
                <a:schemeClr val="tx1"/>
              </a:buClr>
              <a:buSzPct val="83000"/>
              <a:buFont typeface="Wingdings" pitchFamily="2" charset="2"/>
              <a:buChar char="q"/>
            </a:pPr>
            <a:r>
              <a:rPr lang="en-US" sz="2200" dirty="0">
                <a:latin typeface="Calibri" pitchFamily="34" charset="0"/>
                <a:cs typeface="Calibri" pitchFamily="34" charset="0"/>
              </a:rPr>
              <a:t>Personal letter (on personal stationery)</a:t>
            </a:r>
          </a:p>
          <a:p>
            <a:pPr marL="800100" lvl="1" indent="-342900">
              <a:spcBef>
                <a:spcPct val="20000"/>
              </a:spcBef>
              <a:buClr>
                <a:schemeClr val="tx1"/>
              </a:buClr>
              <a:buFont typeface="Arial" pitchFamily="34" charset="0"/>
              <a:buChar char="•"/>
            </a:pPr>
            <a:r>
              <a:rPr lang="en-US" sz="2200" dirty="0">
                <a:latin typeface="Calibri" pitchFamily="34" charset="0"/>
                <a:cs typeface="Calibri" pitchFamily="34" charset="0"/>
              </a:rPr>
              <a:t>With telephone follow-up</a:t>
            </a:r>
          </a:p>
          <a:p>
            <a:pPr marL="800100" lvl="1" indent="-342900">
              <a:spcBef>
                <a:spcPct val="20000"/>
              </a:spcBef>
              <a:buClr>
                <a:schemeClr val="tx1"/>
              </a:buClr>
              <a:buFont typeface="Arial" pitchFamily="34" charset="0"/>
              <a:buChar char="•"/>
            </a:pPr>
            <a:r>
              <a:rPr lang="en-US" sz="2200" dirty="0">
                <a:latin typeface="Calibri" pitchFamily="34" charset="0"/>
                <a:cs typeface="Calibri" pitchFamily="34" charset="0"/>
              </a:rPr>
              <a:t>Without telephone follow-up</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669565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371600" y="2426206"/>
            <a:ext cx="6464462" cy="769441"/>
          </a:xfrm>
          <a:prstGeom prst="rect">
            <a:avLst/>
          </a:prstGeom>
          <a:noFill/>
        </p:spPr>
        <p:txBody>
          <a:bodyPr wrap="none" rtlCol="0">
            <a:spAutoFit/>
          </a:bodyPr>
          <a:lstStyle/>
          <a:p>
            <a:r>
              <a:rPr lang="en-US" sz="4400" b="1" dirty="0" smtClean="0">
                <a:latin typeface="Arial" pitchFamily="34" charset="0"/>
                <a:cs typeface="Arial" pitchFamily="34" charset="0"/>
              </a:rPr>
              <a:t>“CAPACITY BUILDING”</a:t>
            </a:r>
            <a:endParaRPr lang="en-US" sz="4400" b="1" dirty="0">
              <a:latin typeface="Arial" pitchFamily="34" charset="0"/>
              <a:cs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78230837"/>
      </p:ext>
    </p:extLst>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8834" name="Text Box 2"/>
          <p:cNvSpPr txBox="1">
            <a:spLocks noChangeArrowheads="1"/>
          </p:cNvSpPr>
          <p:nvPr/>
        </p:nvSpPr>
        <p:spPr bwMode="auto">
          <a:xfrm>
            <a:off x="4724400" y="5257800"/>
            <a:ext cx="3886200" cy="336550"/>
          </a:xfrm>
          <a:prstGeom prst="rect">
            <a:avLst/>
          </a:prstGeom>
          <a:noFill/>
          <a:ln w="9525">
            <a:noFill/>
            <a:miter lim="800000"/>
            <a:headEnd/>
            <a:tailEnd/>
          </a:ln>
        </p:spPr>
        <p:txBody>
          <a:bodyPr>
            <a:spAutoFit/>
          </a:bodyPr>
          <a:lstStyle/>
          <a:p>
            <a:pPr algn="ctr">
              <a:spcBef>
                <a:spcPct val="50000"/>
              </a:spcBef>
            </a:pPr>
            <a:r>
              <a:rPr lang="en-US" sz="1600" b="1" i="1" dirty="0">
                <a:solidFill>
                  <a:srgbClr val="FFFFCC"/>
                </a:solidFill>
                <a:latin typeface="Verdana" pitchFamily="34" charset="0"/>
              </a:rPr>
              <a:t>First Time Donor</a:t>
            </a:r>
          </a:p>
        </p:txBody>
      </p:sp>
      <p:sp>
        <p:nvSpPr>
          <p:cNvPr id="888835" name="AutoShape 3"/>
          <p:cNvSpPr>
            <a:spLocks noChangeArrowheads="1"/>
          </p:cNvSpPr>
          <p:nvPr/>
        </p:nvSpPr>
        <p:spPr bwMode="auto">
          <a:xfrm>
            <a:off x="4191000" y="381000"/>
            <a:ext cx="4953000" cy="6172200"/>
          </a:xfrm>
          <a:prstGeom prst="triangle">
            <a:avLst>
              <a:gd name="adj" fmla="val 50000"/>
            </a:avLst>
          </a:prstGeom>
          <a:solidFill>
            <a:schemeClr val="bg1"/>
          </a:solidFill>
          <a:ln w="9525">
            <a:noFill/>
            <a:miter lim="800000"/>
            <a:headEnd/>
            <a:tailEnd/>
          </a:ln>
        </p:spPr>
        <p:txBody>
          <a:bodyPr wrap="none" anchor="ctr"/>
          <a:lstStyle/>
          <a:p>
            <a:pPr eaLnBrk="1" hangingPunct="1"/>
            <a:endParaRPr lang="en-US" sz="4200" b="1" dirty="0">
              <a:solidFill>
                <a:srgbClr val="FFFF99"/>
              </a:solidFill>
            </a:endParaRPr>
          </a:p>
        </p:txBody>
      </p:sp>
      <p:sp>
        <p:nvSpPr>
          <p:cNvPr id="888836" name="Line 4"/>
          <p:cNvSpPr>
            <a:spLocks noChangeShapeType="1"/>
          </p:cNvSpPr>
          <p:nvPr/>
        </p:nvSpPr>
        <p:spPr bwMode="auto">
          <a:xfrm flipV="1">
            <a:off x="5791200" y="2590800"/>
            <a:ext cx="1752600" cy="0"/>
          </a:xfrm>
          <a:prstGeom prst="line">
            <a:avLst/>
          </a:prstGeom>
          <a:noFill/>
          <a:ln w="38100">
            <a:solidFill>
              <a:schemeClr val="accent2"/>
            </a:solidFill>
            <a:round/>
            <a:headEnd/>
            <a:tailEnd/>
          </a:ln>
        </p:spPr>
        <p:txBody>
          <a:bodyPr/>
          <a:lstStyle/>
          <a:p>
            <a:endParaRPr lang="en-US" dirty="0"/>
          </a:p>
        </p:txBody>
      </p:sp>
      <p:sp>
        <p:nvSpPr>
          <p:cNvPr id="888837" name="Line 5"/>
          <p:cNvSpPr>
            <a:spLocks noChangeShapeType="1"/>
          </p:cNvSpPr>
          <p:nvPr/>
        </p:nvSpPr>
        <p:spPr bwMode="auto">
          <a:xfrm>
            <a:off x="5410200" y="3429000"/>
            <a:ext cx="2438400" cy="0"/>
          </a:xfrm>
          <a:prstGeom prst="line">
            <a:avLst/>
          </a:prstGeom>
          <a:noFill/>
          <a:ln w="38100">
            <a:solidFill>
              <a:schemeClr val="accent2"/>
            </a:solidFill>
            <a:round/>
            <a:headEnd/>
            <a:tailEnd/>
          </a:ln>
        </p:spPr>
        <p:txBody>
          <a:bodyPr/>
          <a:lstStyle/>
          <a:p>
            <a:endParaRPr lang="en-US" dirty="0"/>
          </a:p>
        </p:txBody>
      </p:sp>
      <p:sp>
        <p:nvSpPr>
          <p:cNvPr id="888838" name="Line 6"/>
          <p:cNvSpPr>
            <a:spLocks noChangeShapeType="1"/>
          </p:cNvSpPr>
          <p:nvPr/>
        </p:nvSpPr>
        <p:spPr bwMode="auto">
          <a:xfrm>
            <a:off x="4419600" y="6019800"/>
            <a:ext cx="4495800" cy="0"/>
          </a:xfrm>
          <a:prstGeom prst="line">
            <a:avLst/>
          </a:prstGeom>
          <a:noFill/>
          <a:ln w="38100">
            <a:solidFill>
              <a:schemeClr val="bg1"/>
            </a:solidFill>
            <a:round/>
            <a:headEnd/>
            <a:tailEnd/>
          </a:ln>
        </p:spPr>
        <p:txBody>
          <a:bodyPr/>
          <a:lstStyle/>
          <a:p>
            <a:endParaRPr lang="en-US" dirty="0"/>
          </a:p>
        </p:txBody>
      </p:sp>
      <p:sp>
        <p:nvSpPr>
          <p:cNvPr id="888839" name="Line 7"/>
          <p:cNvSpPr>
            <a:spLocks noChangeShapeType="1"/>
          </p:cNvSpPr>
          <p:nvPr/>
        </p:nvSpPr>
        <p:spPr bwMode="auto">
          <a:xfrm>
            <a:off x="5105400" y="4419600"/>
            <a:ext cx="3200400" cy="0"/>
          </a:xfrm>
          <a:prstGeom prst="line">
            <a:avLst/>
          </a:prstGeom>
          <a:noFill/>
          <a:ln w="38100">
            <a:solidFill>
              <a:schemeClr val="accent2"/>
            </a:solidFill>
            <a:round/>
            <a:headEnd/>
            <a:tailEnd/>
          </a:ln>
        </p:spPr>
        <p:txBody>
          <a:bodyPr/>
          <a:lstStyle/>
          <a:p>
            <a:endParaRPr lang="en-US" dirty="0"/>
          </a:p>
        </p:txBody>
      </p:sp>
      <p:sp>
        <p:nvSpPr>
          <p:cNvPr id="888840" name="Line 8"/>
          <p:cNvSpPr>
            <a:spLocks noChangeShapeType="1"/>
          </p:cNvSpPr>
          <p:nvPr/>
        </p:nvSpPr>
        <p:spPr bwMode="auto">
          <a:xfrm>
            <a:off x="4724400" y="5257800"/>
            <a:ext cx="3886200" cy="0"/>
          </a:xfrm>
          <a:prstGeom prst="line">
            <a:avLst/>
          </a:prstGeom>
          <a:noFill/>
          <a:ln w="38100">
            <a:solidFill>
              <a:schemeClr val="accent2"/>
            </a:solidFill>
            <a:round/>
            <a:headEnd/>
            <a:tailEnd/>
          </a:ln>
        </p:spPr>
        <p:txBody>
          <a:bodyPr/>
          <a:lstStyle/>
          <a:p>
            <a:endParaRPr lang="en-US" dirty="0"/>
          </a:p>
        </p:txBody>
      </p:sp>
      <p:sp>
        <p:nvSpPr>
          <p:cNvPr id="888841" name="Line 9"/>
          <p:cNvSpPr>
            <a:spLocks noChangeShapeType="1"/>
          </p:cNvSpPr>
          <p:nvPr/>
        </p:nvSpPr>
        <p:spPr bwMode="auto">
          <a:xfrm>
            <a:off x="3276600" y="10820400"/>
            <a:ext cx="4953000" cy="0"/>
          </a:xfrm>
          <a:prstGeom prst="line">
            <a:avLst/>
          </a:prstGeom>
          <a:noFill/>
          <a:ln w="38100">
            <a:solidFill>
              <a:schemeClr val="bg1"/>
            </a:solidFill>
            <a:round/>
            <a:headEnd/>
            <a:tailEnd/>
          </a:ln>
        </p:spPr>
        <p:txBody>
          <a:bodyPr/>
          <a:lstStyle/>
          <a:p>
            <a:endParaRPr lang="en-US" dirty="0"/>
          </a:p>
        </p:txBody>
      </p:sp>
      <p:sp>
        <p:nvSpPr>
          <p:cNvPr id="888842" name="Text Box 10"/>
          <p:cNvSpPr txBox="1">
            <a:spLocks noChangeArrowheads="1"/>
          </p:cNvSpPr>
          <p:nvPr/>
        </p:nvSpPr>
        <p:spPr bwMode="auto">
          <a:xfrm>
            <a:off x="3733800" y="6096000"/>
            <a:ext cx="5715000" cy="396875"/>
          </a:xfrm>
          <a:prstGeom prst="rect">
            <a:avLst/>
          </a:prstGeom>
          <a:noFill/>
          <a:ln w="9525">
            <a:noFill/>
            <a:miter lim="800000"/>
            <a:headEnd/>
            <a:tailEnd/>
          </a:ln>
        </p:spPr>
        <p:txBody>
          <a:bodyPr>
            <a:spAutoFit/>
          </a:bodyPr>
          <a:lstStyle/>
          <a:p>
            <a:pPr algn="ctr">
              <a:spcBef>
                <a:spcPct val="50000"/>
              </a:spcBef>
            </a:pPr>
            <a:r>
              <a:rPr lang="en-US" sz="2000" b="1" i="1" dirty="0">
                <a:latin typeface="Verdana" pitchFamily="34" charset="0"/>
              </a:rPr>
              <a:t>Universe of Prospects</a:t>
            </a:r>
          </a:p>
        </p:txBody>
      </p:sp>
      <p:sp>
        <p:nvSpPr>
          <p:cNvPr id="888843" name="Text Box 11"/>
          <p:cNvSpPr txBox="1">
            <a:spLocks noChangeArrowheads="1"/>
          </p:cNvSpPr>
          <p:nvPr/>
        </p:nvSpPr>
        <p:spPr bwMode="auto">
          <a:xfrm>
            <a:off x="5029200" y="4419600"/>
            <a:ext cx="3200400" cy="581025"/>
          </a:xfrm>
          <a:prstGeom prst="rect">
            <a:avLst/>
          </a:prstGeom>
          <a:noFill/>
          <a:ln w="9525">
            <a:noFill/>
            <a:miter lim="800000"/>
            <a:headEnd/>
            <a:tailEnd/>
          </a:ln>
        </p:spPr>
        <p:txBody>
          <a:bodyPr>
            <a:spAutoFit/>
          </a:bodyPr>
          <a:lstStyle/>
          <a:p>
            <a:pPr algn="ctr">
              <a:spcBef>
                <a:spcPct val="50000"/>
              </a:spcBef>
            </a:pPr>
            <a:r>
              <a:rPr lang="en-US" sz="1600" b="1" i="1" dirty="0">
                <a:latin typeface="Verdana" pitchFamily="34" charset="0"/>
              </a:rPr>
              <a:t>Renewed/Upgraded </a:t>
            </a:r>
            <a:br>
              <a:rPr lang="en-US" sz="1600" b="1" i="1" dirty="0">
                <a:latin typeface="Verdana" pitchFamily="34" charset="0"/>
              </a:rPr>
            </a:br>
            <a:r>
              <a:rPr lang="en-US" sz="1600" b="1" i="1" dirty="0">
                <a:latin typeface="Verdana" pitchFamily="34" charset="0"/>
              </a:rPr>
              <a:t>Donor</a:t>
            </a:r>
          </a:p>
        </p:txBody>
      </p:sp>
      <p:sp>
        <p:nvSpPr>
          <p:cNvPr id="888844" name="Rectangle 12"/>
          <p:cNvSpPr>
            <a:spLocks noChangeArrowheads="1"/>
          </p:cNvSpPr>
          <p:nvPr/>
        </p:nvSpPr>
        <p:spPr bwMode="auto">
          <a:xfrm>
            <a:off x="5334000" y="3429000"/>
            <a:ext cx="2590800" cy="581025"/>
          </a:xfrm>
          <a:prstGeom prst="rect">
            <a:avLst/>
          </a:prstGeom>
          <a:noFill/>
          <a:ln w="9525">
            <a:noFill/>
            <a:miter lim="800000"/>
            <a:headEnd/>
            <a:tailEnd/>
          </a:ln>
        </p:spPr>
        <p:txBody>
          <a:bodyPr>
            <a:spAutoFit/>
          </a:bodyPr>
          <a:lstStyle/>
          <a:p>
            <a:pPr algn="ctr">
              <a:spcBef>
                <a:spcPct val="50000"/>
              </a:spcBef>
            </a:pPr>
            <a:r>
              <a:rPr lang="en-US" sz="1600" b="1" i="1" dirty="0">
                <a:latin typeface="Verdana" pitchFamily="34" charset="0"/>
              </a:rPr>
              <a:t>Special/Major </a:t>
            </a:r>
            <a:br>
              <a:rPr lang="en-US" sz="1600" b="1" i="1" dirty="0">
                <a:latin typeface="Verdana" pitchFamily="34" charset="0"/>
              </a:rPr>
            </a:br>
            <a:r>
              <a:rPr lang="en-US" sz="1600" b="1" i="1" dirty="0">
                <a:latin typeface="Verdana" pitchFamily="34" charset="0"/>
              </a:rPr>
              <a:t>Gift Donor</a:t>
            </a:r>
          </a:p>
        </p:txBody>
      </p:sp>
      <p:sp>
        <p:nvSpPr>
          <p:cNvPr id="888845" name="Text Box 13"/>
          <p:cNvSpPr txBox="1">
            <a:spLocks noChangeArrowheads="1"/>
          </p:cNvSpPr>
          <p:nvPr/>
        </p:nvSpPr>
        <p:spPr bwMode="auto">
          <a:xfrm>
            <a:off x="5791200" y="2590800"/>
            <a:ext cx="1752600" cy="336550"/>
          </a:xfrm>
          <a:prstGeom prst="rect">
            <a:avLst/>
          </a:prstGeom>
          <a:noFill/>
          <a:ln w="9525">
            <a:noFill/>
            <a:miter lim="800000"/>
            <a:headEnd/>
            <a:tailEnd/>
          </a:ln>
        </p:spPr>
        <p:txBody>
          <a:bodyPr>
            <a:spAutoFit/>
          </a:bodyPr>
          <a:lstStyle/>
          <a:p>
            <a:pPr>
              <a:spcBef>
                <a:spcPct val="50000"/>
              </a:spcBef>
            </a:pPr>
            <a:r>
              <a:rPr lang="en-US" sz="1600" b="1" i="1" dirty="0">
                <a:latin typeface="Verdana" pitchFamily="34" charset="0"/>
              </a:rPr>
              <a:t>Capital Donor</a:t>
            </a:r>
          </a:p>
        </p:txBody>
      </p:sp>
      <p:sp>
        <p:nvSpPr>
          <p:cNvPr id="888846" name="Text Box 14"/>
          <p:cNvSpPr txBox="1">
            <a:spLocks noChangeArrowheads="1"/>
          </p:cNvSpPr>
          <p:nvPr/>
        </p:nvSpPr>
        <p:spPr bwMode="auto">
          <a:xfrm>
            <a:off x="5486400" y="1600200"/>
            <a:ext cx="2438400" cy="581025"/>
          </a:xfrm>
          <a:prstGeom prst="rect">
            <a:avLst/>
          </a:prstGeom>
          <a:noFill/>
          <a:ln w="9525">
            <a:noFill/>
            <a:miter lim="800000"/>
            <a:headEnd/>
            <a:tailEnd/>
          </a:ln>
        </p:spPr>
        <p:txBody>
          <a:bodyPr>
            <a:spAutoFit/>
          </a:bodyPr>
          <a:lstStyle/>
          <a:p>
            <a:pPr algn="ctr">
              <a:spcBef>
                <a:spcPct val="50000"/>
              </a:spcBef>
            </a:pPr>
            <a:r>
              <a:rPr lang="en-US" sz="1600" b="1" i="1" dirty="0">
                <a:latin typeface="Verdana" pitchFamily="34" charset="0"/>
              </a:rPr>
              <a:t>Planned </a:t>
            </a:r>
            <a:br>
              <a:rPr lang="en-US" sz="1600" b="1" i="1" dirty="0">
                <a:latin typeface="Verdana" pitchFamily="34" charset="0"/>
              </a:rPr>
            </a:br>
            <a:r>
              <a:rPr lang="en-US" sz="1600" b="1" i="1" dirty="0">
                <a:latin typeface="Verdana" pitchFamily="34" charset="0"/>
              </a:rPr>
              <a:t>Gift Donor</a:t>
            </a:r>
          </a:p>
        </p:txBody>
      </p:sp>
      <p:sp>
        <p:nvSpPr>
          <p:cNvPr id="888847" name="Text Box 15"/>
          <p:cNvSpPr txBox="1">
            <a:spLocks noChangeArrowheads="1"/>
          </p:cNvSpPr>
          <p:nvPr/>
        </p:nvSpPr>
        <p:spPr bwMode="auto">
          <a:xfrm>
            <a:off x="6096000" y="2133600"/>
            <a:ext cx="1600200" cy="457200"/>
          </a:xfrm>
          <a:prstGeom prst="rect">
            <a:avLst/>
          </a:prstGeom>
          <a:noFill/>
          <a:ln w="9525">
            <a:noFill/>
            <a:miter lim="800000"/>
            <a:headEnd/>
            <a:tailEnd/>
          </a:ln>
        </p:spPr>
        <p:txBody>
          <a:bodyPr>
            <a:spAutoFit/>
          </a:bodyPr>
          <a:lstStyle/>
          <a:p>
            <a:pPr>
              <a:spcBef>
                <a:spcPct val="50000"/>
              </a:spcBef>
            </a:pPr>
            <a:r>
              <a:rPr lang="en-US" sz="1200" dirty="0">
                <a:latin typeface="Verdana" pitchFamily="34" charset="0"/>
              </a:rPr>
              <a:t>  </a:t>
            </a:r>
            <a:r>
              <a:rPr lang="en-US" sz="1200" b="1" dirty="0">
                <a:latin typeface="Verdana" pitchFamily="34" charset="0"/>
              </a:rPr>
              <a:t>Personal </a:t>
            </a:r>
            <a:br>
              <a:rPr lang="en-US" sz="1200" b="1" dirty="0">
                <a:latin typeface="Verdana" pitchFamily="34" charset="0"/>
              </a:rPr>
            </a:br>
            <a:r>
              <a:rPr lang="en-US" sz="1200" b="1" dirty="0">
                <a:latin typeface="Verdana" pitchFamily="34" charset="0"/>
              </a:rPr>
              <a:t>contact only</a:t>
            </a:r>
          </a:p>
        </p:txBody>
      </p:sp>
      <p:sp>
        <p:nvSpPr>
          <p:cNvPr id="888848" name="Text Box 16"/>
          <p:cNvSpPr txBox="1">
            <a:spLocks noChangeArrowheads="1"/>
          </p:cNvSpPr>
          <p:nvPr/>
        </p:nvSpPr>
        <p:spPr bwMode="auto">
          <a:xfrm>
            <a:off x="5638800" y="3124200"/>
            <a:ext cx="2057400" cy="274638"/>
          </a:xfrm>
          <a:prstGeom prst="rect">
            <a:avLst/>
          </a:prstGeom>
          <a:noFill/>
          <a:ln w="9525">
            <a:noFill/>
            <a:miter lim="800000"/>
            <a:headEnd/>
            <a:tailEnd/>
          </a:ln>
        </p:spPr>
        <p:txBody>
          <a:bodyPr>
            <a:spAutoFit/>
          </a:bodyPr>
          <a:lstStyle/>
          <a:p>
            <a:pPr algn="ctr">
              <a:spcBef>
                <a:spcPct val="50000"/>
              </a:spcBef>
            </a:pPr>
            <a:r>
              <a:rPr lang="en-US" sz="1200" b="1" dirty="0">
                <a:latin typeface="Verdana" pitchFamily="34" charset="0"/>
              </a:rPr>
              <a:t>Personal contact only</a:t>
            </a:r>
          </a:p>
        </p:txBody>
      </p:sp>
      <p:sp>
        <p:nvSpPr>
          <p:cNvPr id="888849" name="Text Box 17"/>
          <p:cNvSpPr txBox="1">
            <a:spLocks noChangeArrowheads="1"/>
          </p:cNvSpPr>
          <p:nvPr/>
        </p:nvSpPr>
        <p:spPr bwMode="auto">
          <a:xfrm>
            <a:off x="5410200" y="3962400"/>
            <a:ext cx="2514600" cy="457200"/>
          </a:xfrm>
          <a:prstGeom prst="rect">
            <a:avLst/>
          </a:prstGeom>
          <a:noFill/>
          <a:ln w="9525">
            <a:noFill/>
            <a:miter lim="800000"/>
            <a:headEnd/>
            <a:tailEnd/>
          </a:ln>
        </p:spPr>
        <p:txBody>
          <a:bodyPr>
            <a:spAutoFit/>
          </a:bodyPr>
          <a:lstStyle/>
          <a:p>
            <a:pPr>
              <a:spcBef>
                <a:spcPct val="50000"/>
              </a:spcBef>
            </a:pPr>
            <a:r>
              <a:rPr lang="en-US" sz="1200" b="1" dirty="0">
                <a:latin typeface="Verdana" pitchFamily="34" charset="0"/>
              </a:rPr>
              <a:t>Personal contact/letter/</a:t>
            </a:r>
            <a:br>
              <a:rPr lang="en-US" sz="1200" b="1" dirty="0">
                <a:latin typeface="Verdana" pitchFamily="34" charset="0"/>
              </a:rPr>
            </a:br>
            <a:r>
              <a:rPr lang="en-US" sz="1200" b="1" dirty="0">
                <a:latin typeface="Verdana" pitchFamily="34" charset="0"/>
              </a:rPr>
              <a:t>            phone call</a:t>
            </a:r>
          </a:p>
        </p:txBody>
      </p:sp>
      <p:sp>
        <p:nvSpPr>
          <p:cNvPr id="888850" name="Text Box 18"/>
          <p:cNvSpPr txBox="1">
            <a:spLocks noChangeArrowheads="1"/>
          </p:cNvSpPr>
          <p:nvPr/>
        </p:nvSpPr>
        <p:spPr bwMode="auto">
          <a:xfrm>
            <a:off x="5029200" y="4953000"/>
            <a:ext cx="3276600" cy="274638"/>
          </a:xfrm>
          <a:prstGeom prst="rect">
            <a:avLst/>
          </a:prstGeom>
          <a:noFill/>
          <a:ln w="9525">
            <a:noFill/>
            <a:miter lim="800000"/>
            <a:headEnd/>
            <a:tailEnd/>
          </a:ln>
        </p:spPr>
        <p:txBody>
          <a:bodyPr>
            <a:spAutoFit/>
          </a:bodyPr>
          <a:lstStyle/>
          <a:p>
            <a:pPr>
              <a:spcBef>
                <a:spcPct val="50000"/>
              </a:spcBef>
            </a:pPr>
            <a:r>
              <a:rPr lang="en-US" sz="1200" b="1" dirty="0">
                <a:latin typeface="Verdana" pitchFamily="34" charset="0"/>
              </a:rPr>
              <a:t>Personal contact/letter/phone call</a:t>
            </a:r>
          </a:p>
        </p:txBody>
      </p:sp>
      <p:sp>
        <p:nvSpPr>
          <p:cNvPr id="888851" name="Text Box 19"/>
          <p:cNvSpPr txBox="1">
            <a:spLocks noChangeArrowheads="1"/>
          </p:cNvSpPr>
          <p:nvPr/>
        </p:nvSpPr>
        <p:spPr bwMode="auto">
          <a:xfrm>
            <a:off x="4495800" y="5562600"/>
            <a:ext cx="4267200" cy="457200"/>
          </a:xfrm>
          <a:prstGeom prst="rect">
            <a:avLst/>
          </a:prstGeom>
          <a:noFill/>
          <a:ln w="9525">
            <a:noFill/>
            <a:miter lim="800000"/>
            <a:headEnd/>
            <a:tailEnd/>
          </a:ln>
        </p:spPr>
        <p:txBody>
          <a:bodyPr>
            <a:spAutoFit/>
          </a:bodyPr>
          <a:lstStyle/>
          <a:p>
            <a:pPr algn="ctr">
              <a:spcBef>
                <a:spcPct val="50000"/>
              </a:spcBef>
            </a:pPr>
            <a:r>
              <a:rPr lang="en-US" sz="1200" b="1" dirty="0">
                <a:latin typeface="Verdana" pitchFamily="34" charset="0"/>
              </a:rPr>
              <a:t>Direct mail/telemarketing/fundraising benefit/Internet/media/door-to-door</a:t>
            </a:r>
          </a:p>
        </p:txBody>
      </p:sp>
      <p:sp>
        <p:nvSpPr>
          <p:cNvPr id="46100" name="Rectangle 20"/>
          <p:cNvSpPr>
            <a:spLocks noGrp="1" noChangeArrowheads="1"/>
          </p:cNvSpPr>
          <p:nvPr>
            <p:ph type="title" idx="4294967295"/>
          </p:nvPr>
        </p:nvSpPr>
        <p:spPr>
          <a:xfrm>
            <a:off x="1143000" y="2667000"/>
            <a:ext cx="4419600" cy="1295400"/>
          </a:xfrm>
        </p:spPr>
        <p:txBody>
          <a:bodyPr>
            <a:normAutofit fontScale="90000"/>
          </a:bodyPr>
          <a:lstStyle/>
          <a:p>
            <a:r>
              <a:rPr lang="en-US" sz="3400" dirty="0"/>
              <a:t>The Donor Pyramid</a:t>
            </a:r>
            <a:br>
              <a:rPr lang="en-US" sz="3400" dirty="0"/>
            </a:br>
            <a:r>
              <a:rPr lang="en-US" sz="3400" i="1" dirty="0"/>
              <a:t>Fundraising Strategies</a:t>
            </a:r>
          </a:p>
        </p:txBody>
      </p:sp>
      <p:sp>
        <p:nvSpPr>
          <p:cNvPr id="888853" name="Line 21"/>
          <p:cNvSpPr>
            <a:spLocks noChangeShapeType="1"/>
          </p:cNvSpPr>
          <p:nvPr/>
        </p:nvSpPr>
        <p:spPr bwMode="auto">
          <a:xfrm flipV="1">
            <a:off x="3733800" y="0"/>
            <a:ext cx="2743200" cy="6858000"/>
          </a:xfrm>
          <a:prstGeom prst="line">
            <a:avLst/>
          </a:prstGeom>
          <a:noFill/>
          <a:ln w="38100">
            <a:solidFill>
              <a:schemeClr val="tx2"/>
            </a:solidFill>
            <a:round/>
            <a:headEnd/>
            <a:tailEnd/>
          </a:ln>
        </p:spPr>
        <p:txBody>
          <a:bodyPr/>
          <a:lstStyle/>
          <a:p>
            <a:endParaRPr lang="en-US" dirty="0"/>
          </a:p>
        </p:txBody>
      </p:sp>
      <p:sp>
        <p:nvSpPr>
          <p:cNvPr id="888854" name="Line 23"/>
          <p:cNvSpPr>
            <a:spLocks noChangeShapeType="1"/>
          </p:cNvSpPr>
          <p:nvPr/>
        </p:nvSpPr>
        <p:spPr bwMode="auto">
          <a:xfrm>
            <a:off x="4343400" y="6019800"/>
            <a:ext cx="4572000" cy="0"/>
          </a:xfrm>
          <a:prstGeom prst="line">
            <a:avLst/>
          </a:prstGeom>
          <a:noFill/>
          <a:ln w="38100">
            <a:solidFill>
              <a:schemeClr val="accent2"/>
            </a:solidFill>
            <a:round/>
            <a:headEnd/>
            <a:tailEnd/>
          </a:ln>
        </p:spPr>
        <p:txBody>
          <a:bodyPr/>
          <a:lstStyle/>
          <a:p>
            <a:endParaRPr lang="en-US" dirty="0"/>
          </a:p>
        </p:txBody>
      </p:sp>
      <p:sp>
        <p:nvSpPr>
          <p:cNvPr id="888855" name="Text Box 22"/>
          <p:cNvSpPr txBox="1">
            <a:spLocks noChangeArrowheads="1"/>
          </p:cNvSpPr>
          <p:nvPr/>
        </p:nvSpPr>
        <p:spPr bwMode="auto">
          <a:xfrm>
            <a:off x="4648200" y="5257800"/>
            <a:ext cx="3886200" cy="336550"/>
          </a:xfrm>
          <a:prstGeom prst="rect">
            <a:avLst/>
          </a:prstGeom>
          <a:noFill/>
          <a:ln w="9525">
            <a:noFill/>
            <a:miter lim="800000"/>
            <a:headEnd/>
            <a:tailEnd/>
          </a:ln>
        </p:spPr>
        <p:txBody>
          <a:bodyPr>
            <a:spAutoFit/>
          </a:bodyPr>
          <a:lstStyle/>
          <a:p>
            <a:pPr algn="ctr">
              <a:spcBef>
                <a:spcPct val="50000"/>
              </a:spcBef>
            </a:pPr>
            <a:r>
              <a:rPr lang="en-US" sz="1600" b="1" i="1" dirty="0">
                <a:latin typeface="Verdana" pitchFamily="34" charset="0"/>
              </a:rPr>
              <a:t>First Time Donor</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8775806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Title 1"/>
          <p:cNvSpPr>
            <a:spLocks noGrp="1"/>
          </p:cNvSpPr>
          <p:nvPr>
            <p:ph type="title"/>
          </p:nvPr>
        </p:nvSpPr>
        <p:spPr>
          <a:xfrm>
            <a:off x="381000" y="457200"/>
            <a:ext cx="8077200" cy="758952"/>
          </a:xfrm>
        </p:spPr>
        <p:txBody>
          <a:bodyPr>
            <a:normAutofit/>
          </a:bodyPr>
          <a:lstStyle/>
          <a:p>
            <a:pPr algn="ctr" eaLnBrk="1" hangingPunct="1"/>
            <a:r>
              <a:rPr lang="en-US" sz="3500" b="1" dirty="0" smtClean="0"/>
              <a:t>ANNUAL CAMPAIGN PROCESS</a:t>
            </a:r>
          </a:p>
        </p:txBody>
      </p:sp>
      <p:graphicFrame>
        <p:nvGraphicFramePr>
          <p:cNvPr id="21" name="Diagram 20"/>
          <p:cNvGraphicFramePr/>
          <p:nvPr/>
        </p:nvGraphicFramePr>
        <p:xfrm>
          <a:off x="304800" y="1905000"/>
          <a:ext cx="8610600" cy="39370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8585023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Title 1"/>
          <p:cNvSpPr>
            <a:spLocks noGrp="1"/>
          </p:cNvSpPr>
          <p:nvPr>
            <p:ph type="title"/>
          </p:nvPr>
        </p:nvSpPr>
        <p:spPr>
          <a:xfrm>
            <a:off x="533400" y="381000"/>
            <a:ext cx="8458200" cy="758952"/>
          </a:xfrm>
        </p:spPr>
        <p:txBody>
          <a:bodyPr>
            <a:normAutofit/>
          </a:bodyPr>
          <a:lstStyle/>
          <a:p>
            <a:pPr algn="ctr" eaLnBrk="1" hangingPunct="1"/>
            <a:r>
              <a:rPr lang="en-US" sz="3500" b="1" dirty="0" smtClean="0"/>
              <a:t>LOCATE YOUR MAJOR DONORS</a:t>
            </a:r>
          </a:p>
        </p:txBody>
      </p:sp>
      <p:graphicFrame>
        <p:nvGraphicFramePr>
          <p:cNvPr id="3" name="Table 2"/>
          <p:cNvGraphicFramePr>
            <a:graphicFrameLocks noGrp="1"/>
          </p:cNvGraphicFramePr>
          <p:nvPr/>
        </p:nvGraphicFramePr>
        <p:xfrm>
          <a:off x="1600200" y="2133600"/>
          <a:ext cx="5410200" cy="2819400"/>
        </p:xfrm>
        <a:graphic>
          <a:graphicData uri="http://schemas.openxmlformats.org/drawingml/2006/table">
            <a:tbl>
              <a:tblPr firstRow="1" bandRow="1">
                <a:tableStyleId>{5C22544A-7EE6-4342-B048-85BDC9FD1C3A}</a:tableStyleId>
              </a:tblPr>
              <a:tblGrid>
                <a:gridCol w="676275"/>
                <a:gridCol w="676275"/>
                <a:gridCol w="676275"/>
                <a:gridCol w="676275"/>
                <a:gridCol w="676275"/>
                <a:gridCol w="676275"/>
                <a:gridCol w="676275"/>
                <a:gridCol w="676275"/>
              </a:tblGrid>
              <a:tr h="704850">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75000"/>
                      </a:schemeClr>
                    </a:solidFill>
                  </a:tcPr>
                </a:tc>
                <a:tc>
                  <a:txBody>
                    <a:bodyPr/>
                    <a:lstStyle/>
                    <a:p>
                      <a:endParaRPr lang="en-US" dirty="0"/>
                    </a:p>
                  </a:txBody>
                  <a:tcPr>
                    <a:solidFill>
                      <a:schemeClr val="tx1">
                        <a:lumMod val="85000"/>
                        <a:alpha val="60000"/>
                      </a:schemeClr>
                    </a:solidFill>
                  </a:tcPr>
                </a:tc>
                <a:tc>
                  <a:txBody>
                    <a:bodyPr/>
                    <a:lstStyle/>
                    <a:p>
                      <a:endParaRPr lang="en-US" dirty="0"/>
                    </a:p>
                  </a:txBody>
                  <a:tcPr>
                    <a:solidFill>
                      <a:schemeClr val="tx1">
                        <a:lumMod val="85000"/>
                        <a:alpha val="60000"/>
                      </a:schemeClr>
                    </a:solidFill>
                  </a:tcPr>
                </a:tc>
                <a:tc>
                  <a:txBody>
                    <a:bodyPr/>
                    <a:lstStyle/>
                    <a:p>
                      <a:endParaRPr lang="en-US" dirty="0"/>
                    </a:p>
                  </a:txBody>
                  <a:tcPr>
                    <a:solidFill>
                      <a:schemeClr val="tx1">
                        <a:lumMod val="85000"/>
                        <a:alpha val="60000"/>
                      </a:schemeClr>
                    </a:solidFill>
                  </a:tcPr>
                </a:tc>
              </a:tr>
              <a:tr h="704850">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75000"/>
                      </a:schemeClr>
                    </a:solidFill>
                  </a:tcPr>
                </a:tc>
                <a:tc>
                  <a:txBody>
                    <a:bodyPr/>
                    <a:lstStyle/>
                    <a:p>
                      <a:endParaRPr lang="en-US" dirty="0"/>
                    </a:p>
                  </a:txBody>
                  <a:tcPr>
                    <a:solidFill>
                      <a:schemeClr val="tx1">
                        <a:lumMod val="85000"/>
                        <a:alpha val="75000"/>
                      </a:schemeClr>
                    </a:solidFill>
                  </a:tcPr>
                </a:tc>
                <a:tc>
                  <a:txBody>
                    <a:bodyPr/>
                    <a:lstStyle/>
                    <a:p>
                      <a:endParaRPr lang="en-US" dirty="0"/>
                    </a:p>
                  </a:txBody>
                  <a:tcPr>
                    <a:solidFill>
                      <a:schemeClr val="tx1">
                        <a:lumMod val="85000"/>
                        <a:alpha val="75000"/>
                      </a:schemeClr>
                    </a:solidFill>
                  </a:tcPr>
                </a:tc>
                <a:tc>
                  <a:txBody>
                    <a:bodyPr/>
                    <a:lstStyle/>
                    <a:p>
                      <a:endParaRPr lang="en-US" dirty="0"/>
                    </a:p>
                  </a:txBody>
                  <a:tcPr>
                    <a:solidFill>
                      <a:schemeClr val="tx1">
                        <a:lumMod val="85000"/>
                        <a:alpha val="75000"/>
                      </a:schemeClr>
                    </a:solidFill>
                  </a:tcPr>
                </a:tc>
              </a:tr>
              <a:tr h="704850">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r>
              <a:tr h="704850">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c>
                  <a:txBody>
                    <a:bodyPr/>
                    <a:lstStyle/>
                    <a:p>
                      <a:endParaRPr lang="en-US" dirty="0"/>
                    </a:p>
                  </a:txBody>
                  <a:tcPr>
                    <a:solidFill>
                      <a:schemeClr val="tx1">
                        <a:lumMod val="85000"/>
                        <a:alpha val="90000"/>
                      </a:schemeClr>
                    </a:solidFill>
                  </a:tcPr>
                </a:tc>
              </a:tr>
            </a:tbl>
          </a:graphicData>
        </a:graphic>
      </p:graphicFrame>
      <p:sp>
        <p:nvSpPr>
          <p:cNvPr id="9266" name="TextBox 3"/>
          <p:cNvSpPr txBox="1">
            <a:spLocks noChangeArrowheads="1"/>
          </p:cNvSpPr>
          <p:nvPr/>
        </p:nvSpPr>
        <p:spPr bwMode="auto">
          <a:xfrm>
            <a:off x="1524000" y="5334000"/>
            <a:ext cx="5562600" cy="369888"/>
          </a:xfrm>
          <a:prstGeom prst="rect">
            <a:avLst/>
          </a:prstGeom>
          <a:noFill/>
          <a:ln w="9525">
            <a:noFill/>
            <a:miter lim="800000"/>
            <a:headEnd/>
            <a:tailEnd/>
          </a:ln>
        </p:spPr>
        <p:txBody>
          <a:bodyPr>
            <a:spAutoFit/>
          </a:bodyPr>
          <a:lstStyle/>
          <a:p>
            <a:pPr algn="ctr"/>
            <a:r>
              <a:rPr lang="en-US" dirty="0"/>
              <a:t>Current Interest or Involvement</a:t>
            </a:r>
          </a:p>
        </p:txBody>
      </p:sp>
      <p:sp>
        <p:nvSpPr>
          <p:cNvPr id="9267" name="TextBox 4"/>
          <p:cNvSpPr txBox="1">
            <a:spLocks noChangeArrowheads="1"/>
          </p:cNvSpPr>
          <p:nvPr/>
        </p:nvSpPr>
        <p:spPr bwMode="auto">
          <a:xfrm rot="5400000">
            <a:off x="-310356" y="3434556"/>
            <a:ext cx="2819400" cy="369888"/>
          </a:xfrm>
          <a:prstGeom prst="rect">
            <a:avLst/>
          </a:prstGeom>
          <a:noFill/>
          <a:ln w="9525">
            <a:noFill/>
            <a:miter lim="800000"/>
            <a:headEnd/>
            <a:tailEnd/>
          </a:ln>
        </p:spPr>
        <p:txBody>
          <a:bodyPr>
            <a:spAutoFit/>
          </a:bodyPr>
          <a:lstStyle/>
          <a:p>
            <a:pPr algn="ctr"/>
            <a:r>
              <a:rPr lang="en-US" dirty="0"/>
              <a:t>Financial Capacity</a:t>
            </a:r>
          </a:p>
        </p:txBody>
      </p:sp>
      <p:cxnSp>
        <p:nvCxnSpPr>
          <p:cNvPr id="9268" name="Straight Arrow Connector 13"/>
          <p:cNvCxnSpPr>
            <a:cxnSpLocks noChangeShapeType="1"/>
          </p:cNvCxnSpPr>
          <p:nvPr/>
        </p:nvCxnSpPr>
        <p:spPr bwMode="auto">
          <a:xfrm>
            <a:off x="6019800" y="5486400"/>
            <a:ext cx="609600" cy="1588"/>
          </a:xfrm>
          <a:prstGeom prst="straightConnector1">
            <a:avLst/>
          </a:prstGeom>
          <a:noFill/>
          <a:ln w="19050" cap="sq" algn="ctr">
            <a:solidFill>
              <a:schemeClr val="tx1"/>
            </a:solidFill>
            <a:round/>
            <a:headEnd/>
            <a:tailEnd type="triangle" w="med" len="med"/>
          </a:ln>
        </p:spPr>
      </p:cxnSp>
      <p:cxnSp>
        <p:nvCxnSpPr>
          <p:cNvPr id="9269" name="Straight Arrow Connector 14"/>
          <p:cNvCxnSpPr>
            <a:cxnSpLocks noChangeShapeType="1"/>
          </p:cNvCxnSpPr>
          <p:nvPr/>
        </p:nvCxnSpPr>
        <p:spPr bwMode="auto">
          <a:xfrm rot="10800000">
            <a:off x="1981200" y="5486400"/>
            <a:ext cx="685800" cy="1588"/>
          </a:xfrm>
          <a:prstGeom prst="straightConnector1">
            <a:avLst/>
          </a:prstGeom>
          <a:noFill/>
          <a:ln w="19050" cap="sq" algn="ctr">
            <a:solidFill>
              <a:schemeClr val="tx1"/>
            </a:solidFill>
            <a:round/>
            <a:headEnd/>
            <a:tailEnd type="triangle" w="med" len="med"/>
          </a:ln>
        </p:spPr>
      </p:cxnSp>
      <p:cxnSp>
        <p:nvCxnSpPr>
          <p:cNvPr id="9270" name="Straight Arrow Connector 26"/>
          <p:cNvCxnSpPr>
            <a:cxnSpLocks noChangeShapeType="1"/>
          </p:cNvCxnSpPr>
          <p:nvPr/>
        </p:nvCxnSpPr>
        <p:spPr bwMode="auto">
          <a:xfrm rot="5400000">
            <a:off x="915194" y="4799806"/>
            <a:ext cx="304800" cy="1588"/>
          </a:xfrm>
          <a:prstGeom prst="straightConnector1">
            <a:avLst/>
          </a:prstGeom>
          <a:noFill/>
          <a:ln w="19050" cap="sq" algn="ctr">
            <a:solidFill>
              <a:schemeClr val="tx1"/>
            </a:solidFill>
            <a:round/>
            <a:headEnd/>
            <a:tailEnd type="triangle" w="med" len="med"/>
          </a:ln>
        </p:spPr>
      </p:cxnSp>
      <p:cxnSp>
        <p:nvCxnSpPr>
          <p:cNvPr id="9271" name="Straight Arrow Connector 28"/>
          <p:cNvCxnSpPr>
            <a:cxnSpLocks noChangeShapeType="1"/>
          </p:cNvCxnSpPr>
          <p:nvPr/>
        </p:nvCxnSpPr>
        <p:spPr bwMode="auto">
          <a:xfrm rot="-5400000">
            <a:off x="915194" y="2437606"/>
            <a:ext cx="304800" cy="1588"/>
          </a:xfrm>
          <a:prstGeom prst="straightConnector1">
            <a:avLst/>
          </a:prstGeom>
          <a:noFill/>
          <a:ln w="19050" cap="sq" algn="ctr">
            <a:solidFill>
              <a:schemeClr val="tx1"/>
            </a:solidFill>
            <a:round/>
            <a:headEnd/>
            <a:tailEnd type="triangle" w="med" len="med"/>
          </a:ln>
        </p:spPr>
      </p:cxnSp>
      <p:cxnSp>
        <p:nvCxnSpPr>
          <p:cNvPr id="9272" name="Straight Connector 31"/>
          <p:cNvCxnSpPr>
            <a:cxnSpLocks noChangeShapeType="1"/>
          </p:cNvCxnSpPr>
          <p:nvPr/>
        </p:nvCxnSpPr>
        <p:spPr bwMode="auto">
          <a:xfrm rot="5400000">
            <a:off x="6553200" y="5486400"/>
            <a:ext cx="304800" cy="0"/>
          </a:xfrm>
          <a:prstGeom prst="line">
            <a:avLst/>
          </a:prstGeom>
          <a:noFill/>
          <a:ln w="12700" cap="sq" algn="ctr">
            <a:solidFill>
              <a:schemeClr val="tx1"/>
            </a:solidFill>
            <a:round/>
            <a:headEnd/>
            <a:tailEnd/>
          </a:ln>
        </p:spPr>
      </p:cxnSp>
      <p:cxnSp>
        <p:nvCxnSpPr>
          <p:cNvPr id="9273" name="Straight Connector 32"/>
          <p:cNvCxnSpPr>
            <a:cxnSpLocks noChangeShapeType="1"/>
          </p:cNvCxnSpPr>
          <p:nvPr/>
        </p:nvCxnSpPr>
        <p:spPr bwMode="auto">
          <a:xfrm rot="5400000">
            <a:off x="1676400" y="5486400"/>
            <a:ext cx="304800" cy="0"/>
          </a:xfrm>
          <a:prstGeom prst="line">
            <a:avLst/>
          </a:prstGeom>
          <a:noFill/>
          <a:ln w="12700" cap="sq" algn="ctr">
            <a:solidFill>
              <a:schemeClr val="tx1"/>
            </a:solidFill>
            <a:round/>
            <a:headEnd/>
            <a:tailEnd/>
          </a:ln>
        </p:spPr>
      </p:cxnSp>
      <p:cxnSp>
        <p:nvCxnSpPr>
          <p:cNvPr id="9274" name="Straight Connector 34"/>
          <p:cNvCxnSpPr>
            <a:cxnSpLocks noChangeShapeType="1"/>
          </p:cNvCxnSpPr>
          <p:nvPr/>
        </p:nvCxnSpPr>
        <p:spPr bwMode="auto">
          <a:xfrm>
            <a:off x="838200" y="5029200"/>
            <a:ext cx="457200" cy="0"/>
          </a:xfrm>
          <a:prstGeom prst="line">
            <a:avLst/>
          </a:prstGeom>
          <a:noFill/>
          <a:ln w="12700" cap="sq" algn="ctr">
            <a:solidFill>
              <a:schemeClr val="tx1"/>
            </a:solidFill>
            <a:round/>
            <a:headEnd/>
            <a:tailEnd/>
          </a:ln>
        </p:spPr>
      </p:cxnSp>
      <p:cxnSp>
        <p:nvCxnSpPr>
          <p:cNvPr id="9275" name="Straight Connector 35"/>
          <p:cNvCxnSpPr>
            <a:cxnSpLocks noChangeShapeType="1"/>
          </p:cNvCxnSpPr>
          <p:nvPr/>
        </p:nvCxnSpPr>
        <p:spPr bwMode="auto">
          <a:xfrm>
            <a:off x="838200" y="2209800"/>
            <a:ext cx="457200" cy="0"/>
          </a:xfrm>
          <a:prstGeom prst="line">
            <a:avLst/>
          </a:prstGeom>
          <a:noFill/>
          <a:ln w="12700" cap="sq" algn="ctr">
            <a:solidFill>
              <a:schemeClr val="tx1"/>
            </a:solidFill>
            <a:round/>
            <a:headEnd/>
            <a:tailEnd/>
          </a:ln>
        </p:spPr>
      </p:cxnSp>
      <p:sp>
        <p:nvSpPr>
          <p:cNvPr id="9276" name="TextBox 41"/>
          <p:cNvSpPr txBox="1">
            <a:spLocks noChangeArrowheads="1"/>
          </p:cNvSpPr>
          <p:nvPr/>
        </p:nvSpPr>
        <p:spPr bwMode="auto">
          <a:xfrm>
            <a:off x="1295400" y="5334000"/>
            <a:ext cx="838200" cy="307975"/>
          </a:xfrm>
          <a:prstGeom prst="rect">
            <a:avLst/>
          </a:prstGeom>
          <a:noFill/>
          <a:ln w="9525">
            <a:noFill/>
            <a:miter lim="800000"/>
            <a:headEnd/>
            <a:tailEnd/>
          </a:ln>
        </p:spPr>
        <p:txBody>
          <a:bodyPr>
            <a:spAutoFit/>
          </a:bodyPr>
          <a:lstStyle/>
          <a:p>
            <a:r>
              <a:rPr lang="en-US" sz="1400" i="1" dirty="0"/>
              <a:t>Low</a:t>
            </a:r>
          </a:p>
        </p:txBody>
      </p:sp>
      <p:sp>
        <p:nvSpPr>
          <p:cNvPr id="9277" name="Rectangle 45"/>
          <p:cNvSpPr>
            <a:spLocks noChangeArrowheads="1"/>
          </p:cNvSpPr>
          <p:nvPr/>
        </p:nvSpPr>
        <p:spPr bwMode="auto">
          <a:xfrm>
            <a:off x="6781800" y="5334000"/>
            <a:ext cx="554038" cy="307975"/>
          </a:xfrm>
          <a:prstGeom prst="rect">
            <a:avLst/>
          </a:prstGeom>
          <a:noFill/>
          <a:ln w="9525">
            <a:noFill/>
            <a:miter lim="800000"/>
            <a:headEnd/>
            <a:tailEnd/>
          </a:ln>
        </p:spPr>
        <p:txBody>
          <a:bodyPr wrap="none">
            <a:spAutoFit/>
          </a:bodyPr>
          <a:lstStyle/>
          <a:p>
            <a:r>
              <a:rPr lang="en-US" sz="1400" i="1" dirty="0"/>
              <a:t>High</a:t>
            </a:r>
          </a:p>
        </p:txBody>
      </p:sp>
      <p:sp>
        <p:nvSpPr>
          <p:cNvPr id="9278" name="Rectangle 46"/>
          <p:cNvSpPr>
            <a:spLocks noChangeArrowheads="1"/>
          </p:cNvSpPr>
          <p:nvPr/>
        </p:nvSpPr>
        <p:spPr bwMode="auto">
          <a:xfrm>
            <a:off x="838200" y="1828800"/>
            <a:ext cx="554038" cy="307975"/>
          </a:xfrm>
          <a:prstGeom prst="rect">
            <a:avLst/>
          </a:prstGeom>
          <a:noFill/>
          <a:ln w="9525">
            <a:noFill/>
            <a:miter lim="800000"/>
            <a:headEnd/>
            <a:tailEnd/>
          </a:ln>
        </p:spPr>
        <p:txBody>
          <a:bodyPr wrap="none">
            <a:spAutoFit/>
          </a:bodyPr>
          <a:lstStyle/>
          <a:p>
            <a:r>
              <a:rPr lang="en-US" sz="1400" i="1" dirty="0"/>
              <a:t>High</a:t>
            </a:r>
          </a:p>
        </p:txBody>
      </p:sp>
      <p:sp>
        <p:nvSpPr>
          <p:cNvPr id="9279" name="Rectangle 47"/>
          <p:cNvSpPr>
            <a:spLocks noChangeArrowheads="1"/>
          </p:cNvSpPr>
          <p:nvPr/>
        </p:nvSpPr>
        <p:spPr bwMode="auto">
          <a:xfrm>
            <a:off x="838200" y="5105400"/>
            <a:ext cx="512763" cy="307975"/>
          </a:xfrm>
          <a:prstGeom prst="rect">
            <a:avLst/>
          </a:prstGeom>
          <a:noFill/>
          <a:ln w="9525">
            <a:noFill/>
            <a:miter lim="800000"/>
            <a:headEnd/>
            <a:tailEnd/>
          </a:ln>
        </p:spPr>
        <p:txBody>
          <a:bodyPr wrap="none">
            <a:spAutoFit/>
          </a:bodyPr>
          <a:lstStyle/>
          <a:p>
            <a:r>
              <a:rPr lang="en-US" sz="1400" i="1" dirty="0"/>
              <a:t>Low</a:t>
            </a:r>
          </a:p>
        </p:txBody>
      </p:sp>
      <p:pic>
        <p:nvPicPr>
          <p:cNvPr id="9281" name="Picture 65" descr="C:\Documents and Settings\jwood\Local Settings\Temporary Internet Files\Content.IE5\V0RAM02T\MCj04396100000[1].png"/>
          <p:cNvPicPr>
            <a:picLocks noChangeAspect="1" noChangeArrowheads="1"/>
          </p:cNvPicPr>
          <p:nvPr/>
        </p:nvPicPr>
        <p:blipFill>
          <a:blip r:embed="rId3" cstate="print"/>
          <a:srcRect/>
          <a:stretch>
            <a:fillRect/>
          </a:stretch>
        </p:blipFill>
        <p:spPr bwMode="auto">
          <a:xfrm>
            <a:off x="5791200" y="2286000"/>
            <a:ext cx="990600" cy="1089025"/>
          </a:xfrm>
          <a:prstGeom prst="rect">
            <a:avLst/>
          </a:prstGeom>
          <a:noFill/>
          <a:ln w="9525">
            <a:noFill/>
            <a:miter lim="800000"/>
            <a:headEnd/>
            <a:tailEnd/>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0180483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a:bodyPr>
          <a:lstStyle/>
          <a:p>
            <a:r>
              <a:rPr lang="en-US" dirty="0" smtClean="0"/>
              <a:t>ANOTHER </a:t>
            </a:r>
            <a:r>
              <a:rPr lang="en-US" b="1" dirty="0" smtClean="0"/>
              <a:t>EXERCISE!</a:t>
            </a:r>
            <a:endParaRPr lang="en-US" b="1" dirty="0"/>
          </a:p>
        </p:txBody>
      </p:sp>
      <p:sp>
        <p:nvSpPr>
          <p:cNvPr id="31747" name="Rectangle 3"/>
          <p:cNvSpPr>
            <a:spLocks noGrp="1" noChangeArrowheads="1"/>
          </p:cNvSpPr>
          <p:nvPr>
            <p:ph type="body" idx="1"/>
          </p:nvPr>
        </p:nvSpPr>
        <p:spPr>
          <a:xfrm>
            <a:off x="457200" y="1447800"/>
            <a:ext cx="8229600" cy="3733800"/>
          </a:xfrm>
        </p:spPr>
        <p:txBody>
          <a:bodyPr/>
          <a:lstStyle/>
          <a:p>
            <a:pPr marL="571500" indent="-571500">
              <a:buClr>
                <a:schemeClr val="tx1"/>
              </a:buClr>
              <a:buFont typeface="Wingdings" pitchFamily="2" charset="2"/>
              <a:buAutoNum type="arabicPeriod"/>
            </a:pPr>
            <a:r>
              <a:rPr lang="en-US" sz="2600" dirty="0">
                <a:latin typeface="Calibri" pitchFamily="34" charset="0"/>
                <a:cs typeface="Calibri" pitchFamily="34" charset="0"/>
              </a:rPr>
              <a:t>What is the current source of the majority of your annual revenue?</a:t>
            </a:r>
          </a:p>
          <a:p>
            <a:pPr marL="571500" indent="-571500">
              <a:buClr>
                <a:schemeClr val="tx1"/>
              </a:buClr>
              <a:buFont typeface="Wingdings" pitchFamily="2" charset="2"/>
              <a:buAutoNum type="arabicPeriod"/>
            </a:pPr>
            <a:r>
              <a:rPr lang="en-US" sz="2600" dirty="0">
                <a:latin typeface="Calibri" pitchFamily="34" charset="0"/>
                <a:cs typeface="Calibri" pitchFamily="34" charset="0"/>
              </a:rPr>
              <a:t>Who might your organization be ignoring?</a:t>
            </a:r>
          </a:p>
          <a:p>
            <a:pPr marL="571500" indent="-571500">
              <a:buClr>
                <a:schemeClr val="tx1"/>
              </a:buClr>
              <a:buFont typeface="Wingdings" pitchFamily="2" charset="2"/>
              <a:buAutoNum type="arabicPeriod"/>
            </a:pPr>
            <a:r>
              <a:rPr lang="en-US" sz="2600" dirty="0">
                <a:latin typeface="Calibri" pitchFamily="34" charset="0"/>
                <a:cs typeface="Calibri" pitchFamily="34" charset="0"/>
              </a:rPr>
              <a:t>Who might need further cultivation/stewardship?</a:t>
            </a:r>
          </a:p>
          <a:p>
            <a:pPr marL="571500" indent="-571500">
              <a:buClr>
                <a:schemeClr val="tx1"/>
              </a:buClr>
              <a:buFont typeface="Wingdings" pitchFamily="2" charset="2"/>
              <a:buAutoNum type="arabicPeriod"/>
            </a:pPr>
            <a:r>
              <a:rPr lang="en-US" sz="2600" dirty="0">
                <a:latin typeface="Calibri" pitchFamily="34" charset="0"/>
                <a:cs typeface="Calibri" pitchFamily="34" charset="0"/>
              </a:rPr>
              <a:t>Are there other sources?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3146451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7490" name="Text Box 2"/>
          <p:cNvSpPr txBox="1">
            <a:spLocks noChangeArrowheads="1"/>
          </p:cNvSpPr>
          <p:nvPr/>
        </p:nvSpPr>
        <p:spPr bwMode="auto">
          <a:xfrm>
            <a:off x="2117725" y="2470150"/>
            <a:ext cx="184150" cy="366713"/>
          </a:xfrm>
          <a:prstGeom prst="rect">
            <a:avLst/>
          </a:prstGeom>
          <a:noFill/>
          <a:ln w="9525">
            <a:noFill/>
            <a:miter lim="800000"/>
            <a:headEnd/>
            <a:tailEnd/>
          </a:ln>
          <a:effectLst/>
        </p:spPr>
        <p:txBody>
          <a:bodyPr wrap="none">
            <a:spAutoFit/>
          </a:bodyPr>
          <a:lstStyle/>
          <a:p>
            <a:endParaRPr lang="en-US" b="1" dirty="0"/>
          </a:p>
        </p:txBody>
      </p:sp>
      <p:sp>
        <p:nvSpPr>
          <p:cNvPr id="447491" name="Line 3"/>
          <p:cNvSpPr>
            <a:spLocks noChangeShapeType="1"/>
          </p:cNvSpPr>
          <p:nvPr/>
        </p:nvSpPr>
        <p:spPr bwMode="auto">
          <a:xfrm flipH="1">
            <a:off x="2362200" y="2743200"/>
            <a:ext cx="1371600" cy="2286000"/>
          </a:xfrm>
          <a:prstGeom prst="line">
            <a:avLst/>
          </a:prstGeom>
          <a:noFill/>
          <a:ln w="57150">
            <a:solidFill>
              <a:schemeClr val="tx1"/>
            </a:solidFill>
            <a:round/>
            <a:headEnd/>
            <a:tailEnd/>
          </a:ln>
          <a:effectLst/>
        </p:spPr>
        <p:txBody>
          <a:bodyPr/>
          <a:lstStyle/>
          <a:p>
            <a:endParaRPr lang="en-US" dirty="0"/>
          </a:p>
        </p:txBody>
      </p:sp>
      <p:sp>
        <p:nvSpPr>
          <p:cNvPr id="447492" name="Line 4"/>
          <p:cNvSpPr>
            <a:spLocks noChangeShapeType="1"/>
          </p:cNvSpPr>
          <p:nvPr/>
        </p:nvSpPr>
        <p:spPr bwMode="auto">
          <a:xfrm>
            <a:off x="4495800" y="2971800"/>
            <a:ext cx="0" cy="2438400"/>
          </a:xfrm>
          <a:prstGeom prst="line">
            <a:avLst/>
          </a:prstGeom>
          <a:noFill/>
          <a:ln w="57150">
            <a:solidFill>
              <a:schemeClr val="tx1"/>
            </a:solidFill>
            <a:round/>
            <a:headEnd/>
            <a:tailEnd/>
          </a:ln>
          <a:effectLst/>
        </p:spPr>
        <p:txBody>
          <a:bodyPr/>
          <a:lstStyle/>
          <a:p>
            <a:endParaRPr lang="en-US" dirty="0"/>
          </a:p>
        </p:txBody>
      </p:sp>
      <p:sp>
        <p:nvSpPr>
          <p:cNvPr id="447493" name="Line 5"/>
          <p:cNvSpPr>
            <a:spLocks noChangeShapeType="1"/>
          </p:cNvSpPr>
          <p:nvPr/>
        </p:nvSpPr>
        <p:spPr bwMode="auto">
          <a:xfrm>
            <a:off x="5257800" y="2895600"/>
            <a:ext cx="1143000" cy="2286000"/>
          </a:xfrm>
          <a:prstGeom prst="line">
            <a:avLst/>
          </a:prstGeom>
          <a:noFill/>
          <a:ln w="57150">
            <a:solidFill>
              <a:schemeClr val="tx1"/>
            </a:solidFill>
            <a:round/>
            <a:headEnd/>
            <a:tailEnd/>
          </a:ln>
          <a:effectLst/>
        </p:spPr>
        <p:txBody>
          <a:bodyPr/>
          <a:lstStyle/>
          <a:p>
            <a:endParaRPr lang="en-US" dirty="0"/>
          </a:p>
        </p:txBody>
      </p:sp>
      <p:sp>
        <p:nvSpPr>
          <p:cNvPr id="447494" name="Line 6"/>
          <p:cNvSpPr>
            <a:spLocks noChangeShapeType="1"/>
          </p:cNvSpPr>
          <p:nvPr/>
        </p:nvSpPr>
        <p:spPr bwMode="auto">
          <a:xfrm>
            <a:off x="5638800" y="2743200"/>
            <a:ext cx="2133600" cy="2209800"/>
          </a:xfrm>
          <a:prstGeom prst="line">
            <a:avLst/>
          </a:prstGeom>
          <a:noFill/>
          <a:ln w="57150">
            <a:solidFill>
              <a:schemeClr val="tx1"/>
            </a:solidFill>
            <a:round/>
            <a:headEnd/>
            <a:tailEnd/>
          </a:ln>
          <a:effectLst/>
        </p:spPr>
        <p:txBody>
          <a:bodyPr/>
          <a:lstStyle/>
          <a:p>
            <a:endParaRPr lang="en-US" dirty="0"/>
          </a:p>
        </p:txBody>
      </p:sp>
      <p:sp>
        <p:nvSpPr>
          <p:cNvPr id="447495" name="Oval 7"/>
          <p:cNvSpPr>
            <a:spLocks noChangeArrowheads="1"/>
          </p:cNvSpPr>
          <p:nvPr/>
        </p:nvSpPr>
        <p:spPr bwMode="auto">
          <a:xfrm>
            <a:off x="3657600" y="2133600"/>
            <a:ext cx="2057400" cy="762000"/>
          </a:xfrm>
          <a:prstGeom prst="ellipse">
            <a:avLst/>
          </a:prstGeom>
          <a:solidFill>
            <a:schemeClr val="bg2"/>
          </a:solidFill>
          <a:ln w="9525">
            <a:solidFill>
              <a:schemeClr val="tx1"/>
            </a:solidFill>
            <a:round/>
            <a:headEnd/>
            <a:tailEnd/>
          </a:ln>
          <a:effectLst/>
        </p:spPr>
        <p:txBody>
          <a:bodyPr wrap="none" anchor="ctr"/>
          <a:lstStyle/>
          <a:p>
            <a:pPr algn="ctr"/>
            <a:r>
              <a:rPr lang="en-US" b="1" dirty="0">
                <a:solidFill>
                  <a:schemeClr val="bg1"/>
                </a:solidFill>
              </a:rPr>
              <a:t>Donor</a:t>
            </a:r>
          </a:p>
        </p:txBody>
      </p:sp>
      <p:sp>
        <p:nvSpPr>
          <p:cNvPr id="447496" name="Line 8"/>
          <p:cNvSpPr>
            <a:spLocks noChangeShapeType="1"/>
          </p:cNvSpPr>
          <p:nvPr/>
        </p:nvSpPr>
        <p:spPr bwMode="auto">
          <a:xfrm>
            <a:off x="228600" y="3124200"/>
            <a:ext cx="1447800" cy="0"/>
          </a:xfrm>
          <a:prstGeom prst="line">
            <a:avLst/>
          </a:prstGeom>
          <a:noFill/>
          <a:ln w="9525">
            <a:solidFill>
              <a:schemeClr val="tx1"/>
            </a:solidFill>
            <a:round/>
            <a:headEnd/>
            <a:tailEnd type="triangle" w="med" len="med"/>
          </a:ln>
          <a:effectLst/>
        </p:spPr>
        <p:txBody>
          <a:bodyPr/>
          <a:lstStyle/>
          <a:p>
            <a:endParaRPr lang="en-US" dirty="0"/>
          </a:p>
        </p:txBody>
      </p:sp>
      <p:sp>
        <p:nvSpPr>
          <p:cNvPr id="447497" name="Line 9"/>
          <p:cNvSpPr>
            <a:spLocks noChangeShapeType="1"/>
          </p:cNvSpPr>
          <p:nvPr/>
        </p:nvSpPr>
        <p:spPr bwMode="auto">
          <a:xfrm>
            <a:off x="228600" y="4038600"/>
            <a:ext cx="1447800" cy="0"/>
          </a:xfrm>
          <a:prstGeom prst="line">
            <a:avLst/>
          </a:prstGeom>
          <a:noFill/>
          <a:ln w="9525">
            <a:solidFill>
              <a:schemeClr val="tx1"/>
            </a:solidFill>
            <a:round/>
            <a:headEnd/>
            <a:tailEnd type="triangle" w="med" len="med"/>
          </a:ln>
          <a:effectLst/>
        </p:spPr>
        <p:txBody>
          <a:bodyPr/>
          <a:lstStyle/>
          <a:p>
            <a:endParaRPr lang="en-US" dirty="0"/>
          </a:p>
        </p:txBody>
      </p:sp>
      <p:sp>
        <p:nvSpPr>
          <p:cNvPr id="447498" name="Text Box 10"/>
          <p:cNvSpPr txBox="1">
            <a:spLocks noChangeArrowheads="1"/>
          </p:cNvSpPr>
          <p:nvPr/>
        </p:nvSpPr>
        <p:spPr bwMode="auto">
          <a:xfrm>
            <a:off x="304800" y="2660650"/>
            <a:ext cx="1068388" cy="366713"/>
          </a:xfrm>
          <a:prstGeom prst="rect">
            <a:avLst/>
          </a:prstGeom>
          <a:noFill/>
          <a:ln w="9525">
            <a:noFill/>
            <a:miter lim="800000"/>
            <a:headEnd/>
            <a:tailEnd/>
          </a:ln>
          <a:effectLst/>
        </p:spPr>
        <p:txBody>
          <a:bodyPr wrap="none">
            <a:spAutoFit/>
          </a:bodyPr>
          <a:lstStyle/>
          <a:p>
            <a:r>
              <a:rPr lang="en-US" b="1" dirty="0"/>
              <a:t>Source</a:t>
            </a:r>
          </a:p>
        </p:txBody>
      </p:sp>
      <p:sp>
        <p:nvSpPr>
          <p:cNvPr id="447499" name="Text Box 11"/>
          <p:cNvSpPr txBox="1">
            <a:spLocks noChangeArrowheads="1"/>
          </p:cNvSpPr>
          <p:nvPr/>
        </p:nvSpPr>
        <p:spPr bwMode="auto">
          <a:xfrm>
            <a:off x="228600" y="3575050"/>
            <a:ext cx="1106488" cy="366713"/>
          </a:xfrm>
          <a:prstGeom prst="rect">
            <a:avLst/>
          </a:prstGeom>
          <a:noFill/>
          <a:ln w="9525">
            <a:noFill/>
            <a:miter lim="800000"/>
            <a:headEnd/>
            <a:tailEnd/>
          </a:ln>
          <a:effectLst/>
        </p:spPr>
        <p:txBody>
          <a:bodyPr wrap="none">
            <a:spAutoFit/>
          </a:bodyPr>
          <a:lstStyle/>
          <a:p>
            <a:r>
              <a:rPr lang="en-US" b="1" dirty="0"/>
              <a:t>Benefit</a:t>
            </a:r>
          </a:p>
        </p:txBody>
      </p:sp>
      <p:sp>
        <p:nvSpPr>
          <p:cNvPr id="447500" name="Text Box 12"/>
          <p:cNvSpPr txBox="1">
            <a:spLocks noChangeArrowheads="1"/>
          </p:cNvSpPr>
          <p:nvPr/>
        </p:nvSpPr>
        <p:spPr bwMode="auto">
          <a:xfrm>
            <a:off x="1600200" y="5099050"/>
            <a:ext cx="1082675" cy="641350"/>
          </a:xfrm>
          <a:prstGeom prst="rect">
            <a:avLst/>
          </a:prstGeom>
          <a:noFill/>
          <a:ln w="9525">
            <a:noFill/>
            <a:miter lim="800000"/>
            <a:headEnd/>
            <a:tailEnd/>
          </a:ln>
          <a:effectLst/>
        </p:spPr>
        <p:txBody>
          <a:bodyPr wrap="none">
            <a:spAutoFit/>
          </a:bodyPr>
          <a:lstStyle/>
          <a:p>
            <a:r>
              <a:rPr lang="en-US" b="1" i="1" dirty="0">
                <a:solidFill>
                  <a:schemeClr val="accent2"/>
                </a:solidFill>
              </a:rPr>
              <a:t>Annual</a:t>
            </a:r>
          </a:p>
          <a:p>
            <a:r>
              <a:rPr lang="en-US" b="1" i="1" dirty="0">
                <a:solidFill>
                  <a:schemeClr val="accent2"/>
                </a:solidFill>
              </a:rPr>
              <a:t>Fund</a:t>
            </a:r>
          </a:p>
        </p:txBody>
      </p:sp>
      <p:sp>
        <p:nvSpPr>
          <p:cNvPr id="447501" name="Text Box 13"/>
          <p:cNvSpPr txBox="1">
            <a:spLocks noChangeArrowheads="1"/>
          </p:cNvSpPr>
          <p:nvPr/>
        </p:nvSpPr>
        <p:spPr bwMode="auto">
          <a:xfrm>
            <a:off x="4038600" y="5327650"/>
            <a:ext cx="1539875" cy="915988"/>
          </a:xfrm>
          <a:prstGeom prst="rect">
            <a:avLst/>
          </a:prstGeom>
          <a:noFill/>
          <a:ln w="9525">
            <a:noFill/>
            <a:miter lim="800000"/>
            <a:headEnd/>
            <a:tailEnd/>
          </a:ln>
          <a:effectLst/>
        </p:spPr>
        <p:txBody>
          <a:bodyPr wrap="none">
            <a:spAutoFit/>
          </a:bodyPr>
          <a:lstStyle/>
          <a:p>
            <a:r>
              <a:rPr lang="en-US" b="1" i="1" dirty="0">
                <a:solidFill>
                  <a:schemeClr val="accent2"/>
                </a:solidFill>
              </a:rPr>
              <a:t>Major </a:t>
            </a:r>
          </a:p>
          <a:p>
            <a:r>
              <a:rPr lang="en-US" b="1" i="1" dirty="0">
                <a:solidFill>
                  <a:schemeClr val="accent2"/>
                </a:solidFill>
              </a:rPr>
              <a:t>Gifts</a:t>
            </a:r>
          </a:p>
          <a:p>
            <a:r>
              <a:rPr lang="en-US" b="1" i="1" dirty="0">
                <a:solidFill>
                  <a:schemeClr val="accent2"/>
                </a:solidFill>
              </a:rPr>
              <a:t>(Program)</a:t>
            </a:r>
          </a:p>
        </p:txBody>
      </p:sp>
      <p:sp>
        <p:nvSpPr>
          <p:cNvPr id="447502" name="Text Box 14"/>
          <p:cNvSpPr txBox="1">
            <a:spLocks noChangeArrowheads="1"/>
          </p:cNvSpPr>
          <p:nvPr/>
        </p:nvSpPr>
        <p:spPr bwMode="auto">
          <a:xfrm>
            <a:off x="5943600" y="5251450"/>
            <a:ext cx="1457325" cy="641350"/>
          </a:xfrm>
          <a:prstGeom prst="rect">
            <a:avLst/>
          </a:prstGeom>
          <a:noFill/>
          <a:ln w="9525">
            <a:noFill/>
            <a:miter lim="800000"/>
            <a:headEnd/>
            <a:tailEnd/>
          </a:ln>
          <a:effectLst/>
        </p:spPr>
        <p:txBody>
          <a:bodyPr wrap="none">
            <a:spAutoFit/>
          </a:bodyPr>
          <a:lstStyle/>
          <a:p>
            <a:r>
              <a:rPr lang="en-US" b="1" i="1" dirty="0">
                <a:solidFill>
                  <a:schemeClr val="accent2"/>
                </a:solidFill>
              </a:rPr>
              <a:t>Capital</a:t>
            </a:r>
          </a:p>
          <a:p>
            <a:r>
              <a:rPr lang="en-US" b="1" i="1" dirty="0">
                <a:solidFill>
                  <a:schemeClr val="accent2"/>
                </a:solidFill>
              </a:rPr>
              <a:t>Campaign</a:t>
            </a:r>
          </a:p>
        </p:txBody>
      </p:sp>
      <p:sp>
        <p:nvSpPr>
          <p:cNvPr id="447503" name="Text Box 15"/>
          <p:cNvSpPr txBox="1">
            <a:spLocks noChangeArrowheads="1"/>
          </p:cNvSpPr>
          <p:nvPr/>
        </p:nvSpPr>
        <p:spPr bwMode="auto">
          <a:xfrm>
            <a:off x="7467600" y="5022850"/>
            <a:ext cx="1222375" cy="641350"/>
          </a:xfrm>
          <a:prstGeom prst="rect">
            <a:avLst/>
          </a:prstGeom>
          <a:noFill/>
          <a:ln w="9525">
            <a:noFill/>
            <a:miter lim="800000"/>
            <a:headEnd/>
            <a:tailEnd/>
          </a:ln>
          <a:effectLst/>
        </p:spPr>
        <p:txBody>
          <a:bodyPr wrap="none">
            <a:spAutoFit/>
          </a:bodyPr>
          <a:lstStyle/>
          <a:p>
            <a:r>
              <a:rPr lang="en-US" b="1" i="1" dirty="0">
                <a:solidFill>
                  <a:schemeClr val="accent2"/>
                </a:solidFill>
              </a:rPr>
              <a:t>Planned</a:t>
            </a:r>
          </a:p>
          <a:p>
            <a:r>
              <a:rPr lang="en-US" b="1" i="1" dirty="0">
                <a:solidFill>
                  <a:schemeClr val="accent2"/>
                </a:solidFill>
              </a:rPr>
              <a:t>Giving</a:t>
            </a:r>
          </a:p>
        </p:txBody>
      </p:sp>
      <p:sp>
        <p:nvSpPr>
          <p:cNvPr id="447504" name="Text Box 16"/>
          <p:cNvSpPr txBox="1">
            <a:spLocks noChangeArrowheads="1"/>
          </p:cNvSpPr>
          <p:nvPr/>
        </p:nvSpPr>
        <p:spPr bwMode="auto">
          <a:xfrm>
            <a:off x="2438400" y="2903538"/>
            <a:ext cx="887413" cy="488950"/>
          </a:xfrm>
          <a:prstGeom prst="rect">
            <a:avLst/>
          </a:prstGeom>
          <a:noFill/>
          <a:ln w="9525">
            <a:noFill/>
            <a:miter lim="800000"/>
            <a:headEnd/>
            <a:tailEnd/>
          </a:ln>
          <a:effectLst/>
        </p:spPr>
        <p:txBody>
          <a:bodyPr wrap="none">
            <a:spAutoFit/>
          </a:bodyPr>
          <a:lstStyle/>
          <a:p>
            <a:r>
              <a:rPr lang="en-US" sz="1300" b="1" dirty="0"/>
              <a:t>Current</a:t>
            </a:r>
          </a:p>
          <a:p>
            <a:r>
              <a:rPr lang="en-US" sz="1300" b="1" dirty="0"/>
              <a:t>Income</a:t>
            </a:r>
          </a:p>
        </p:txBody>
      </p:sp>
      <p:sp>
        <p:nvSpPr>
          <p:cNvPr id="447505" name="Text Box 17"/>
          <p:cNvSpPr txBox="1">
            <a:spLocks noChangeArrowheads="1"/>
          </p:cNvSpPr>
          <p:nvPr/>
        </p:nvSpPr>
        <p:spPr bwMode="auto">
          <a:xfrm>
            <a:off x="1905000" y="3602038"/>
            <a:ext cx="1195388" cy="687387"/>
          </a:xfrm>
          <a:prstGeom prst="rect">
            <a:avLst/>
          </a:prstGeom>
          <a:noFill/>
          <a:ln w="9525">
            <a:noFill/>
            <a:miter lim="800000"/>
            <a:headEnd/>
            <a:tailEnd/>
          </a:ln>
          <a:effectLst/>
        </p:spPr>
        <p:txBody>
          <a:bodyPr wrap="none">
            <a:spAutoFit/>
          </a:bodyPr>
          <a:lstStyle/>
          <a:p>
            <a:r>
              <a:rPr lang="en-US" sz="1300" b="1" dirty="0"/>
              <a:t>Ongoing</a:t>
            </a:r>
          </a:p>
          <a:p>
            <a:r>
              <a:rPr lang="en-US" sz="1300" b="1" dirty="0"/>
              <a:t>Programs/</a:t>
            </a:r>
          </a:p>
          <a:p>
            <a:r>
              <a:rPr lang="en-US" sz="1300" b="1" dirty="0"/>
              <a:t>Services</a:t>
            </a:r>
          </a:p>
        </p:txBody>
      </p:sp>
      <p:sp>
        <p:nvSpPr>
          <p:cNvPr id="447506" name="Rectangle 18"/>
          <p:cNvSpPr>
            <a:spLocks noGrp="1" noChangeArrowheads="1"/>
          </p:cNvSpPr>
          <p:nvPr>
            <p:ph type="title"/>
          </p:nvPr>
        </p:nvSpPr>
        <p:spPr>
          <a:xfrm>
            <a:off x="-131763" y="228600"/>
            <a:ext cx="9293225" cy="1143000"/>
          </a:xfrm>
        </p:spPr>
        <p:txBody>
          <a:bodyPr>
            <a:noAutofit/>
          </a:bodyPr>
          <a:lstStyle/>
          <a:p>
            <a:r>
              <a:rPr lang="en-US" sz="3400" b="1" dirty="0" smtClean="0"/>
              <a:t>FOUR-LEGGED </a:t>
            </a:r>
            <a:r>
              <a:rPr lang="en-US" sz="3400" b="1" dirty="0"/>
              <a:t>STOOL OF FUNDRAISING</a:t>
            </a:r>
          </a:p>
        </p:txBody>
      </p:sp>
      <p:sp>
        <p:nvSpPr>
          <p:cNvPr id="447507" name="Text Box 19"/>
          <p:cNvSpPr txBox="1">
            <a:spLocks noChangeArrowheads="1"/>
          </p:cNvSpPr>
          <p:nvPr/>
        </p:nvSpPr>
        <p:spPr bwMode="auto">
          <a:xfrm>
            <a:off x="3429000" y="3144838"/>
            <a:ext cx="1085850" cy="488950"/>
          </a:xfrm>
          <a:prstGeom prst="rect">
            <a:avLst/>
          </a:prstGeom>
          <a:noFill/>
          <a:ln w="9525">
            <a:noFill/>
            <a:miter lim="800000"/>
            <a:headEnd/>
            <a:tailEnd/>
          </a:ln>
          <a:effectLst/>
        </p:spPr>
        <p:txBody>
          <a:bodyPr wrap="none">
            <a:spAutoFit/>
          </a:bodyPr>
          <a:lstStyle/>
          <a:p>
            <a:r>
              <a:rPr lang="en-US" sz="1300" b="1" dirty="0"/>
              <a:t>Income &amp;</a:t>
            </a:r>
          </a:p>
          <a:p>
            <a:r>
              <a:rPr lang="en-US" sz="1300" b="1" dirty="0"/>
              <a:t>Assets</a:t>
            </a:r>
          </a:p>
        </p:txBody>
      </p:sp>
      <p:sp>
        <p:nvSpPr>
          <p:cNvPr id="447508" name="Text Box 20"/>
          <p:cNvSpPr txBox="1">
            <a:spLocks noChangeArrowheads="1"/>
          </p:cNvSpPr>
          <p:nvPr/>
        </p:nvSpPr>
        <p:spPr bwMode="auto">
          <a:xfrm>
            <a:off x="3276600" y="3754438"/>
            <a:ext cx="1281113" cy="687387"/>
          </a:xfrm>
          <a:prstGeom prst="rect">
            <a:avLst/>
          </a:prstGeom>
          <a:noFill/>
          <a:ln w="9525">
            <a:noFill/>
            <a:miter lim="800000"/>
            <a:headEnd/>
            <a:tailEnd/>
          </a:ln>
          <a:effectLst/>
        </p:spPr>
        <p:txBody>
          <a:bodyPr wrap="none">
            <a:spAutoFit/>
          </a:bodyPr>
          <a:lstStyle/>
          <a:p>
            <a:r>
              <a:rPr lang="en-US" sz="1300" b="1" dirty="0"/>
              <a:t>Special</a:t>
            </a:r>
          </a:p>
          <a:p>
            <a:r>
              <a:rPr lang="en-US" sz="1300" b="1" dirty="0"/>
              <a:t>Programs &amp;</a:t>
            </a:r>
          </a:p>
          <a:p>
            <a:r>
              <a:rPr lang="en-US" sz="1300" b="1" dirty="0"/>
              <a:t>Projects</a:t>
            </a:r>
          </a:p>
        </p:txBody>
      </p:sp>
      <p:sp>
        <p:nvSpPr>
          <p:cNvPr id="447509" name="Text Box 21"/>
          <p:cNvSpPr txBox="1">
            <a:spLocks noChangeArrowheads="1"/>
          </p:cNvSpPr>
          <p:nvPr/>
        </p:nvSpPr>
        <p:spPr bwMode="auto">
          <a:xfrm>
            <a:off x="3276600" y="4592638"/>
            <a:ext cx="1336675" cy="687387"/>
          </a:xfrm>
          <a:prstGeom prst="rect">
            <a:avLst/>
          </a:prstGeom>
          <a:noFill/>
          <a:ln w="9525">
            <a:noFill/>
            <a:miter lim="800000"/>
            <a:headEnd/>
            <a:tailEnd/>
          </a:ln>
          <a:effectLst/>
        </p:spPr>
        <p:txBody>
          <a:bodyPr wrap="none">
            <a:spAutoFit/>
          </a:bodyPr>
          <a:lstStyle/>
          <a:p>
            <a:r>
              <a:rPr lang="en-US" sz="1300" b="1" dirty="0"/>
              <a:t>Unrestricted</a:t>
            </a:r>
          </a:p>
          <a:p>
            <a:r>
              <a:rPr lang="en-US" sz="1300" b="1" dirty="0"/>
              <a:t>Annual</a:t>
            </a:r>
          </a:p>
          <a:p>
            <a:r>
              <a:rPr lang="en-US" sz="1300" b="1" dirty="0"/>
              <a:t>Capital</a:t>
            </a:r>
          </a:p>
        </p:txBody>
      </p:sp>
      <p:sp>
        <p:nvSpPr>
          <p:cNvPr id="447510" name="Text Box 22"/>
          <p:cNvSpPr txBox="1">
            <a:spLocks noChangeArrowheads="1"/>
          </p:cNvSpPr>
          <p:nvPr/>
        </p:nvSpPr>
        <p:spPr bwMode="auto">
          <a:xfrm>
            <a:off x="4708525" y="3143250"/>
            <a:ext cx="792163" cy="290513"/>
          </a:xfrm>
          <a:prstGeom prst="rect">
            <a:avLst/>
          </a:prstGeom>
          <a:noFill/>
          <a:ln w="9525">
            <a:noFill/>
            <a:miter lim="800000"/>
            <a:headEnd/>
            <a:tailEnd/>
          </a:ln>
          <a:effectLst/>
        </p:spPr>
        <p:txBody>
          <a:bodyPr wrap="none">
            <a:spAutoFit/>
          </a:bodyPr>
          <a:lstStyle/>
          <a:p>
            <a:r>
              <a:rPr lang="en-US" sz="1300" b="1" dirty="0"/>
              <a:t>Assets</a:t>
            </a:r>
          </a:p>
        </p:txBody>
      </p:sp>
      <p:sp>
        <p:nvSpPr>
          <p:cNvPr id="447511" name="Text Box 23"/>
          <p:cNvSpPr txBox="1">
            <a:spLocks noChangeArrowheads="1"/>
          </p:cNvSpPr>
          <p:nvPr/>
        </p:nvSpPr>
        <p:spPr bwMode="auto">
          <a:xfrm>
            <a:off x="4953000" y="4211638"/>
            <a:ext cx="1281113" cy="687387"/>
          </a:xfrm>
          <a:prstGeom prst="rect">
            <a:avLst/>
          </a:prstGeom>
          <a:noFill/>
          <a:ln w="9525">
            <a:noFill/>
            <a:miter lim="800000"/>
            <a:headEnd/>
            <a:tailEnd/>
          </a:ln>
          <a:effectLst/>
        </p:spPr>
        <p:txBody>
          <a:bodyPr wrap="none">
            <a:spAutoFit/>
          </a:bodyPr>
          <a:lstStyle/>
          <a:p>
            <a:r>
              <a:rPr lang="en-US" sz="1300" b="1" dirty="0"/>
              <a:t>Buildings,</a:t>
            </a:r>
          </a:p>
          <a:p>
            <a:r>
              <a:rPr lang="en-US" sz="1300" b="1" dirty="0"/>
              <a:t>Equipment,</a:t>
            </a:r>
          </a:p>
          <a:p>
            <a:r>
              <a:rPr lang="en-US" sz="1300" b="1" dirty="0"/>
              <a:t>Endowment</a:t>
            </a:r>
          </a:p>
        </p:txBody>
      </p:sp>
      <p:sp>
        <p:nvSpPr>
          <p:cNvPr id="447512" name="Text Box 24"/>
          <p:cNvSpPr txBox="1">
            <a:spLocks noChangeArrowheads="1"/>
          </p:cNvSpPr>
          <p:nvPr/>
        </p:nvSpPr>
        <p:spPr bwMode="auto">
          <a:xfrm>
            <a:off x="6156325" y="2914650"/>
            <a:ext cx="996950" cy="488950"/>
          </a:xfrm>
          <a:prstGeom prst="rect">
            <a:avLst/>
          </a:prstGeom>
          <a:noFill/>
          <a:ln w="9525">
            <a:noFill/>
            <a:miter lim="800000"/>
            <a:headEnd/>
            <a:tailEnd/>
          </a:ln>
          <a:effectLst/>
        </p:spPr>
        <p:txBody>
          <a:bodyPr wrap="none">
            <a:spAutoFit/>
          </a:bodyPr>
          <a:lstStyle/>
          <a:p>
            <a:r>
              <a:rPr lang="en-US" sz="1300" b="1" dirty="0"/>
              <a:t>Estate</a:t>
            </a:r>
          </a:p>
          <a:p>
            <a:r>
              <a:rPr lang="en-US" sz="1300" b="1" dirty="0"/>
              <a:t>Planning</a:t>
            </a:r>
          </a:p>
        </p:txBody>
      </p:sp>
      <p:sp>
        <p:nvSpPr>
          <p:cNvPr id="447513" name="Text Box 25"/>
          <p:cNvSpPr txBox="1">
            <a:spLocks noChangeArrowheads="1"/>
          </p:cNvSpPr>
          <p:nvPr/>
        </p:nvSpPr>
        <p:spPr bwMode="auto">
          <a:xfrm>
            <a:off x="7162800" y="3906838"/>
            <a:ext cx="1341438" cy="488950"/>
          </a:xfrm>
          <a:prstGeom prst="rect">
            <a:avLst/>
          </a:prstGeom>
          <a:noFill/>
          <a:ln w="9525">
            <a:noFill/>
            <a:miter lim="800000"/>
            <a:headEnd/>
            <a:tailEnd/>
          </a:ln>
          <a:effectLst/>
        </p:spPr>
        <p:txBody>
          <a:bodyPr wrap="none">
            <a:spAutoFit/>
          </a:bodyPr>
          <a:lstStyle/>
          <a:p>
            <a:r>
              <a:rPr lang="en-US" sz="1300" b="1" dirty="0"/>
              <a:t>Endowment,</a:t>
            </a:r>
          </a:p>
          <a:p>
            <a:r>
              <a:rPr lang="en-US" sz="1300" b="1" dirty="0"/>
              <a:t>Capital</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7353861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609600" y="304800"/>
            <a:ext cx="7620000" cy="1143000"/>
          </a:xfrm>
        </p:spPr>
        <p:txBody>
          <a:bodyPr>
            <a:normAutofit/>
          </a:bodyPr>
          <a:lstStyle/>
          <a:p>
            <a:r>
              <a:rPr lang="en-US" b="1" dirty="0" smtClean="0"/>
              <a:t>THE DONOR CYCLE</a:t>
            </a:r>
          </a:p>
        </p:txBody>
      </p:sp>
      <p:graphicFrame>
        <p:nvGraphicFramePr>
          <p:cNvPr id="15" name="Diagram 14"/>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1377472443"/>
              </p:ext>
            </p:extLst>
          </p:nvPr>
        </p:nvGraphicFramePr>
        <p:xfrm>
          <a:off x="1447800" y="1295400"/>
          <a:ext cx="7239000" cy="48514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5" name="Footer Placeholder 3"/>
          <p:cNvSpPr txBox="1">
            <a:spLocks/>
          </p:cNvSpPr>
          <p:nvPr/>
        </p:nvSpPr>
        <p:spPr>
          <a:xfrm>
            <a:off x="3657600" y="6243638"/>
            <a:ext cx="2895600" cy="457200"/>
          </a:xfrm>
          <a:prstGeom prst="rect">
            <a:avLst/>
          </a:prstGeom>
        </p:spPr>
        <p:txBody>
          <a:bodyPr anchor="t"/>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tx1"/>
                </a:solidFill>
                <a:effectLst/>
                <a:uLnTx/>
                <a:uFillTx/>
                <a:latin typeface="+mj-lt"/>
                <a:ea typeface="+mn-ea"/>
                <a:cs typeface="+mn-cs"/>
              </a:rPr>
              <a:t>© National 4H Council &amp;  The Osborne Group, Inc.</a:t>
            </a:r>
            <a:endParaRPr kumimoji="0" lang="en-US" sz="1000" b="0" i="0" u="none" strike="noStrike" kern="1200" cap="none" spc="0" normalizeH="0" baseline="0" noProof="0" dirty="0">
              <a:ln>
                <a:noFill/>
              </a:ln>
              <a:solidFill>
                <a:schemeClr val="tx1"/>
              </a:solidFill>
              <a:effectLst/>
              <a:uLnTx/>
              <a:uFillTx/>
              <a:latin typeface="+mj-lt"/>
              <a:ea typeface="+mn-ea"/>
              <a:cs typeface="+mn-c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0188580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a:bodyPr>
          <a:lstStyle/>
          <a:p>
            <a:pPr eaLnBrk="1" hangingPunct="1"/>
            <a:r>
              <a:rPr lang="en-US" sz="3500" b="1" dirty="0" smtClean="0">
                <a:ea typeface="ＭＳ Ｐゴシック" charset="-128"/>
                <a:cs typeface="ＭＳ Ｐゴシック" charset="-128"/>
              </a:rPr>
              <a:t>THE DONOR PUZZLE </a:t>
            </a:r>
            <a:r>
              <a:rPr lang="en-US" sz="3500" b="1" i="1" baseline="30000" dirty="0" smtClean="0">
                <a:ea typeface="ＭＳ Ｐゴシック" charset="-128"/>
                <a:cs typeface="ＭＳ Ｐゴシック" charset="-128"/>
              </a:rPr>
              <a:t>©</a:t>
            </a:r>
            <a:endParaRPr lang="en-US" sz="3500" b="1" i="1" baseline="30000" dirty="0">
              <a:ea typeface="ＭＳ Ｐゴシック" charset="-128"/>
              <a:cs typeface="ＭＳ Ｐゴシック" charset="-128"/>
            </a:endParaRPr>
          </a:p>
        </p:txBody>
      </p:sp>
      <p:sp>
        <p:nvSpPr>
          <p:cNvPr id="38917" name="Rectangle 3"/>
          <p:cNvSpPr>
            <a:spLocks noGrp="1" noChangeArrowheads="1"/>
          </p:cNvSpPr>
          <p:nvPr>
            <p:ph sz="half" idx="1"/>
          </p:nvPr>
        </p:nvSpPr>
        <p:spPr>
          <a:xfrm>
            <a:off x="457200" y="1219200"/>
            <a:ext cx="4041775" cy="4937125"/>
          </a:xfrm>
        </p:spPr>
        <p:txBody>
          <a:bodyPr/>
          <a:lstStyle/>
          <a:p>
            <a:pPr eaLnBrk="1" hangingPunct="1">
              <a:lnSpc>
                <a:spcPct val="90000"/>
              </a:lnSpc>
              <a:buFont typeface="Wingdings" pitchFamily="2" charset="2"/>
              <a:buChar char="q"/>
            </a:pPr>
            <a:r>
              <a:rPr lang="en-US" dirty="0">
                <a:solidFill>
                  <a:schemeClr val="hlink"/>
                </a:solidFill>
                <a:ea typeface="ＭＳ Ｐゴシック" charset="-128"/>
                <a:cs typeface="ＭＳ Ｐゴシック" charset="-128"/>
              </a:rPr>
              <a:t>“Right” purpose</a:t>
            </a:r>
          </a:p>
          <a:p>
            <a:pPr eaLnBrk="1" hangingPunct="1">
              <a:lnSpc>
                <a:spcPct val="90000"/>
              </a:lnSpc>
              <a:buFont typeface="Wingdings" pitchFamily="2" charset="2"/>
              <a:buChar char="q"/>
            </a:pPr>
            <a:r>
              <a:rPr lang="en-US" dirty="0">
                <a:solidFill>
                  <a:schemeClr val="hlink"/>
                </a:solidFill>
                <a:ea typeface="ＭＳ Ｐゴシック" charset="-128"/>
                <a:cs typeface="ＭＳ Ｐゴシック" charset="-128"/>
              </a:rPr>
              <a:t>“Right” amount</a:t>
            </a:r>
          </a:p>
          <a:p>
            <a:pPr eaLnBrk="1" hangingPunct="1">
              <a:lnSpc>
                <a:spcPct val="90000"/>
              </a:lnSpc>
              <a:buFont typeface="Wingdings" pitchFamily="2" charset="2"/>
              <a:buChar char="q"/>
            </a:pPr>
            <a:r>
              <a:rPr lang="en-US" dirty="0">
                <a:solidFill>
                  <a:schemeClr val="hlink"/>
                </a:solidFill>
                <a:ea typeface="ＭＳ Ｐゴシック" charset="-128"/>
                <a:cs typeface="ＭＳ Ｐゴシック" charset="-128"/>
              </a:rPr>
              <a:t>“Right” solicitors</a:t>
            </a:r>
          </a:p>
          <a:p>
            <a:pPr eaLnBrk="1" hangingPunct="1">
              <a:lnSpc>
                <a:spcPct val="90000"/>
              </a:lnSpc>
              <a:buFont typeface="Wingdings" pitchFamily="2" charset="2"/>
              <a:buChar char="q"/>
            </a:pPr>
            <a:r>
              <a:rPr lang="en-US" dirty="0">
                <a:solidFill>
                  <a:schemeClr val="hlink"/>
                </a:solidFill>
                <a:ea typeface="ＭＳ Ｐゴシック" charset="-128"/>
                <a:cs typeface="ＭＳ Ｐゴシック" charset="-128"/>
              </a:rPr>
              <a:t>“Right” time</a:t>
            </a:r>
          </a:p>
          <a:p>
            <a:pPr eaLnBrk="1" hangingPunct="1">
              <a:lnSpc>
                <a:spcPct val="90000"/>
              </a:lnSpc>
              <a:buFont typeface="Wingdings" pitchFamily="2" charset="2"/>
              <a:buChar char="q"/>
            </a:pPr>
            <a:r>
              <a:rPr lang="en-US" sz="2400" dirty="0">
                <a:ea typeface="ＭＳ Ｐゴシック" charset="-128"/>
                <a:cs typeface="ＭＳ Ｐゴシック" charset="-128"/>
              </a:rPr>
              <a:t>“Right” place</a:t>
            </a:r>
          </a:p>
          <a:p>
            <a:pPr eaLnBrk="1" hangingPunct="1">
              <a:lnSpc>
                <a:spcPct val="90000"/>
              </a:lnSpc>
              <a:buFont typeface="Wingdings" pitchFamily="2" charset="2"/>
              <a:buChar char="q"/>
            </a:pPr>
            <a:r>
              <a:rPr lang="en-US" sz="2400" dirty="0">
                <a:ea typeface="ＭＳ Ｐゴシック" charset="-128"/>
                <a:cs typeface="ＭＳ Ｐゴシック" charset="-128"/>
              </a:rPr>
              <a:t>“Right” participants</a:t>
            </a:r>
          </a:p>
          <a:p>
            <a:pPr eaLnBrk="1" hangingPunct="1">
              <a:lnSpc>
                <a:spcPct val="90000"/>
              </a:lnSpc>
              <a:buFont typeface="Wingdings" pitchFamily="2" charset="2"/>
              <a:buChar char="q"/>
            </a:pPr>
            <a:r>
              <a:rPr lang="en-US" sz="2400" dirty="0">
                <a:ea typeface="ＭＳ Ｐゴシック" charset="-128"/>
                <a:cs typeface="ＭＳ Ｐゴシック" charset="-128"/>
              </a:rPr>
              <a:t>“Right” materials</a:t>
            </a:r>
          </a:p>
        </p:txBody>
      </p:sp>
      <p:sp>
        <p:nvSpPr>
          <p:cNvPr id="38918" name="Rectangle 4"/>
          <p:cNvSpPr>
            <a:spLocks noGrp="1" noChangeArrowheads="1"/>
          </p:cNvSpPr>
          <p:nvPr>
            <p:ph sz="half" idx="2"/>
          </p:nvPr>
        </p:nvSpPr>
        <p:spPr>
          <a:xfrm>
            <a:off x="4632325" y="1216025"/>
            <a:ext cx="4041775" cy="4937125"/>
          </a:xfrm>
        </p:spPr>
        <p:txBody>
          <a:bodyPr/>
          <a:lstStyle/>
          <a:p>
            <a:pPr eaLnBrk="1" hangingPunct="1">
              <a:lnSpc>
                <a:spcPct val="90000"/>
              </a:lnSpc>
              <a:buFont typeface="Wingdings" pitchFamily="2" charset="2"/>
              <a:buChar char="q"/>
            </a:pPr>
            <a:r>
              <a:rPr lang="en-US" sz="2400" dirty="0">
                <a:ea typeface="ＭＳ Ｐゴシック" charset="-128"/>
                <a:cs typeface="ＭＳ Ｐゴシック" charset="-128"/>
              </a:rPr>
              <a:t>Motivation and values</a:t>
            </a:r>
          </a:p>
          <a:p>
            <a:pPr eaLnBrk="1" hangingPunct="1">
              <a:lnSpc>
                <a:spcPct val="90000"/>
              </a:lnSpc>
              <a:buFont typeface="Wingdings" pitchFamily="2" charset="2"/>
              <a:buChar char="q"/>
            </a:pPr>
            <a:r>
              <a:rPr lang="en-US" sz="2400" dirty="0">
                <a:ea typeface="ＭＳ Ｐゴシック" charset="-128"/>
                <a:cs typeface="ＭＳ Ｐゴシック" charset="-128"/>
              </a:rPr>
              <a:t>Knowledge</a:t>
            </a:r>
          </a:p>
          <a:p>
            <a:pPr eaLnBrk="1" hangingPunct="1">
              <a:lnSpc>
                <a:spcPct val="90000"/>
              </a:lnSpc>
              <a:buFont typeface="Wingdings" pitchFamily="2" charset="2"/>
              <a:buChar char="q"/>
            </a:pPr>
            <a:r>
              <a:rPr lang="en-US" sz="2400" dirty="0">
                <a:ea typeface="ＭＳ Ｐゴシック" charset="-128"/>
                <a:cs typeface="ＭＳ Ｐゴシック" charset="-128"/>
              </a:rPr>
              <a:t>Philanthropic decision makers</a:t>
            </a:r>
          </a:p>
          <a:p>
            <a:pPr eaLnBrk="1" hangingPunct="1">
              <a:lnSpc>
                <a:spcPct val="90000"/>
              </a:lnSpc>
              <a:buFont typeface="Wingdings" pitchFamily="2" charset="2"/>
              <a:buChar char="q"/>
            </a:pPr>
            <a:r>
              <a:rPr lang="en-US" sz="2400" dirty="0">
                <a:ea typeface="ＭＳ Ｐゴシック" charset="-128"/>
                <a:cs typeface="ＭＳ Ｐゴシック" charset="-128"/>
              </a:rPr>
              <a:t>Natural partners</a:t>
            </a:r>
          </a:p>
          <a:p>
            <a:pPr eaLnBrk="1" hangingPunct="1">
              <a:lnSpc>
                <a:spcPct val="90000"/>
              </a:lnSpc>
              <a:buFont typeface="Wingdings" pitchFamily="2" charset="2"/>
              <a:buChar char="q"/>
            </a:pPr>
            <a:r>
              <a:rPr lang="en-US" sz="2400" dirty="0">
                <a:ea typeface="ＭＳ Ｐゴシック" charset="-128"/>
                <a:cs typeface="ＭＳ Ｐゴシック" charset="-128"/>
              </a:rPr>
              <a:t>Issues</a:t>
            </a:r>
          </a:p>
          <a:p>
            <a:pPr eaLnBrk="1" hangingPunct="1">
              <a:lnSpc>
                <a:spcPct val="90000"/>
              </a:lnSpc>
              <a:buFont typeface="Wingdings" pitchFamily="2" charset="2"/>
              <a:buChar char="q"/>
            </a:pPr>
            <a:r>
              <a:rPr lang="en-US" sz="2400" dirty="0">
                <a:ea typeface="ＭＳ Ｐゴシック" charset="-128"/>
                <a:cs typeface="ＭＳ Ｐゴシック" charset="-128"/>
              </a:rPr>
              <a:t>Involvement and contribution preferences</a:t>
            </a:r>
          </a:p>
          <a:p>
            <a:pPr eaLnBrk="1" hangingPunct="1">
              <a:lnSpc>
                <a:spcPct val="90000"/>
              </a:lnSpc>
              <a:buFont typeface="Wingdings" pitchFamily="2" charset="2"/>
              <a:buChar char="q"/>
            </a:pPr>
            <a:r>
              <a:rPr lang="en-US" sz="2400" dirty="0">
                <a:ea typeface="ＭＳ Ｐゴシック" charset="-128"/>
                <a:cs typeface="ＭＳ Ｐゴシック" charset="-128"/>
              </a:rPr>
              <a:t>Stewardship preferences</a:t>
            </a:r>
          </a:p>
          <a:p>
            <a:pPr eaLnBrk="1" hangingPunct="1">
              <a:lnSpc>
                <a:spcPct val="90000"/>
              </a:lnSpc>
            </a:pPr>
            <a:endParaRPr lang="en-US" sz="2400" dirty="0">
              <a:ea typeface="ＭＳ Ｐゴシック" charset="-128"/>
              <a:cs typeface="ＭＳ Ｐゴシック" charset="-128"/>
            </a:endParaRPr>
          </a:p>
          <a:p>
            <a:pPr eaLnBrk="1" hangingPunct="1">
              <a:lnSpc>
                <a:spcPct val="90000"/>
              </a:lnSpc>
              <a:buFont typeface="Wingdings" charset="2"/>
              <a:buNone/>
            </a:pPr>
            <a:endParaRPr lang="en-US" sz="2400" dirty="0">
              <a:ea typeface="ＭＳ Ｐゴシック" charset="-128"/>
              <a:cs typeface="ＭＳ Ｐゴシック" charset="-128"/>
            </a:endParaRPr>
          </a:p>
          <a:p>
            <a:pPr eaLnBrk="1" hangingPunct="1">
              <a:lnSpc>
                <a:spcPct val="90000"/>
              </a:lnSpc>
            </a:pPr>
            <a:endParaRPr lang="en-US" sz="2400" dirty="0">
              <a:ea typeface="ＭＳ Ｐゴシック" charset="-128"/>
              <a:cs typeface="ＭＳ Ｐゴシック" charset="-128"/>
            </a:endParaRPr>
          </a:p>
        </p:txBody>
      </p:sp>
      <p:sp>
        <p:nvSpPr>
          <p:cNvPr id="5" name="Footer Placeholder 3"/>
          <p:cNvSpPr txBox="1">
            <a:spLocks/>
          </p:cNvSpPr>
          <p:nvPr/>
        </p:nvSpPr>
        <p:spPr>
          <a:xfrm>
            <a:off x="3657600" y="6243638"/>
            <a:ext cx="2895600" cy="457200"/>
          </a:xfrm>
          <a:prstGeom prst="rect">
            <a:avLst/>
          </a:prstGeom>
        </p:spPr>
        <p:txBody>
          <a:bodyPr anchor="t"/>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tx1"/>
                </a:solidFill>
                <a:effectLst/>
                <a:uLnTx/>
                <a:uFillTx/>
                <a:latin typeface="+mj-lt"/>
                <a:ea typeface="+mn-ea"/>
                <a:cs typeface="+mn-cs"/>
              </a:rPr>
              <a:t>© National 4H Council &amp;  The Osborne Group, Inc.</a:t>
            </a:r>
            <a:endParaRPr kumimoji="0" lang="en-US" sz="1000" b="0" i="0" u="none" strike="noStrike" kern="1200" cap="none" spc="0" normalizeH="0" baseline="0" noProof="0" dirty="0">
              <a:ln>
                <a:noFill/>
              </a:ln>
              <a:solidFill>
                <a:schemeClr val="tx1"/>
              </a:solidFill>
              <a:effectLst/>
              <a:uLnTx/>
              <a:uFillTx/>
              <a:latin typeface="+mj-lt"/>
              <a:ea typeface="+mn-ea"/>
              <a:cs typeface="+mn-cs"/>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9483628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rmAutofit/>
          </a:bodyPr>
          <a:lstStyle/>
          <a:p>
            <a:pPr eaLnBrk="1" hangingPunct="1"/>
            <a:r>
              <a:rPr lang="en-US" sz="3500" b="1" dirty="0" smtClean="0">
                <a:ea typeface="ＭＳ Ｐゴシック" charset="-128"/>
                <a:cs typeface="ＭＳ Ｐゴシック" charset="-128"/>
              </a:rPr>
              <a:t>YOUR GOAL IS TO GET A “YES”</a:t>
            </a:r>
            <a:endParaRPr lang="en-US" sz="3500" b="1" dirty="0">
              <a:ea typeface="ＭＳ Ｐゴシック" charset="-128"/>
              <a:cs typeface="ＭＳ Ｐゴシック" charset="-128"/>
            </a:endParaRPr>
          </a:p>
        </p:txBody>
      </p:sp>
      <p:sp>
        <p:nvSpPr>
          <p:cNvPr id="50179" name="Rectangle 3"/>
          <p:cNvSpPr>
            <a:spLocks noGrp="1" noChangeArrowheads="1"/>
          </p:cNvSpPr>
          <p:nvPr>
            <p:ph sz="half" idx="2"/>
          </p:nvPr>
        </p:nvSpPr>
        <p:spPr/>
        <p:txBody>
          <a:bodyPr>
            <a:normAutofit/>
          </a:bodyPr>
          <a:lstStyle/>
          <a:p>
            <a:pPr eaLnBrk="1" hangingPunct="1">
              <a:buFont typeface="Wingdings" pitchFamily="2" charset="2"/>
              <a:buChar char="q"/>
            </a:pPr>
            <a:r>
              <a:rPr lang="en-US" sz="3500" dirty="0">
                <a:latin typeface="Calibri" pitchFamily="34" charset="0"/>
                <a:ea typeface="ＭＳ Ｐゴシック" charset="-128"/>
                <a:cs typeface="Calibri" pitchFamily="34" charset="0"/>
              </a:rPr>
              <a:t>To mission, vision, leadership, project and impact</a:t>
            </a:r>
          </a:p>
          <a:p>
            <a:pPr eaLnBrk="1" hangingPunct="1">
              <a:buFont typeface="Wingdings" pitchFamily="2" charset="2"/>
              <a:buChar char="q"/>
            </a:pPr>
            <a:r>
              <a:rPr lang="en-US" sz="3500" dirty="0">
                <a:solidFill>
                  <a:srgbClr val="CC3300"/>
                </a:solidFill>
                <a:latin typeface="Calibri" pitchFamily="34" charset="0"/>
                <a:ea typeface="ＭＳ Ｐゴシック" charset="-128"/>
                <a:cs typeface="Calibri" pitchFamily="34" charset="0"/>
              </a:rPr>
              <a:t>BEFORE </a:t>
            </a:r>
            <a:r>
              <a:rPr lang="en-US" sz="3500" dirty="0">
                <a:latin typeface="Calibri" pitchFamily="34" charset="0"/>
                <a:ea typeface="ＭＳ Ｐゴシック" charset="-128"/>
                <a:cs typeface="Calibri" pitchFamily="34" charset="0"/>
              </a:rPr>
              <a:t>asking for the specific amount</a:t>
            </a:r>
          </a:p>
          <a:p>
            <a:pPr eaLnBrk="1" hangingPunct="1">
              <a:buFont typeface="Wingdings" charset="2"/>
              <a:buNone/>
            </a:pPr>
            <a:endParaRPr lang="en-US" sz="3500" dirty="0">
              <a:latin typeface="Calibri" pitchFamily="34" charset="0"/>
              <a:ea typeface="ＭＳ Ｐゴシック" charset="-128"/>
              <a:cs typeface="Calibri" pitchFamily="34" charset="0"/>
            </a:endParaRPr>
          </a:p>
        </p:txBody>
      </p:sp>
      <p:sp>
        <p:nvSpPr>
          <p:cNvPr id="7" name="Footer Placeholder 3"/>
          <p:cNvSpPr txBox="1">
            <a:spLocks/>
          </p:cNvSpPr>
          <p:nvPr/>
        </p:nvSpPr>
        <p:spPr>
          <a:xfrm>
            <a:off x="3657600" y="6243638"/>
            <a:ext cx="2895600" cy="457200"/>
          </a:xfrm>
          <a:prstGeom prst="rect">
            <a:avLst/>
          </a:prstGeom>
        </p:spPr>
        <p:txBody>
          <a:bodyPr anchor="t"/>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schemeClr val="tx1"/>
                </a:solidFill>
                <a:effectLst/>
                <a:uLnTx/>
                <a:uFillTx/>
                <a:latin typeface="+mj-lt"/>
                <a:ea typeface="+mn-ea"/>
                <a:cs typeface="+mn-cs"/>
              </a:rPr>
              <a:t>© National 4H Council &amp;  The Osborne Group, Inc.</a:t>
            </a:r>
            <a:endParaRPr kumimoji="0" lang="en-US" sz="1000" b="0" i="0" u="none" strike="noStrike" kern="1200" cap="none" spc="0" normalizeH="0" baseline="0" noProof="0" dirty="0">
              <a:ln>
                <a:noFill/>
              </a:ln>
              <a:solidFill>
                <a:schemeClr val="tx1"/>
              </a:solidFill>
              <a:effectLst/>
              <a:uLnTx/>
              <a:uFillTx/>
              <a:latin typeface="+mj-lt"/>
              <a:ea typeface="+mn-ea"/>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571500" y="1371600"/>
            <a:ext cx="2921000" cy="3651250"/>
          </a:xfrm>
          <a:prstGeom prst="rect">
            <a:avLst/>
          </a:prstGeom>
        </p:spPr>
      </p:pic>
      <p:sp>
        <p:nvSpPr>
          <p:cNvPr id="4" name="TextBox 3"/>
          <p:cNvSpPr txBox="1"/>
          <p:nvPr/>
        </p:nvSpPr>
        <p:spPr>
          <a:xfrm>
            <a:off x="762000" y="5472752"/>
            <a:ext cx="2698687" cy="430887"/>
          </a:xfrm>
          <a:prstGeom prst="rect">
            <a:avLst/>
          </a:prstGeom>
          <a:noFill/>
        </p:spPr>
        <p:txBody>
          <a:bodyPr wrap="none" rtlCol="0">
            <a:spAutoFit/>
          </a:bodyPr>
          <a:lstStyle/>
          <a:p>
            <a:r>
              <a:rPr lang="en-US" sz="2200" dirty="0" smtClean="0">
                <a:latin typeface="Calibri" pitchFamily="34" charset="0"/>
                <a:cs typeface="Calibri" pitchFamily="34" charset="0"/>
              </a:rPr>
              <a:t>“Coffee is for closers.”</a:t>
            </a:r>
            <a:endParaRPr lang="en-US" sz="2200"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6313134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52400" y="274638"/>
            <a:ext cx="8763000" cy="1143000"/>
          </a:xfrm>
        </p:spPr>
        <p:txBody>
          <a:bodyPr>
            <a:noAutofit/>
          </a:bodyPr>
          <a:lstStyle/>
          <a:p>
            <a:r>
              <a:rPr lang="en-US" b="1" dirty="0" smtClean="0"/>
              <a:t>THINK I’ll CATCH A CASE…</a:t>
            </a:r>
            <a:endParaRPr lang="en-US" b="1" dirty="0"/>
          </a:p>
        </p:txBody>
      </p:sp>
      <p:pic>
        <p:nvPicPr>
          <p:cNvPr id="362498" name="Picture 2" descr="http://www.shotthen.com/wp-content/uploads/2007/07/ronald-isley-1-sized.jpg"/>
          <p:cNvPicPr>
            <a:picLocks noChangeAspect="1" noChangeArrowheads="1"/>
          </p:cNvPicPr>
          <p:nvPr/>
        </p:nvPicPr>
        <p:blipFill>
          <a:blip r:embed="rId3" cstate="print"/>
          <a:srcRect/>
          <a:stretch>
            <a:fillRect/>
          </a:stretch>
        </p:blipFill>
        <p:spPr bwMode="auto">
          <a:xfrm>
            <a:off x="3276600" y="1981200"/>
            <a:ext cx="2514600" cy="2743200"/>
          </a:xfrm>
          <a:prstGeom prst="rect">
            <a:avLst/>
          </a:prstGeom>
          <a:noFill/>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9765312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ABOUT THE CASE STATEMENT</a:t>
            </a:r>
            <a:endParaRPr lang="en-US" b="1" dirty="0"/>
          </a:p>
        </p:txBody>
      </p:sp>
      <p:sp>
        <p:nvSpPr>
          <p:cNvPr id="4" name="Content Placeholder 3"/>
          <p:cNvSpPr>
            <a:spLocks noGrp="1"/>
          </p:cNvSpPr>
          <p:nvPr>
            <p:ph idx="1"/>
          </p:nvPr>
        </p:nvSpPr>
        <p:spPr>
          <a:xfrm>
            <a:off x="609600" y="1371600"/>
            <a:ext cx="8229600" cy="3733800"/>
          </a:xfrm>
        </p:spPr>
        <p:txBody>
          <a:bodyPr/>
          <a:lstStyle/>
          <a:p>
            <a:pPr marL="571500" indent="-571500">
              <a:buFont typeface="Wingdings" pitchFamily="2" charset="2"/>
              <a:buAutoNum type="arabicPeriod"/>
            </a:pPr>
            <a:r>
              <a:rPr lang="en-US" dirty="0" smtClean="0">
                <a:latin typeface="Calibri" pitchFamily="34" charset="0"/>
                <a:cs typeface="Calibri" pitchFamily="34" charset="0"/>
              </a:rPr>
              <a:t>Definition of “the case”</a:t>
            </a:r>
          </a:p>
          <a:p>
            <a:pPr marL="571500" indent="-571500">
              <a:buFont typeface="Wingdings" pitchFamily="2" charset="2"/>
              <a:buAutoNum type="arabicPeriod"/>
            </a:pPr>
            <a:endParaRPr lang="en-US" sz="500" dirty="0" smtClean="0">
              <a:latin typeface="Calibri" pitchFamily="34" charset="0"/>
              <a:cs typeface="Calibri" pitchFamily="34" charset="0"/>
            </a:endParaRPr>
          </a:p>
          <a:p>
            <a:pPr marL="571500" indent="-571500">
              <a:buFont typeface="Wingdings" pitchFamily="2" charset="2"/>
              <a:buAutoNum type="arabicPeriod"/>
            </a:pPr>
            <a:r>
              <a:rPr lang="en-US" dirty="0" smtClean="0">
                <a:latin typeface="Calibri" pitchFamily="34" charset="0"/>
                <a:cs typeface="Calibri" pitchFamily="34" charset="0"/>
              </a:rPr>
              <a:t>Reasons for developing the case</a:t>
            </a:r>
          </a:p>
          <a:p>
            <a:pPr marL="571500" indent="-571500">
              <a:buFont typeface="Wingdings" pitchFamily="2" charset="2"/>
              <a:buAutoNum type="arabicPeriod"/>
            </a:pPr>
            <a:endParaRPr lang="en-US" sz="500" dirty="0" smtClean="0">
              <a:latin typeface="Calibri" pitchFamily="34" charset="0"/>
              <a:cs typeface="Calibri" pitchFamily="34" charset="0"/>
            </a:endParaRPr>
          </a:p>
          <a:p>
            <a:pPr marL="571500" indent="-571500">
              <a:buFont typeface="Wingdings" pitchFamily="2" charset="2"/>
              <a:buAutoNum type="arabicPeriod"/>
            </a:pPr>
            <a:r>
              <a:rPr lang="en-US" dirty="0" smtClean="0">
                <a:latin typeface="Calibri" pitchFamily="34" charset="0"/>
                <a:cs typeface="Calibri" pitchFamily="34" charset="0"/>
              </a:rPr>
              <a:t>Vision statement</a:t>
            </a:r>
          </a:p>
          <a:p>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440233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smtClean="0"/>
              <a:t>WHAT IS “CAPACITY BUILDING?”</a:t>
            </a:r>
            <a:endParaRPr lang="en-US" sz="3500" dirty="0"/>
          </a:p>
        </p:txBody>
      </p:sp>
      <p:sp>
        <p:nvSpPr>
          <p:cNvPr id="5" name="TextBox 4"/>
          <p:cNvSpPr txBox="1"/>
          <p:nvPr/>
        </p:nvSpPr>
        <p:spPr>
          <a:xfrm>
            <a:off x="381000" y="1371600"/>
            <a:ext cx="8551059" cy="4585871"/>
          </a:xfrm>
          <a:prstGeom prst="rect">
            <a:avLst/>
          </a:prstGeom>
          <a:noFill/>
        </p:spPr>
        <p:txBody>
          <a:bodyPr wrap="none" rtlCol="0">
            <a:spAutoFit/>
          </a:bodyPr>
          <a:lstStyle/>
          <a:p>
            <a:r>
              <a:rPr lang="en-US" sz="2200" i="1" dirty="0">
                <a:latin typeface="Calibri" pitchFamily="34" charset="0"/>
                <a:cs typeface="Calibri" pitchFamily="34" charset="0"/>
              </a:rPr>
              <a:t>“Nonprofits have an obligation to seek new and even more effective </a:t>
            </a:r>
            <a:r>
              <a:rPr lang="en-US" sz="2200" i="1" dirty="0" smtClean="0">
                <a:latin typeface="Calibri" pitchFamily="34" charset="0"/>
                <a:cs typeface="Calibri" pitchFamily="34" charset="0"/>
              </a:rPr>
              <a:t>ways</a:t>
            </a:r>
          </a:p>
          <a:p>
            <a:r>
              <a:rPr lang="en-US" sz="2200" i="1" dirty="0" smtClean="0">
                <a:latin typeface="Calibri" pitchFamily="34" charset="0"/>
                <a:cs typeface="Calibri" pitchFamily="34" charset="0"/>
              </a:rPr>
              <a:t>of </a:t>
            </a:r>
            <a:r>
              <a:rPr lang="en-US" sz="2200" i="1" dirty="0">
                <a:latin typeface="Calibri" pitchFamily="34" charset="0"/>
                <a:cs typeface="Calibri" pitchFamily="34" charset="0"/>
              </a:rPr>
              <a:t>making </a:t>
            </a:r>
            <a:r>
              <a:rPr lang="en-US" sz="2200" i="1" dirty="0" smtClean="0">
                <a:latin typeface="Calibri" pitchFamily="34" charset="0"/>
                <a:cs typeface="Calibri" pitchFamily="34" charset="0"/>
              </a:rPr>
              <a:t>tangible </a:t>
            </a:r>
            <a:r>
              <a:rPr lang="en-US" sz="2200" i="1" dirty="0">
                <a:latin typeface="Calibri" pitchFamily="34" charset="0"/>
                <a:cs typeface="Calibri" pitchFamily="34" charset="0"/>
              </a:rPr>
              <a:t>progress towards their missions, and this requires </a:t>
            </a:r>
            <a:endParaRPr lang="en-US" sz="2200" i="1" dirty="0" smtClean="0">
              <a:latin typeface="Calibri" pitchFamily="34" charset="0"/>
              <a:cs typeface="Calibri" pitchFamily="34" charset="0"/>
            </a:endParaRPr>
          </a:p>
          <a:p>
            <a:r>
              <a:rPr lang="en-US" sz="2200" i="1" dirty="0" smtClean="0">
                <a:latin typeface="Calibri" pitchFamily="34" charset="0"/>
                <a:cs typeface="Calibri" pitchFamily="34" charset="0"/>
              </a:rPr>
              <a:t>building </a:t>
            </a:r>
            <a:r>
              <a:rPr lang="en-US" sz="2200" i="1" dirty="0">
                <a:latin typeface="Calibri" pitchFamily="34" charset="0"/>
                <a:cs typeface="Calibri" pitchFamily="34" charset="0"/>
              </a:rPr>
              <a:t>organizational </a:t>
            </a:r>
            <a:r>
              <a:rPr lang="en-US" sz="2200" i="1" dirty="0" smtClean="0">
                <a:latin typeface="Calibri" pitchFamily="34" charset="0"/>
                <a:cs typeface="Calibri" pitchFamily="34" charset="0"/>
              </a:rPr>
              <a:t> capacity</a:t>
            </a:r>
            <a:r>
              <a:rPr lang="en-US" sz="2200" i="1" dirty="0">
                <a:latin typeface="Calibri" pitchFamily="34" charset="0"/>
                <a:cs typeface="Calibri" pitchFamily="34" charset="0"/>
              </a:rPr>
              <a:t>. </a:t>
            </a:r>
            <a:r>
              <a:rPr lang="en-US" sz="2200" i="1" dirty="0" smtClean="0">
                <a:latin typeface="Calibri" pitchFamily="34" charset="0"/>
                <a:cs typeface="Calibri" pitchFamily="34" charset="0"/>
              </a:rPr>
              <a:t> All </a:t>
            </a:r>
            <a:r>
              <a:rPr lang="en-US" sz="2200" i="1" dirty="0">
                <a:latin typeface="Calibri" pitchFamily="34" charset="0"/>
                <a:cs typeface="Calibri" pitchFamily="34" charset="0"/>
              </a:rPr>
              <a:t>too many nonprofits, however, </a:t>
            </a:r>
            <a:endParaRPr lang="en-US" sz="2200" i="1" dirty="0" smtClean="0">
              <a:latin typeface="Calibri" pitchFamily="34" charset="0"/>
              <a:cs typeface="Calibri" pitchFamily="34" charset="0"/>
            </a:endParaRPr>
          </a:p>
          <a:p>
            <a:r>
              <a:rPr lang="en-US" sz="2200" i="1" dirty="0" smtClean="0">
                <a:latin typeface="Calibri" pitchFamily="34" charset="0"/>
                <a:cs typeface="Calibri" pitchFamily="34" charset="0"/>
              </a:rPr>
              <a:t>focus </a:t>
            </a:r>
            <a:r>
              <a:rPr lang="en-US" sz="2200" i="1" dirty="0">
                <a:latin typeface="Calibri" pitchFamily="34" charset="0"/>
                <a:cs typeface="Calibri" pitchFamily="34" charset="0"/>
              </a:rPr>
              <a:t>on creating new programs and </a:t>
            </a:r>
            <a:r>
              <a:rPr lang="en-US" sz="2200" i="1" dirty="0" smtClean="0">
                <a:latin typeface="Calibri" pitchFamily="34" charset="0"/>
                <a:cs typeface="Calibri" pitchFamily="34" charset="0"/>
              </a:rPr>
              <a:t>keeping </a:t>
            </a:r>
            <a:r>
              <a:rPr lang="en-US" sz="2200" i="1" dirty="0">
                <a:latin typeface="Calibri" pitchFamily="34" charset="0"/>
                <a:cs typeface="Calibri" pitchFamily="34" charset="0"/>
              </a:rPr>
              <a:t>administrative costs low </a:t>
            </a:r>
            <a:endParaRPr lang="en-US" sz="2200" i="1" dirty="0" smtClean="0">
              <a:latin typeface="Calibri" pitchFamily="34" charset="0"/>
              <a:cs typeface="Calibri" pitchFamily="34" charset="0"/>
            </a:endParaRPr>
          </a:p>
          <a:p>
            <a:r>
              <a:rPr lang="en-US" sz="2200" i="1" dirty="0" smtClean="0">
                <a:latin typeface="Calibri" pitchFamily="34" charset="0"/>
                <a:cs typeface="Calibri" pitchFamily="34" charset="0"/>
              </a:rPr>
              <a:t>instead </a:t>
            </a:r>
            <a:r>
              <a:rPr lang="en-US" sz="2200" i="1" dirty="0">
                <a:latin typeface="Calibri" pitchFamily="34" charset="0"/>
                <a:cs typeface="Calibri" pitchFamily="34" charset="0"/>
              </a:rPr>
              <a:t>of building the organizational capacity </a:t>
            </a:r>
            <a:r>
              <a:rPr lang="en-US" sz="2200" i="1" dirty="0" smtClean="0">
                <a:latin typeface="Calibri" pitchFamily="34" charset="0"/>
                <a:cs typeface="Calibri" pitchFamily="34" charset="0"/>
              </a:rPr>
              <a:t>necessary </a:t>
            </a:r>
            <a:r>
              <a:rPr lang="en-US" sz="2200" i="1" dirty="0">
                <a:latin typeface="Calibri" pitchFamily="34" charset="0"/>
                <a:cs typeface="Calibri" pitchFamily="34" charset="0"/>
              </a:rPr>
              <a:t>to achieve </a:t>
            </a:r>
            <a:r>
              <a:rPr lang="en-US" sz="2200" i="1" dirty="0" smtClean="0">
                <a:latin typeface="Calibri" pitchFamily="34" charset="0"/>
                <a:cs typeface="Calibri" pitchFamily="34" charset="0"/>
              </a:rPr>
              <a:t>their</a:t>
            </a:r>
          </a:p>
          <a:p>
            <a:r>
              <a:rPr lang="en-US" sz="2200" i="1" dirty="0" smtClean="0">
                <a:latin typeface="Calibri" pitchFamily="34" charset="0"/>
                <a:cs typeface="Calibri" pitchFamily="34" charset="0"/>
              </a:rPr>
              <a:t>aspirations </a:t>
            </a:r>
            <a:r>
              <a:rPr lang="en-US" sz="2200" i="1" dirty="0">
                <a:latin typeface="Calibri" pitchFamily="34" charset="0"/>
                <a:cs typeface="Calibri" pitchFamily="34" charset="0"/>
              </a:rPr>
              <a:t>effectively and efficiently…This must change: </a:t>
            </a:r>
            <a:r>
              <a:rPr lang="en-US" sz="2200" i="1" dirty="0" smtClean="0">
                <a:latin typeface="Calibri" pitchFamily="34" charset="0"/>
                <a:cs typeface="Calibri" pitchFamily="34" charset="0"/>
              </a:rPr>
              <a:t>both </a:t>
            </a:r>
            <a:r>
              <a:rPr lang="en-US" sz="2200" i="1" dirty="0">
                <a:latin typeface="Calibri" pitchFamily="34" charset="0"/>
                <a:cs typeface="Calibri" pitchFamily="34" charset="0"/>
              </a:rPr>
              <a:t>nonprofit </a:t>
            </a:r>
            <a:endParaRPr lang="en-US" sz="2200" i="1" dirty="0" smtClean="0">
              <a:latin typeface="Calibri" pitchFamily="34" charset="0"/>
              <a:cs typeface="Calibri" pitchFamily="34" charset="0"/>
            </a:endParaRPr>
          </a:p>
          <a:p>
            <a:r>
              <a:rPr lang="en-US" sz="2200" i="1" dirty="0" smtClean="0">
                <a:latin typeface="Calibri" pitchFamily="34" charset="0"/>
                <a:cs typeface="Calibri" pitchFamily="34" charset="0"/>
              </a:rPr>
              <a:t>managers </a:t>
            </a:r>
            <a:r>
              <a:rPr lang="en-US" sz="2200" i="1" dirty="0">
                <a:latin typeface="Calibri" pitchFamily="34" charset="0"/>
                <a:cs typeface="Calibri" pitchFamily="34" charset="0"/>
              </a:rPr>
              <a:t>and those that fund them must recognize that excellence </a:t>
            </a:r>
            <a:r>
              <a:rPr lang="en-US" sz="2200" i="1" dirty="0" smtClean="0">
                <a:latin typeface="Calibri" pitchFamily="34" charset="0"/>
                <a:cs typeface="Calibri" pitchFamily="34" charset="0"/>
              </a:rPr>
              <a:t>in</a:t>
            </a:r>
          </a:p>
          <a:p>
            <a:r>
              <a:rPr lang="en-US" sz="2200" i="1" dirty="0" smtClean="0">
                <a:latin typeface="Calibri" pitchFamily="34" charset="0"/>
                <a:cs typeface="Calibri" pitchFamily="34" charset="0"/>
              </a:rPr>
              <a:t> </a:t>
            </a:r>
            <a:r>
              <a:rPr lang="en-US" sz="2200" i="1" dirty="0">
                <a:latin typeface="Calibri" pitchFamily="34" charset="0"/>
                <a:cs typeface="Calibri" pitchFamily="34" charset="0"/>
              </a:rPr>
              <a:t>programmatic innovation and implementation are insufficient </a:t>
            </a:r>
            <a:r>
              <a:rPr lang="en-US" sz="2200" i="1" dirty="0" smtClean="0">
                <a:latin typeface="Calibri" pitchFamily="34" charset="0"/>
                <a:cs typeface="Calibri" pitchFamily="34" charset="0"/>
              </a:rPr>
              <a:t>for</a:t>
            </a:r>
          </a:p>
          <a:p>
            <a:r>
              <a:rPr lang="en-US" sz="2200" i="1" dirty="0" smtClean="0">
                <a:latin typeface="Calibri" pitchFamily="34" charset="0"/>
                <a:cs typeface="Calibri" pitchFamily="34" charset="0"/>
              </a:rPr>
              <a:t>nonprofits </a:t>
            </a:r>
            <a:r>
              <a:rPr lang="en-US" sz="2200" i="1" dirty="0">
                <a:latin typeface="Calibri" pitchFamily="34" charset="0"/>
                <a:cs typeface="Calibri" pitchFamily="34" charset="0"/>
              </a:rPr>
              <a:t>to </a:t>
            </a:r>
            <a:r>
              <a:rPr lang="en-US" sz="2200" i="1" dirty="0" smtClean="0">
                <a:latin typeface="Calibri" pitchFamily="34" charset="0"/>
                <a:cs typeface="Calibri" pitchFamily="34" charset="0"/>
              </a:rPr>
              <a:t>achieve  </a:t>
            </a:r>
            <a:r>
              <a:rPr lang="en-US" sz="2200" i="1" dirty="0">
                <a:latin typeface="Calibri" pitchFamily="34" charset="0"/>
                <a:cs typeface="Calibri" pitchFamily="34" charset="0"/>
              </a:rPr>
              <a:t>lasting results. </a:t>
            </a:r>
            <a:r>
              <a:rPr lang="en-US" sz="2200" i="1" dirty="0" smtClean="0">
                <a:latin typeface="Calibri" pitchFamily="34" charset="0"/>
                <a:cs typeface="Calibri" pitchFamily="34" charset="0"/>
              </a:rPr>
              <a:t> Great </a:t>
            </a:r>
            <a:r>
              <a:rPr lang="en-US" sz="2200" i="1" dirty="0">
                <a:latin typeface="Calibri" pitchFamily="34" charset="0"/>
                <a:cs typeface="Calibri" pitchFamily="34" charset="0"/>
              </a:rPr>
              <a:t>programs need great </a:t>
            </a:r>
            <a:endParaRPr lang="en-US" sz="2200" i="1" dirty="0" smtClean="0">
              <a:latin typeface="Calibri" pitchFamily="34" charset="0"/>
              <a:cs typeface="Calibri" pitchFamily="34" charset="0"/>
            </a:endParaRPr>
          </a:p>
          <a:p>
            <a:r>
              <a:rPr lang="en-US" sz="2200" i="1" dirty="0" smtClean="0">
                <a:latin typeface="Calibri" pitchFamily="34" charset="0"/>
                <a:cs typeface="Calibri" pitchFamily="34" charset="0"/>
              </a:rPr>
              <a:t>organizations </a:t>
            </a:r>
            <a:r>
              <a:rPr lang="en-US" sz="2200" i="1" dirty="0">
                <a:latin typeface="Calibri" pitchFamily="34" charset="0"/>
                <a:cs typeface="Calibri" pitchFamily="34" charset="0"/>
              </a:rPr>
              <a:t>behind them</a:t>
            </a:r>
            <a:r>
              <a:rPr lang="en-US" sz="2200" i="1" dirty="0" smtClean="0">
                <a:latin typeface="Calibri" pitchFamily="34" charset="0"/>
                <a:cs typeface="Calibri" pitchFamily="34" charset="0"/>
              </a:rPr>
              <a:t>.”</a:t>
            </a:r>
          </a:p>
          <a:p>
            <a:endParaRPr lang="en-US" i="1" dirty="0">
              <a:latin typeface="Calibri" pitchFamily="34" charset="0"/>
              <a:cs typeface="Calibri" pitchFamily="34" charset="0"/>
            </a:endParaRPr>
          </a:p>
          <a:p>
            <a:r>
              <a:rPr lang="en-US" b="1" dirty="0" smtClean="0">
                <a:latin typeface="Calibri" pitchFamily="34" charset="0"/>
                <a:cs typeface="Calibri" pitchFamily="34" charset="0"/>
              </a:rPr>
              <a:t>Effective Capacity Building in Nonprofit  Organizations</a:t>
            </a:r>
          </a:p>
          <a:p>
            <a:r>
              <a:rPr lang="en-US" dirty="0" smtClean="0">
                <a:latin typeface="Calibri" pitchFamily="34" charset="0"/>
                <a:cs typeface="Calibri" pitchFamily="34" charset="0"/>
              </a:rPr>
              <a:t>(2001 Report </a:t>
            </a:r>
            <a:r>
              <a:rPr lang="en-US" dirty="0">
                <a:latin typeface="Calibri" pitchFamily="34" charset="0"/>
                <a:cs typeface="Calibri" pitchFamily="34" charset="0"/>
              </a:rPr>
              <a:t>for Venture Philanthropy Partners by McKinsey &amp; </a:t>
            </a:r>
            <a:r>
              <a:rPr lang="en-US" dirty="0" smtClean="0">
                <a:latin typeface="Calibri" pitchFamily="34" charset="0"/>
                <a:cs typeface="Calibri" pitchFamily="34" charset="0"/>
              </a:rPr>
              <a:t>Company)</a:t>
            </a:r>
            <a:endParaRPr lang="en-US" dirty="0">
              <a:latin typeface="Calibri" pitchFamily="34" charset="0"/>
              <a:cs typeface="Calibri" pitchFamily="34" charset="0"/>
            </a:endParaRPr>
          </a:p>
          <a:p>
            <a:endParaRPr lang="en-US"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8915281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r>
              <a:rPr lang="en-US" b="1" dirty="0" smtClean="0"/>
              <a:t>DEFINITION OF “THE CASE”</a:t>
            </a:r>
            <a:endParaRPr lang="en-US" b="1" dirty="0"/>
          </a:p>
        </p:txBody>
      </p:sp>
      <p:sp>
        <p:nvSpPr>
          <p:cNvPr id="22531" name="Rectangle 3"/>
          <p:cNvSpPr>
            <a:spLocks noGrp="1" noChangeArrowheads="1"/>
          </p:cNvSpPr>
          <p:nvPr>
            <p:ph type="body" idx="1"/>
          </p:nvPr>
        </p:nvSpPr>
        <p:spPr>
          <a:xfrm>
            <a:off x="914400" y="1371600"/>
            <a:ext cx="8424862" cy="4267200"/>
          </a:xfrm>
        </p:spPr>
        <p:txBody>
          <a:bodyPr>
            <a:normAutofit lnSpcReduction="10000"/>
          </a:bodyPr>
          <a:lstStyle/>
          <a:p>
            <a:pPr>
              <a:spcBef>
                <a:spcPts val="620"/>
              </a:spcBef>
              <a:buFont typeface="Wingdings" pitchFamily="2" charset="2"/>
              <a:buNone/>
            </a:pPr>
            <a:r>
              <a:rPr lang="en-US" sz="2300" dirty="0">
                <a:latin typeface="Calibri" pitchFamily="34" charset="0"/>
                <a:cs typeface="Calibri" pitchFamily="34" charset="0"/>
              </a:rPr>
              <a:t>The “case” is the expression of a </a:t>
            </a:r>
            <a:r>
              <a:rPr lang="en-US" sz="2300" i="1" dirty="0">
                <a:latin typeface="Calibri" pitchFamily="34" charset="0"/>
                <a:cs typeface="Calibri" pitchFamily="34" charset="0"/>
              </a:rPr>
              <a:t>cause</a:t>
            </a:r>
            <a:r>
              <a:rPr lang="en-US" sz="2300" dirty="0">
                <a:latin typeface="Calibri" pitchFamily="34" charset="0"/>
                <a:cs typeface="Calibri" pitchFamily="34" charset="0"/>
              </a:rPr>
              <a:t>. It articulates </a:t>
            </a:r>
          </a:p>
          <a:p>
            <a:pPr>
              <a:spcBef>
                <a:spcPts val="620"/>
              </a:spcBef>
              <a:buFont typeface="Wingdings" pitchFamily="2" charset="2"/>
              <a:buNone/>
            </a:pPr>
            <a:r>
              <a:rPr lang="en-US" sz="2300" dirty="0">
                <a:latin typeface="Calibri" pitchFamily="34" charset="0"/>
                <a:cs typeface="Calibri" pitchFamily="34" charset="0"/>
              </a:rPr>
              <a:t>all the reasons and justifications for supporting the </a:t>
            </a:r>
          </a:p>
          <a:p>
            <a:pPr>
              <a:spcBef>
                <a:spcPts val="620"/>
              </a:spcBef>
              <a:buFont typeface="Wingdings" pitchFamily="2" charset="2"/>
              <a:buNone/>
            </a:pPr>
            <a:r>
              <a:rPr lang="en-US" sz="2300" dirty="0">
                <a:latin typeface="Calibri" pitchFamily="34" charset="0"/>
                <a:cs typeface="Calibri" pitchFamily="34" charset="0"/>
              </a:rPr>
              <a:t>advancement of the cause.  In other words, the case </a:t>
            </a:r>
          </a:p>
          <a:p>
            <a:pPr>
              <a:spcBef>
                <a:spcPts val="620"/>
              </a:spcBef>
              <a:buFont typeface="Wingdings" pitchFamily="2" charset="2"/>
              <a:buNone/>
            </a:pPr>
            <a:r>
              <a:rPr lang="en-US" sz="2300" dirty="0">
                <a:latin typeface="Calibri" pitchFamily="34" charset="0"/>
                <a:cs typeface="Calibri" pitchFamily="34" charset="0"/>
              </a:rPr>
              <a:t>validates your organization’s existence. </a:t>
            </a:r>
            <a:r>
              <a:rPr lang="en-US" sz="2300" dirty="0" smtClean="0">
                <a:latin typeface="Calibri" pitchFamily="34" charset="0"/>
                <a:cs typeface="Calibri" pitchFamily="34" charset="0"/>
              </a:rPr>
              <a:t> Case </a:t>
            </a:r>
            <a:r>
              <a:rPr lang="en-US" sz="2300" dirty="0">
                <a:latin typeface="Calibri" pitchFamily="34" charset="0"/>
                <a:cs typeface="Calibri" pitchFamily="34" charset="0"/>
              </a:rPr>
              <a:t>and </a:t>
            </a:r>
          </a:p>
          <a:p>
            <a:pPr>
              <a:spcBef>
                <a:spcPts val="620"/>
              </a:spcBef>
              <a:buFont typeface="Wingdings" pitchFamily="2" charset="2"/>
              <a:buNone/>
            </a:pPr>
            <a:r>
              <a:rPr lang="en-US" sz="2300" dirty="0">
                <a:latin typeface="Calibri" pitchFamily="34" charset="0"/>
                <a:cs typeface="Calibri" pitchFamily="34" charset="0"/>
              </a:rPr>
              <a:t>cause are measured by degrees of relevance, </a:t>
            </a:r>
          </a:p>
          <a:p>
            <a:pPr>
              <a:spcBef>
                <a:spcPts val="620"/>
              </a:spcBef>
              <a:buFont typeface="Wingdings" pitchFamily="2" charset="2"/>
              <a:buNone/>
            </a:pPr>
            <a:r>
              <a:rPr lang="en-US" sz="2300" dirty="0">
                <a:latin typeface="Calibri" pitchFamily="34" charset="0"/>
                <a:cs typeface="Calibri" pitchFamily="34" charset="0"/>
              </a:rPr>
              <a:t>importance, and urgency. </a:t>
            </a:r>
            <a:r>
              <a:rPr lang="en-US" sz="2300" dirty="0" smtClean="0">
                <a:latin typeface="Calibri" pitchFamily="34" charset="0"/>
                <a:cs typeface="Calibri" pitchFamily="34" charset="0"/>
              </a:rPr>
              <a:t> The </a:t>
            </a:r>
            <a:r>
              <a:rPr lang="en-US" sz="2300" dirty="0">
                <a:latin typeface="Calibri" pitchFamily="34" charset="0"/>
                <a:cs typeface="Calibri" pitchFamily="34" charset="0"/>
              </a:rPr>
              <a:t>statement is backed up </a:t>
            </a:r>
          </a:p>
          <a:p>
            <a:pPr>
              <a:spcBef>
                <a:spcPts val="620"/>
              </a:spcBef>
              <a:buFont typeface="Wingdings" pitchFamily="2" charset="2"/>
              <a:buNone/>
            </a:pPr>
            <a:r>
              <a:rPr lang="en-US" sz="2300" dirty="0">
                <a:latin typeface="Calibri" pitchFamily="34" charset="0"/>
                <a:cs typeface="Calibri" pitchFamily="34" charset="0"/>
              </a:rPr>
              <a:t>by materials and documents that give the statement </a:t>
            </a:r>
          </a:p>
          <a:p>
            <a:pPr>
              <a:spcBef>
                <a:spcPts val="620"/>
              </a:spcBef>
              <a:buFont typeface="Wingdings" pitchFamily="2" charset="2"/>
              <a:buNone/>
            </a:pPr>
            <a:r>
              <a:rPr lang="en-US" sz="2300" dirty="0">
                <a:latin typeface="Calibri" pitchFamily="34" charset="0"/>
                <a:cs typeface="Calibri" pitchFamily="34" charset="0"/>
              </a:rPr>
              <a:t>credibility. </a:t>
            </a:r>
            <a:r>
              <a:rPr lang="en-US" sz="2300" dirty="0" smtClean="0">
                <a:latin typeface="Calibri" pitchFamily="34" charset="0"/>
                <a:cs typeface="Calibri" pitchFamily="34" charset="0"/>
              </a:rPr>
              <a:t> (</a:t>
            </a:r>
            <a:r>
              <a:rPr lang="en-US" sz="2300" dirty="0">
                <a:latin typeface="Calibri" pitchFamily="34" charset="0"/>
                <a:cs typeface="Calibri" pitchFamily="34" charset="0"/>
              </a:rPr>
              <a:t>Remember: Donors are less interested in </a:t>
            </a:r>
          </a:p>
          <a:p>
            <a:pPr>
              <a:spcBef>
                <a:spcPts val="620"/>
              </a:spcBef>
              <a:buFont typeface="Wingdings" pitchFamily="2" charset="2"/>
              <a:buNone/>
            </a:pPr>
            <a:r>
              <a:rPr lang="en-US" sz="2300" dirty="0">
                <a:latin typeface="Calibri" pitchFamily="34" charset="0"/>
                <a:cs typeface="Calibri" pitchFamily="34" charset="0"/>
              </a:rPr>
              <a:t>you reaching your fundraising goal than they are in </a:t>
            </a:r>
          </a:p>
          <a:p>
            <a:pPr>
              <a:spcBef>
                <a:spcPts val="620"/>
              </a:spcBef>
              <a:buFont typeface="Wingdings" pitchFamily="2" charset="2"/>
              <a:buNone/>
            </a:pPr>
            <a:r>
              <a:rPr lang="en-US" sz="2300" dirty="0">
                <a:latin typeface="Calibri" pitchFamily="34" charset="0"/>
                <a:cs typeface="Calibri" pitchFamily="34" charset="0"/>
              </a:rPr>
              <a:t>making a difference in people’s lives!) </a:t>
            </a:r>
          </a:p>
          <a:p>
            <a:pPr>
              <a:buFont typeface="Wingdings" pitchFamily="2" charset="2"/>
              <a:buNone/>
            </a:pPr>
            <a:endParaRPr lang="en-US" sz="2300"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4834868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a:bodyPr>
          <a:lstStyle/>
          <a:p>
            <a:r>
              <a:rPr lang="en-US" b="1" dirty="0" smtClean="0"/>
              <a:t>PURPOSES OF THE CASE</a:t>
            </a:r>
            <a:endParaRPr lang="en-US" b="1" dirty="0"/>
          </a:p>
        </p:txBody>
      </p:sp>
      <p:sp>
        <p:nvSpPr>
          <p:cNvPr id="23555" name="Rectangle 3"/>
          <p:cNvSpPr>
            <a:spLocks noGrp="1" noChangeArrowheads="1"/>
          </p:cNvSpPr>
          <p:nvPr>
            <p:ph type="body" idx="1"/>
          </p:nvPr>
        </p:nvSpPr>
        <p:spPr>
          <a:xfrm>
            <a:off x="533400" y="1219200"/>
            <a:ext cx="8382000" cy="5105400"/>
          </a:xfrm>
        </p:spPr>
        <p:txBody>
          <a:bodyPr>
            <a:normAutofit/>
          </a:bodyPr>
          <a:lstStyle/>
          <a:p>
            <a:pPr marL="571500" indent="-571500">
              <a:lnSpc>
                <a:spcPct val="90000"/>
              </a:lnSpc>
              <a:buClr>
                <a:schemeClr val="tx1"/>
              </a:buClr>
              <a:buFont typeface="Wingdings" pitchFamily="2" charset="2"/>
              <a:buAutoNum type="arabicPeriod"/>
            </a:pPr>
            <a:r>
              <a:rPr lang="en-US" sz="2000" dirty="0">
                <a:latin typeface="Calibri" pitchFamily="34" charset="0"/>
                <a:cs typeface="Calibri" pitchFamily="34" charset="0"/>
              </a:rPr>
              <a:t>Development of a case statement should involve board, staff, </a:t>
            </a:r>
            <a:endParaRPr lang="en-US" sz="2000" dirty="0" smtClean="0">
              <a:latin typeface="Calibri" pitchFamily="34" charset="0"/>
              <a:cs typeface="Calibri" pitchFamily="34" charset="0"/>
            </a:endParaRPr>
          </a:p>
          <a:p>
            <a:pPr marL="0" indent="0">
              <a:lnSpc>
                <a:spcPct val="90000"/>
              </a:lnSpc>
              <a:buClr>
                <a:schemeClr val="tx1"/>
              </a:buClr>
              <a:buNone/>
            </a:pPr>
            <a:r>
              <a:rPr lang="en-US" sz="2000" dirty="0" smtClean="0">
                <a:latin typeface="Calibri" pitchFamily="34" charset="0"/>
                <a:cs typeface="Calibri" pitchFamily="34" charset="0"/>
              </a:rPr>
              <a:t>         and </a:t>
            </a:r>
            <a:r>
              <a:rPr lang="en-US" sz="2000" dirty="0">
                <a:latin typeface="Calibri" pitchFamily="34" charset="0"/>
                <a:cs typeface="Calibri" pitchFamily="34" charset="0"/>
              </a:rPr>
              <a:t>volunteers. All should agree that the final product truly </a:t>
            </a:r>
            <a:endParaRPr lang="en-US" sz="2000" dirty="0" smtClean="0">
              <a:latin typeface="Calibri" pitchFamily="34" charset="0"/>
              <a:cs typeface="Calibri" pitchFamily="34" charset="0"/>
            </a:endParaRPr>
          </a:p>
          <a:p>
            <a:pPr marL="0" indent="0">
              <a:lnSpc>
                <a:spcPct val="90000"/>
              </a:lnSpc>
              <a:buClr>
                <a:schemeClr val="tx1"/>
              </a:buClr>
              <a:buNone/>
            </a:pPr>
            <a:r>
              <a:rPr lang="en-US" sz="2000" dirty="0">
                <a:latin typeface="Calibri" pitchFamily="34" charset="0"/>
                <a:cs typeface="Calibri" pitchFamily="34" charset="0"/>
              </a:rPr>
              <a:t> </a:t>
            </a:r>
            <a:r>
              <a:rPr lang="en-US" sz="2000" dirty="0" smtClean="0">
                <a:latin typeface="Calibri" pitchFamily="34" charset="0"/>
                <a:cs typeface="Calibri" pitchFamily="34" charset="0"/>
              </a:rPr>
              <a:t>        articulates </a:t>
            </a:r>
            <a:r>
              <a:rPr lang="en-US" sz="2000" dirty="0">
                <a:latin typeface="Calibri" pitchFamily="34" charset="0"/>
                <a:cs typeface="Calibri" pitchFamily="34" charset="0"/>
              </a:rPr>
              <a:t>the case</a:t>
            </a:r>
            <a:r>
              <a:rPr lang="en-US" sz="2000" dirty="0" smtClean="0">
                <a:latin typeface="Calibri" pitchFamily="34" charset="0"/>
                <a:cs typeface="Calibri" pitchFamily="34" charset="0"/>
              </a:rPr>
              <a:t>.</a:t>
            </a:r>
          </a:p>
          <a:p>
            <a:pPr marL="0" indent="0">
              <a:lnSpc>
                <a:spcPct val="90000"/>
              </a:lnSpc>
              <a:buClr>
                <a:schemeClr val="tx1"/>
              </a:buClr>
              <a:buNone/>
            </a:pPr>
            <a:endParaRPr lang="en-US" sz="700" dirty="0">
              <a:latin typeface="Calibri" pitchFamily="34" charset="0"/>
              <a:cs typeface="Calibri" pitchFamily="34" charset="0"/>
            </a:endParaRPr>
          </a:p>
          <a:p>
            <a:pPr marL="571500" indent="-571500">
              <a:lnSpc>
                <a:spcPct val="90000"/>
              </a:lnSpc>
              <a:buClr>
                <a:schemeClr val="tx1"/>
              </a:buClr>
              <a:buFont typeface="+mj-lt"/>
              <a:buAutoNum type="arabicPeriod" startAt="2"/>
            </a:pPr>
            <a:r>
              <a:rPr lang="en-US" sz="2000" dirty="0">
                <a:latin typeface="Calibri" pitchFamily="34" charset="0"/>
                <a:cs typeface="Calibri" pitchFamily="34" charset="0"/>
              </a:rPr>
              <a:t>Leadership for fundraising will be enlisted and encouraged by </a:t>
            </a:r>
            <a:endParaRPr lang="en-US" sz="2000" dirty="0" smtClean="0">
              <a:latin typeface="Calibri" pitchFamily="34" charset="0"/>
              <a:cs typeface="Calibri" pitchFamily="34" charset="0"/>
            </a:endParaRPr>
          </a:p>
          <a:p>
            <a:pPr marL="0" indent="0">
              <a:lnSpc>
                <a:spcPct val="90000"/>
              </a:lnSpc>
              <a:buClr>
                <a:schemeClr val="tx1"/>
              </a:buClr>
              <a:buNone/>
            </a:pPr>
            <a:r>
              <a:rPr lang="en-US" sz="2000" dirty="0" smtClean="0">
                <a:latin typeface="Calibri" pitchFamily="34" charset="0"/>
                <a:cs typeface="Calibri" pitchFamily="34" charset="0"/>
              </a:rPr>
              <a:t>          having </a:t>
            </a:r>
            <a:r>
              <a:rPr lang="en-US" sz="2000" dirty="0">
                <a:latin typeface="Calibri" pitchFamily="34" charset="0"/>
                <a:cs typeface="Calibri" pitchFamily="34" charset="0"/>
              </a:rPr>
              <a:t>a role in developing the case. Enthusiasm will increase as all </a:t>
            </a:r>
            <a:r>
              <a:rPr lang="en-US" sz="2000" dirty="0" smtClean="0">
                <a:latin typeface="Calibri" pitchFamily="34" charset="0"/>
                <a:cs typeface="Calibri" pitchFamily="34" charset="0"/>
              </a:rPr>
              <a:t>  </a:t>
            </a:r>
          </a:p>
          <a:p>
            <a:pPr marL="0" indent="0">
              <a:lnSpc>
                <a:spcPct val="90000"/>
              </a:lnSpc>
              <a:buClr>
                <a:schemeClr val="tx1"/>
              </a:buClr>
              <a:buNone/>
            </a:pPr>
            <a:r>
              <a:rPr lang="en-US" sz="2000" dirty="0">
                <a:latin typeface="Calibri" pitchFamily="34" charset="0"/>
                <a:cs typeface="Calibri" pitchFamily="34" charset="0"/>
              </a:rPr>
              <a:t> </a:t>
            </a:r>
            <a:r>
              <a:rPr lang="en-US" sz="2000" dirty="0" smtClean="0">
                <a:latin typeface="Calibri" pitchFamily="34" charset="0"/>
                <a:cs typeface="Calibri" pitchFamily="34" charset="0"/>
              </a:rPr>
              <a:t>         internalize </a:t>
            </a:r>
            <a:r>
              <a:rPr lang="en-US" sz="2000" dirty="0">
                <a:latin typeface="Calibri" pitchFamily="34" charset="0"/>
                <a:cs typeface="Calibri" pitchFamily="34" charset="0"/>
              </a:rPr>
              <a:t>the case and learn to articulate it in their own ways</a:t>
            </a:r>
            <a:r>
              <a:rPr lang="en-US" sz="2000" dirty="0" smtClean="0">
                <a:latin typeface="Calibri" pitchFamily="34" charset="0"/>
                <a:cs typeface="Calibri" pitchFamily="34" charset="0"/>
              </a:rPr>
              <a:t>.</a:t>
            </a:r>
          </a:p>
          <a:p>
            <a:pPr marL="0" indent="0">
              <a:lnSpc>
                <a:spcPct val="90000"/>
              </a:lnSpc>
              <a:buClr>
                <a:schemeClr val="tx1"/>
              </a:buClr>
              <a:buNone/>
            </a:pPr>
            <a:endParaRPr lang="en-US" sz="700" dirty="0">
              <a:latin typeface="Calibri" pitchFamily="34" charset="0"/>
              <a:cs typeface="Calibri" pitchFamily="34" charset="0"/>
            </a:endParaRPr>
          </a:p>
          <a:p>
            <a:pPr marL="571500" indent="-571500">
              <a:lnSpc>
                <a:spcPct val="90000"/>
              </a:lnSpc>
              <a:buClr>
                <a:schemeClr val="tx1"/>
              </a:buClr>
              <a:buFont typeface="+mj-lt"/>
              <a:buAutoNum type="arabicPeriod" startAt="3"/>
            </a:pPr>
            <a:r>
              <a:rPr lang="en-US" sz="2000" dirty="0">
                <a:latin typeface="Calibri" pitchFamily="34" charset="0"/>
                <a:cs typeface="Calibri" pitchFamily="34" charset="0"/>
              </a:rPr>
              <a:t>The case, drawn from case resources, should include all information needed for various materials (case expressions) used in public relations and fundraising</a:t>
            </a:r>
            <a:r>
              <a:rPr lang="en-US" sz="2000" dirty="0" smtClean="0">
                <a:latin typeface="Calibri" pitchFamily="34" charset="0"/>
                <a:cs typeface="Calibri" pitchFamily="34" charset="0"/>
              </a:rPr>
              <a:t>.</a:t>
            </a:r>
          </a:p>
          <a:p>
            <a:pPr marL="571500" indent="-571500">
              <a:lnSpc>
                <a:spcPct val="90000"/>
              </a:lnSpc>
              <a:buClr>
                <a:schemeClr val="tx1"/>
              </a:buClr>
              <a:buFont typeface="Wingdings" pitchFamily="2" charset="2"/>
              <a:buAutoNum type="arabicPeriod" startAt="3"/>
            </a:pPr>
            <a:endParaRPr lang="en-US" sz="700" dirty="0">
              <a:latin typeface="Calibri" pitchFamily="34" charset="0"/>
              <a:cs typeface="Calibri" pitchFamily="34" charset="0"/>
            </a:endParaRPr>
          </a:p>
          <a:p>
            <a:pPr marL="571500" indent="-571500">
              <a:lnSpc>
                <a:spcPct val="90000"/>
              </a:lnSpc>
              <a:buClr>
                <a:schemeClr val="tx1"/>
              </a:buClr>
              <a:buFont typeface="Wingdings" pitchFamily="2" charset="2"/>
              <a:buAutoNum type="arabicPeriod" startAt="3"/>
            </a:pPr>
            <a:r>
              <a:rPr lang="en-US" sz="2000" dirty="0">
                <a:latin typeface="Calibri" pitchFamily="34" charset="0"/>
                <a:cs typeface="Calibri" pitchFamily="34" charset="0"/>
              </a:rPr>
              <a:t>Though intended as an internal document, the case can be shared with people whom the organization is cultivating for major involvement in various campaigns and projects</a:t>
            </a:r>
            <a:r>
              <a:rPr lang="en-US" sz="2000" dirty="0" smtClean="0">
                <a:latin typeface="Calibri" pitchFamily="34" charset="0"/>
                <a:cs typeface="Calibri" pitchFamily="34" charset="0"/>
              </a:rPr>
              <a:t>.</a:t>
            </a:r>
          </a:p>
          <a:p>
            <a:pPr marL="571500" indent="-571500">
              <a:lnSpc>
                <a:spcPct val="90000"/>
              </a:lnSpc>
              <a:buClr>
                <a:schemeClr val="tx1"/>
              </a:buClr>
              <a:buFont typeface="Wingdings" pitchFamily="2" charset="2"/>
              <a:buAutoNum type="arabicPeriod" startAt="3"/>
            </a:pPr>
            <a:endParaRPr lang="en-US" sz="700" dirty="0">
              <a:latin typeface="Calibri" pitchFamily="34" charset="0"/>
              <a:cs typeface="Calibri" pitchFamily="34" charset="0"/>
            </a:endParaRPr>
          </a:p>
          <a:p>
            <a:pPr marL="571500" indent="-571500">
              <a:lnSpc>
                <a:spcPct val="90000"/>
              </a:lnSpc>
              <a:buClr>
                <a:schemeClr val="tx1"/>
              </a:buClr>
              <a:buFont typeface="Wingdings" pitchFamily="2" charset="2"/>
              <a:buAutoNum type="arabicPeriod" startAt="3"/>
            </a:pPr>
            <a:r>
              <a:rPr lang="en-US" sz="2000" dirty="0">
                <a:latin typeface="Calibri" pitchFamily="34" charset="0"/>
                <a:cs typeface="Calibri" pitchFamily="34" charset="0"/>
              </a:rPr>
              <a:t>A strong AF makes an urgent and compelling case.</a:t>
            </a:r>
          </a:p>
          <a:p>
            <a:pPr marL="571500" indent="-571500">
              <a:lnSpc>
                <a:spcPct val="90000"/>
              </a:lnSpc>
              <a:buClr>
                <a:schemeClr val="tx1"/>
              </a:buClr>
              <a:buFont typeface="Wingdings" pitchFamily="2" charset="2"/>
              <a:buAutoNum type="arabicPeriod" startAt="3"/>
            </a:pPr>
            <a:endParaRPr lang="en-US" sz="2000" dirty="0">
              <a:latin typeface="Calibri" pitchFamily="34" charset="0"/>
              <a:cs typeface="Calibri" pitchFamily="34" charset="0"/>
            </a:endParaRPr>
          </a:p>
          <a:p>
            <a:pPr marL="571500" indent="-571500">
              <a:lnSpc>
                <a:spcPct val="90000"/>
              </a:lnSpc>
              <a:buClr>
                <a:schemeClr val="tx1"/>
              </a:buClr>
              <a:buFont typeface="Wingdings" pitchFamily="2" charset="2"/>
              <a:buAutoNum type="arabicPeriod" startAt="3"/>
            </a:pPr>
            <a:endParaRPr lang="en-US" sz="2000"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186377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r>
              <a:rPr lang="en-US" b="1" dirty="0" smtClean="0"/>
              <a:t>THE CASE…</a:t>
            </a:r>
            <a:endParaRPr lang="en-US" b="1" dirty="0"/>
          </a:p>
        </p:txBody>
      </p:sp>
      <p:sp>
        <p:nvSpPr>
          <p:cNvPr id="24579" name="Rectangle 3"/>
          <p:cNvSpPr>
            <a:spLocks noGrp="1" noChangeArrowheads="1"/>
          </p:cNvSpPr>
          <p:nvPr>
            <p:ph type="body" idx="1"/>
          </p:nvPr>
        </p:nvSpPr>
        <p:spPr>
          <a:xfrm>
            <a:off x="609600" y="1447800"/>
            <a:ext cx="8229600" cy="3733800"/>
          </a:xfrm>
        </p:spPr>
        <p:txBody>
          <a:bodyPr>
            <a:normAutofit lnSpcReduction="10000"/>
          </a:bodyPr>
          <a:lstStyle/>
          <a:p>
            <a:pPr>
              <a:buFont typeface="Wingdings" pitchFamily="2" charset="2"/>
              <a:buChar char="q"/>
            </a:pPr>
            <a:r>
              <a:rPr lang="en-US" sz="2300" dirty="0">
                <a:latin typeface="Calibri" pitchFamily="34" charset="0"/>
                <a:cs typeface="Calibri" pitchFamily="34" charset="0"/>
              </a:rPr>
              <a:t>Answers why your organization is worthy of support</a:t>
            </a:r>
          </a:p>
          <a:p>
            <a:pPr>
              <a:buFont typeface="Wingdings" pitchFamily="2" charset="2"/>
              <a:buChar char="q"/>
            </a:pPr>
            <a:r>
              <a:rPr lang="en-US" sz="2300" dirty="0">
                <a:latin typeface="Calibri" pitchFamily="34" charset="0"/>
                <a:cs typeface="Calibri" pitchFamily="34" charset="0"/>
              </a:rPr>
              <a:t>Answers who you are/why you exist</a:t>
            </a:r>
          </a:p>
          <a:p>
            <a:pPr>
              <a:buFont typeface="Wingdings" pitchFamily="2" charset="2"/>
              <a:buChar char="q"/>
            </a:pPr>
            <a:r>
              <a:rPr lang="en-US" sz="2300" dirty="0">
                <a:latin typeface="Calibri" pitchFamily="34" charset="0"/>
                <a:cs typeface="Calibri" pitchFamily="34" charset="0"/>
              </a:rPr>
              <a:t>Answers where have you been</a:t>
            </a:r>
          </a:p>
          <a:p>
            <a:pPr>
              <a:buFont typeface="Wingdings" pitchFamily="2" charset="2"/>
              <a:buChar char="q"/>
            </a:pPr>
            <a:r>
              <a:rPr lang="en-US" sz="2300" dirty="0">
                <a:latin typeface="Calibri" pitchFamily="34" charset="0"/>
                <a:cs typeface="Calibri" pitchFamily="34" charset="0"/>
              </a:rPr>
              <a:t>Answers where you are going</a:t>
            </a:r>
          </a:p>
          <a:p>
            <a:pPr>
              <a:buFont typeface="Wingdings" pitchFamily="2" charset="2"/>
              <a:buChar char="q"/>
            </a:pPr>
            <a:r>
              <a:rPr lang="en-US" sz="2300" dirty="0">
                <a:latin typeface="Calibri" pitchFamily="34" charset="0"/>
                <a:cs typeface="Calibri" pitchFamily="34" charset="0"/>
              </a:rPr>
              <a:t>Answers the difference that “arriving” will make</a:t>
            </a:r>
          </a:p>
          <a:p>
            <a:pPr>
              <a:buFont typeface="Wingdings" pitchFamily="2" charset="2"/>
              <a:buChar char="q"/>
            </a:pPr>
            <a:r>
              <a:rPr lang="en-US" sz="2300" dirty="0">
                <a:latin typeface="Calibri" pitchFamily="34" charset="0"/>
                <a:cs typeface="Calibri" pitchFamily="34" charset="0"/>
              </a:rPr>
              <a:t>Answers what it will take to get “there”</a:t>
            </a:r>
          </a:p>
          <a:p>
            <a:pPr>
              <a:buFont typeface="Wingdings" pitchFamily="2" charset="2"/>
              <a:buChar char="q"/>
            </a:pPr>
            <a:r>
              <a:rPr lang="en-US" sz="2300" dirty="0">
                <a:latin typeface="Calibri" pitchFamily="34" charset="0"/>
                <a:cs typeface="Calibri" pitchFamily="34" charset="0"/>
              </a:rPr>
              <a:t>Answers how gifts help you get “there”</a:t>
            </a:r>
          </a:p>
          <a:p>
            <a:pPr>
              <a:buFont typeface="Wingdings" pitchFamily="2" charset="2"/>
              <a:buChar char="q"/>
            </a:pPr>
            <a:r>
              <a:rPr lang="en-US" sz="2300" dirty="0">
                <a:latin typeface="Calibri" pitchFamily="34" charset="0"/>
                <a:cs typeface="Calibri" pitchFamily="34" charset="0"/>
              </a:rPr>
              <a:t>IS CLEAR IN </a:t>
            </a:r>
            <a:r>
              <a:rPr lang="en-US" sz="2300" u="sng" dirty="0">
                <a:latin typeface="Calibri" pitchFamily="34" charset="0"/>
                <a:cs typeface="Calibri" pitchFamily="34" charset="0"/>
              </a:rPr>
              <a:t>ALL</a:t>
            </a:r>
            <a:r>
              <a:rPr lang="en-US" sz="2300" dirty="0">
                <a:latin typeface="Calibri" pitchFamily="34" charset="0"/>
                <a:cs typeface="Calibri" pitchFamily="34" charset="0"/>
              </a:rPr>
              <a:t> YOUR MARKETING AND FUNDRAISING MATERIALS!!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9860195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a:bodyPr>
          <a:lstStyle/>
          <a:p>
            <a:r>
              <a:rPr lang="en-US" b="1" dirty="0" smtClean="0"/>
              <a:t>CASE PREPARATION</a:t>
            </a:r>
            <a:endParaRPr lang="en-US" b="1" dirty="0"/>
          </a:p>
        </p:txBody>
      </p:sp>
      <p:sp>
        <p:nvSpPr>
          <p:cNvPr id="25603" name="Rectangle 3"/>
          <p:cNvSpPr>
            <a:spLocks noGrp="1" noChangeArrowheads="1"/>
          </p:cNvSpPr>
          <p:nvPr>
            <p:ph type="body" idx="1"/>
          </p:nvPr>
        </p:nvSpPr>
        <p:spPr>
          <a:xfrm>
            <a:off x="457200" y="1447800"/>
            <a:ext cx="8229600" cy="3733800"/>
          </a:xfrm>
        </p:spPr>
        <p:txBody>
          <a:bodyPr>
            <a:normAutofit fontScale="92500" lnSpcReduction="10000"/>
          </a:bodyPr>
          <a:lstStyle/>
          <a:p>
            <a:pPr marL="571500" indent="-571500">
              <a:buClr>
                <a:schemeClr val="tx1"/>
              </a:buClr>
              <a:buFont typeface="Wingdings" pitchFamily="2" charset="2"/>
              <a:buAutoNum type="arabicPeriod"/>
            </a:pPr>
            <a:r>
              <a:rPr lang="en-US" sz="2400" dirty="0">
                <a:latin typeface="Calibri" pitchFamily="34" charset="0"/>
                <a:cs typeface="Calibri" pitchFamily="34" charset="0"/>
              </a:rPr>
              <a:t>Is part of the organizational planning</a:t>
            </a:r>
          </a:p>
          <a:p>
            <a:pPr marL="571500" indent="-571500">
              <a:buClr>
                <a:schemeClr val="tx1"/>
              </a:buClr>
              <a:buFont typeface="Wingdings" pitchFamily="2" charset="2"/>
              <a:buAutoNum type="arabicPeriod"/>
            </a:pPr>
            <a:r>
              <a:rPr lang="en-US" sz="2400" dirty="0">
                <a:latin typeface="Calibri" pitchFamily="34" charset="0"/>
                <a:cs typeface="Calibri" pitchFamily="34" charset="0"/>
              </a:rPr>
              <a:t>Development professional can be catalyst and facilitate the process</a:t>
            </a:r>
          </a:p>
          <a:p>
            <a:pPr marL="571500" indent="-571500">
              <a:buClr>
                <a:schemeClr val="tx1"/>
              </a:buClr>
              <a:buFont typeface="Wingdings" pitchFamily="2" charset="2"/>
              <a:buAutoNum type="arabicPeriod"/>
            </a:pPr>
            <a:r>
              <a:rPr lang="en-US" sz="2400" dirty="0">
                <a:latin typeface="Calibri" pitchFamily="34" charset="0"/>
                <a:cs typeface="Calibri" pitchFamily="34" charset="0"/>
              </a:rPr>
              <a:t>Development professional often serves as a key interpreter of external constituency’s concerns, needs, and perceptions</a:t>
            </a:r>
          </a:p>
          <a:p>
            <a:pPr marL="571500" indent="-571500">
              <a:buClr>
                <a:schemeClr val="tx1"/>
              </a:buClr>
              <a:buFont typeface="Wingdings" pitchFamily="2" charset="2"/>
              <a:buAutoNum type="arabicPeriod"/>
            </a:pPr>
            <a:r>
              <a:rPr lang="en-US" sz="2400" dirty="0">
                <a:latin typeface="Calibri" pitchFamily="34" charset="0"/>
                <a:cs typeface="Calibri" pitchFamily="34" charset="0"/>
              </a:rPr>
              <a:t>Board/Trustees and professional staff are involved in order to gain their “ownership” (</a:t>
            </a:r>
            <a:r>
              <a:rPr lang="en-US" sz="2400" i="1" dirty="0">
                <a:latin typeface="Calibri" pitchFamily="34" charset="0"/>
                <a:cs typeface="Calibri" pitchFamily="34" charset="0"/>
              </a:rPr>
              <a:t>i.e.,</a:t>
            </a:r>
            <a:r>
              <a:rPr lang="en-US" sz="2400" dirty="0">
                <a:latin typeface="Calibri" pitchFamily="34" charset="0"/>
                <a:cs typeface="Calibri" pitchFamily="34" charset="0"/>
              </a:rPr>
              <a:t> advocacy and full commitment)</a:t>
            </a:r>
          </a:p>
          <a:p>
            <a:pPr marL="571500" indent="-571500">
              <a:buClr>
                <a:schemeClr val="tx1"/>
              </a:buClr>
              <a:buFont typeface="Wingdings" pitchFamily="2" charset="2"/>
              <a:buAutoNum type="arabicPeriod"/>
            </a:pPr>
            <a:r>
              <a:rPr lang="en-US" sz="2400" dirty="0">
                <a:latin typeface="Calibri" pitchFamily="34" charset="0"/>
                <a:cs typeface="Calibri" pitchFamily="34" charset="0"/>
              </a:rPr>
              <a:t>Key volunteers, donors, and community leaders should be involved in case validation. This will ensure that differing views are identified and addressed. Such views could have a negative impact on fundraising.</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3107828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r>
              <a:rPr lang="en-US" b="1" dirty="0" smtClean="0"/>
              <a:t>WHAT’S INSIDE THAT CASE??</a:t>
            </a:r>
            <a:endParaRPr lang="en-US" b="1" dirty="0"/>
          </a:p>
        </p:txBody>
      </p:sp>
      <p:sp>
        <p:nvSpPr>
          <p:cNvPr id="26627" name="Rectangle 3"/>
          <p:cNvSpPr>
            <a:spLocks noGrp="1" noChangeArrowheads="1"/>
          </p:cNvSpPr>
          <p:nvPr>
            <p:ph type="body" idx="1"/>
          </p:nvPr>
        </p:nvSpPr>
        <p:spPr>
          <a:xfrm>
            <a:off x="533400" y="1447800"/>
            <a:ext cx="8229600" cy="3733800"/>
          </a:xfrm>
        </p:spPr>
        <p:txBody>
          <a:bodyPr/>
          <a:lstStyle/>
          <a:p>
            <a:pPr>
              <a:buFont typeface="Wingdings" pitchFamily="2" charset="2"/>
              <a:buChar char="q"/>
            </a:pPr>
            <a:r>
              <a:rPr lang="en-US" sz="2200" dirty="0">
                <a:latin typeface="Calibri" pitchFamily="34" charset="0"/>
                <a:cs typeface="Calibri" pitchFamily="34" charset="0"/>
              </a:rPr>
              <a:t>Stated organizational mission and need</a:t>
            </a:r>
          </a:p>
          <a:p>
            <a:pPr>
              <a:buFont typeface="Wingdings" pitchFamily="2" charset="2"/>
              <a:buChar char="q"/>
            </a:pPr>
            <a:r>
              <a:rPr lang="en-US" sz="2200" dirty="0">
                <a:latin typeface="Calibri" pitchFamily="34" charset="0"/>
                <a:cs typeface="Calibri" pitchFamily="34" charset="0"/>
              </a:rPr>
              <a:t>Documented community need</a:t>
            </a:r>
          </a:p>
          <a:p>
            <a:pPr>
              <a:buFont typeface="Wingdings" pitchFamily="2" charset="2"/>
              <a:buChar char="q"/>
            </a:pPr>
            <a:r>
              <a:rPr lang="en-US" sz="2200" dirty="0">
                <a:latin typeface="Calibri" pitchFamily="34" charset="0"/>
                <a:cs typeface="Calibri" pitchFamily="34" charset="0"/>
              </a:rPr>
              <a:t>Proposed strategies and tasks to alleviate need</a:t>
            </a:r>
          </a:p>
          <a:p>
            <a:pPr>
              <a:buFont typeface="Wingdings" pitchFamily="2" charset="2"/>
              <a:buChar char="q"/>
            </a:pPr>
            <a:r>
              <a:rPr lang="en-US" sz="2200" dirty="0">
                <a:latin typeface="Calibri" pitchFamily="34" charset="0"/>
                <a:cs typeface="Calibri" pitchFamily="34" charset="0"/>
              </a:rPr>
              <a:t>Identified beneficiaries</a:t>
            </a:r>
          </a:p>
          <a:p>
            <a:pPr>
              <a:buFont typeface="Wingdings" pitchFamily="2" charset="2"/>
              <a:buChar char="q"/>
            </a:pPr>
            <a:r>
              <a:rPr lang="en-US" sz="2200" dirty="0">
                <a:latin typeface="Calibri" pitchFamily="34" charset="0"/>
                <a:cs typeface="Calibri" pitchFamily="34" charset="0"/>
              </a:rPr>
              <a:t>Demonstrated organizational competency</a:t>
            </a:r>
          </a:p>
          <a:p>
            <a:pPr>
              <a:buFont typeface="Wingdings" pitchFamily="2" charset="2"/>
              <a:buChar char="q"/>
            </a:pPr>
            <a:r>
              <a:rPr lang="en-US" sz="2200" dirty="0">
                <a:latin typeface="Calibri" pitchFamily="34" charset="0"/>
                <a:cs typeface="Calibri" pitchFamily="34" charset="0"/>
              </a:rPr>
              <a:t>Required resources to achieve mission</a:t>
            </a:r>
          </a:p>
          <a:p>
            <a:pPr>
              <a:buFont typeface="Wingdings" pitchFamily="2" charset="2"/>
              <a:buChar char="q"/>
            </a:pPr>
            <a:r>
              <a:rPr lang="en-US" sz="2200" dirty="0">
                <a:latin typeface="Calibri" pitchFamily="34" charset="0"/>
                <a:cs typeface="Calibri" pitchFamily="34" charset="0"/>
              </a:rPr>
              <a:t>Statement of how gifts can be made</a:t>
            </a:r>
          </a:p>
          <a:p>
            <a:pPr>
              <a:buFont typeface="Wingdings" pitchFamily="2" charset="2"/>
              <a:buChar char="q"/>
            </a:pPr>
            <a:r>
              <a:rPr lang="en-US" sz="2200" dirty="0">
                <a:latin typeface="Calibri" pitchFamily="34" charset="0"/>
                <a:cs typeface="Calibri" pitchFamily="34" charset="0"/>
              </a:rPr>
              <a:t>Benefits (to donor) of making a gift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987021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2400" y="228600"/>
            <a:ext cx="8686800" cy="1139825"/>
          </a:xfrm>
        </p:spPr>
        <p:txBody>
          <a:bodyPr/>
          <a:lstStyle/>
          <a:p>
            <a:r>
              <a:rPr lang="en-US" sz="3200" b="1" dirty="0" smtClean="0"/>
              <a:t>CASE EXPRESSIONS – THE ANNUAL FUND</a:t>
            </a:r>
            <a:endParaRPr lang="en-US" sz="3200" b="1" dirty="0"/>
          </a:p>
        </p:txBody>
      </p:sp>
      <p:sp>
        <p:nvSpPr>
          <p:cNvPr id="27651" name="Rectangle 3"/>
          <p:cNvSpPr>
            <a:spLocks noGrp="1" noChangeArrowheads="1"/>
          </p:cNvSpPr>
          <p:nvPr>
            <p:ph type="body" idx="1"/>
          </p:nvPr>
        </p:nvSpPr>
        <p:spPr>
          <a:xfrm>
            <a:off x="685800" y="1524000"/>
            <a:ext cx="8229600" cy="3733800"/>
          </a:xfrm>
        </p:spPr>
        <p:txBody>
          <a:bodyPr>
            <a:noAutofit/>
          </a:bodyPr>
          <a:lstStyle/>
          <a:p>
            <a:pPr>
              <a:lnSpc>
                <a:spcPct val="90000"/>
              </a:lnSpc>
              <a:buFont typeface="Wingdings" pitchFamily="2" charset="2"/>
              <a:buChar char="q"/>
            </a:pPr>
            <a:r>
              <a:rPr lang="en-US" sz="2600" dirty="0">
                <a:latin typeface="Calibri" pitchFamily="34" charset="0"/>
                <a:cs typeface="Calibri" pitchFamily="34" charset="0"/>
              </a:rPr>
              <a:t>Direct mail pieces</a:t>
            </a:r>
          </a:p>
          <a:p>
            <a:pPr>
              <a:lnSpc>
                <a:spcPct val="90000"/>
              </a:lnSpc>
              <a:buFont typeface="Wingdings" pitchFamily="2" charset="2"/>
              <a:buChar char="q"/>
            </a:pPr>
            <a:r>
              <a:rPr lang="en-US" sz="2600" dirty="0">
                <a:latin typeface="Calibri" pitchFamily="34" charset="0"/>
                <a:cs typeface="Calibri" pitchFamily="34" charset="0"/>
              </a:rPr>
              <a:t>Brochures</a:t>
            </a:r>
          </a:p>
          <a:p>
            <a:pPr>
              <a:lnSpc>
                <a:spcPct val="90000"/>
              </a:lnSpc>
              <a:buFont typeface="Wingdings" pitchFamily="2" charset="2"/>
              <a:buChar char="q"/>
            </a:pPr>
            <a:r>
              <a:rPr lang="en-US" sz="2600" dirty="0">
                <a:latin typeface="Calibri" pitchFamily="34" charset="0"/>
                <a:cs typeface="Calibri" pitchFamily="34" charset="0"/>
              </a:rPr>
              <a:t>Proposals</a:t>
            </a:r>
          </a:p>
          <a:p>
            <a:pPr>
              <a:lnSpc>
                <a:spcPct val="90000"/>
              </a:lnSpc>
              <a:buFont typeface="Wingdings" pitchFamily="2" charset="2"/>
              <a:buChar char="q"/>
            </a:pPr>
            <a:r>
              <a:rPr lang="en-US" sz="2600" dirty="0">
                <a:latin typeface="Calibri" pitchFamily="34" charset="0"/>
                <a:cs typeface="Calibri" pitchFamily="34" charset="0"/>
              </a:rPr>
              <a:t>Speeches</a:t>
            </a:r>
          </a:p>
          <a:p>
            <a:pPr>
              <a:lnSpc>
                <a:spcPct val="90000"/>
              </a:lnSpc>
              <a:buFont typeface="Wingdings" pitchFamily="2" charset="2"/>
              <a:buChar char="q"/>
            </a:pPr>
            <a:r>
              <a:rPr lang="en-US" sz="2600" dirty="0">
                <a:latin typeface="Calibri" pitchFamily="34" charset="0"/>
                <a:cs typeface="Calibri" pitchFamily="34" charset="0"/>
              </a:rPr>
              <a:t>Newsletters</a:t>
            </a:r>
          </a:p>
          <a:p>
            <a:pPr>
              <a:lnSpc>
                <a:spcPct val="90000"/>
              </a:lnSpc>
              <a:buFont typeface="Wingdings" pitchFamily="2" charset="2"/>
              <a:buChar char="q"/>
            </a:pPr>
            <a:r>
              <a:rPr lang="en-US" sz="2600" dirty="0">
                <a:latin typeface="Calibri" pitchFamily="34" charset="0"/>
                <a:cs typeface="Calibri" pitchFamily="34" charset="0"/>
              </a:rPr>
              <a:t>News articles</a:t>
            </a:r>
          </a:p>
          <a:p>
            <a:pPr>
              <a:lnSpc>
                <a:spcPct val="90000"/>
              </a:lnSpc>
              <a:buFont typeface="Wingdings" pitchFamily="2" charset="2"/>
              <a:buChar char="q"/>
            </a:pPr>
            <a:r>
              <a:rPr lang="en-US" sz="2600" dirty="0">
                <a:latin typeface="Calibri" pitchFamily="34" charset="0"/>
                <a:cs typeface="Calibri" pitchFamily="34" charset="0"/>
              </a:rPr>
              <a:t>Websites</a:t>
            </a:r>
          </a:p>
          <a:p>
            <a:pPr>
              <a:lnSpc>
                <a:spcPct val="90000"/>
              </a:lnSpc>
              <a:buFont typeface="Wingdings" pitchFamily="2" charset="2"/>
              <a:buChar char="q"/>
            </a:pPr>
            <a:r>
              <a:rPr lang="en-US" sz="2600" dirty="0">
                <a:latin typeface="Calibri" pitchFamily="34" charset="0"/>
                <a:cs typeface="Calibri" pitchFamily="34" charset="0"/>
              </a:rPr>
              <a:t>Telephone solicitation script</a:t>
            </a:r>
          </a:p>
          <a:p>
            <a:pPr>
              <a:lnSpc>
                <a:spcPct val="90000"/>
              </a:lnSpc>
              <a:buFont typeface="Wingdings" pitchFamily="2" charset="2"/>
              <a:buChar char="q"/>
            </a:pPr>
            <a:r>
              <a:rPr lang="en-US" sz="2600" dirty="0">
                <a:latin typeface="Calibri" pitchFamily="34" charset="0"/>
                <a:cs typeface="Calibri" pitchFamily="34" charset="0"/>
              </a:rPr>
              <a:t>Prospectus for personal contact</a:t>
            </a:r>
          </a:p>
          <a:p>
            <a:pPr>
              <a:lnSpc>
                <a:spcPct val="90000"/>
              </a:lnSpc>
              <a:buFont typeface="Wingdings" pitchFamily="2" charset="2"/>
              <a:buChar char="q"/>
            </a:pPr>
            <a:r>
              <a:rPr lang="en-US" sz="2600" dirty="0">
                <a:latin typeface="Calibri" pitchFamily="34" charset="0"/>
                <a:cs typeface="Calibri" pitchFamily="34" charset="0"/>
              </a:rPr>
              <a:t>Other?</a:t>
            </a:r>
          </a:p>
          <a:p>
            <a:pPr>
              <a:lnSpc>
                <a:spcPct val="90000"/>
              </a:lnSpc>
            </a:pPr>
            <a:endParaRPr lang="en-US" sz="2600"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1535880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Autofit/>
          </a:bodyPr>
          <a:lstStyle/>
          <a:p>
            <a:r>
              <a:rPr lang="en-US" b="1" dirty="0" smtClean="0"/>
              <a:t>CASE EXPRESSIONS: BASED ON COMMUNICATIONS THEORY</a:t>
            </a:r>
            <a:endParaRPr lang="en-US" b="1" dirty="0"/>
          </a:p>
        </p:txBody>
      </p:sp>
      <p:sp>
        <p:nvSpPr>
          <p:cNvPr id="28675" name="Rectangle 3"/>
          <p:cNvSpPr>
            <a:spLocks noGrp="1" noChangeArrowheads="1"/>
          </p:cNvSpPr>
          <p:nvPr>
            <p:ph type="body" idx="1"/>
          </p:nvPr>
        </p:nvSpPr>
        <p:spPr/>
        <p:txBody>
          <a:bodyPr/>
          <a:lstStyle/>
          <a:p>
            <a:pPr marL="571500" indent="-571500">
              <a:lnSpc>
                <a:spcPct val="90000"/>
              </a:lnSpc>
              <a:buClr>
                <a:schemeClr val="tx1"/>
              </a:buClr>
              <a:buFont typeface="Wingdings" pitchFamily="2" charset="2"/>
              <a:buAutoNum type="arabicPeriod"/>
            </a:pPr>
            <a:r>
              <a:rPr lang="en-US" sz="2600" dirty="0">
                <a:latin typeface="Calibri" pitchFamily="34" charset="0"/>
                <a:cs typeface="Calibri" pitchFamily="34" charset="0"/>
              </a:rPr>
              <a:t>Reflect what the community wants and needs</a:t>
            </a:r>
          </a:p>
          <a:p>
            <a:pPr marL="571500" indent="-571500">
              <a:lnSpc>
                <a:spcPct val="90000"/>
              </a:lnSpc>
              <a:buClr>
                <a:schemeClr val="tx1"/>
              </a:buClr>
              <a:buFont typeface="Wingdings" pitchFamily="2" charset="2"/>
              <a:buAutoNum type="arabicPeriod"/>
            </a:pPr>
            <a:r>
              <a:rPr lang="en-US" sz="2600" dirty="0">
                <a:latin typeface="Calibri" pitchFamily="34" charset="0"/>
                <a:cs typeface="Calibri" pitchFamily="34" charset="0"/>
              </a:rPr>
              <a:t>Be clearly stated</a:t>
            </a:r>
          </a:p>
          <a:p>
            <a:pPr marL="571500" indent="-571500">
              <a:lnSpc>
                <a:spcPct val="90000"/>
              </a:lnSpc>
              <a:buClr>
                <a:schemeClr val="tx1"/>
              </a:buClr>
              <a:buFont typeface="Wingdings" pitchFamily="2" charset="2"/>
              <a:buAutoNum type="arabicPeriod"/>
            </a:pPr>
            <a:r>
              <a:rPr lang="en-US" sz="2600" dirty="0">
                <a:latin typeface="Calibri" pitchFamily="34" charset="0"/>
                <a:cs typeface="Calibri" pitchFamily="34" charset="0"/>
              </a:rPr>
              <a:t>Be focused as to purpose of the project the case reflects</a:t>
            </a:r>
          </a:p>
          <a:p>
            <a:pPr marL="571500" indent="-571500">
              <a:lnSpc>
                <a:spcPct val="90000"/>
              </a:lnSpc>
              <a:buClr>
                <a:schemeClr val="tx1"/>
              </a:buClr>
              <a:buFont typeface="Wingdings" pitchFamily="2" charset="2"/>
              <a:buAutoNum type="arabicPeriod"/>
            </a:pPr>
            <a:r>
              <a:rPr lang="en-US" sz="2600" dirty="0">
                <a:latin typeface="Calibri" pitchFamily="34" charset="0"/>
                <a:cs typeface="Calibri" pitchFamily="34" charset="0"/>
              </a:rPr>
              <a:t>Appeal to both the head and the heart (emotional and rational appeals)</a:t>
            </a:r>
          </a:p>
          <a:p>
            <a:pPr marL="571500" indent="-571500">
              <a:lnSpc>
                <a:spcPct val="90000"/>
              </a:lnSpc>
              <a:buClr>
                <a:schemeClr val="tx1"/>
              </a:buClr>
              <a:buFont typeface="Wingdings" pitchFamily="2" charset="2"/>
              <a:buAutoNum type="arabicPeriod"/>
            </a:pPr>
            <a:r>
              <a:rPr lang="en-US" sz="2600" dirty="0">
                <a:latin typeface="Calibri" pitchFamily="34" charset="0"/>
                <a:cs typeface="Calibri" pitchFamily="34" charset="0"/>
              </a:rPr>
              <a:t>Indicate what response is requested</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337514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122238" y="346075"/>
            <a:ext cx="8229600" cy="1143000"/>
          </a:xfrm>
        </p:spPr>
        <p:txBody>
          <a:bodyPr>
            <a:normAutofit/>
          </a:bodyPr>
          <a:lstStyle/>
          <a:p>
            <a:r>
              <a:rPr lang="en-US" sz="3500" b="1" dirty="0"/>
              <a:t>   CASE: PREPARATION</a:t>
            </a:r>
          </a:p>
        </p:txBody>
      </p:sp>
      <p:sp>
        <p:nvSpPr>
          <p:cNvPr id="835587" name="Rectangle 3"/>
          <p:cNvSpPr>
            <a:spLocks noGrp="1" noChangeArrowheads="1"/>
          </p:cNvSpPr>
          <p:nvPr>
            <p:ph type="body" idx="4294967295"/>
          </p:nvPr>
        </p:nvSpPr>
        <p:spPr>
          <a:xfrm>
            <a:off x="595313" y="1600200"/>
            <a:ext cx="7259637" cy="1808163"/>
          </a:xfrm>
        </p:spPr>
        <p:txBody>
          <a:bodyPr>
            <a:normAutofit fontScale="92500" lnSpcReduction="10000"/>
          </a:bodyPr>
          <a:lstStyle/>
          <a:p>
            <a:pPr>
              <a:buSzPct val="80000"/>
              <a:buFont typeface="Wingdings" pitchFamily="2" charset="2"/>
              <a:buChar char="q"/>
            </a:pPr>
            <a:r>
              <a:rPr lang="en-US" sz="2700" dirty="0">
                <a:latin typeface="Calibri" pitchFamily="34" charset="0"/>
                <a:cs typeface="Calibri" pitchFamily="34" charset="0"/>
              </a:rPr>
              <a:t>Mission—Why do we exist?</a:t>
            </a:r>
          </a:p>
          <a:p>
            <a:pPr lvl="1">
              <a:buFont typeface="Arial" pitchFamily="34" charset="0"/>
              <a:buChar char="•"/>
            </a:pPr>
            <a:r>
              <a:rPr lang="en-US" sz="2700" dirty="0">
                <a:latin typeface="Calibri" pitchFamily="34" charset="0"/>
                <a:cs typeface="Calibri" pitchFamily="34" charset="0"/>
              </a:rPr>
              <a:t>Philosophical</a:t>
            </a:r>
          </a:p>
          <a:p>
            <a:pPr lvl="1">
              <a:buFont typeface="Arial" pitchFamily="34" charset="0"/>
              <a:buChar char="•"/>
            </a:pPr>
            <a:r>
              <a:rPr lang="en-US" sz="2700" dirty="0">
                <a:latin typeface="Calibri" pitchFamily="34" charset="0"/>
                <a:cs typeface="Calibri" pitchFamily="34" charset="0"/>
              </a:rPr>
              <a:t>Human/societal need</a:t>
            </a:r>
          </a:p>
          <a:p>
            <a:pPr lvl="1">
              <a:buFont typeface="Arial" pitchFamily="34" charset="0"/>
              <a:buChar char="•"/>
            </a:pPr>
            <a:r>
              <a:rPr lang="en-US" sz="2700" dirty="0">
                <a:latin typeface="Calibri" pitchFamily="34" charset="0"/>
                <a:cs typeface="Calibri" pitchFamily="34" charset="0"/>
              </a:rPr>
              <a:t>Value and values</a:t>
            </a:r>
          </a:p>
          <a:p>
            <a:pPr lvl="1">
              <a:buFont typeface="Wingdings" pitchFamily="2" charset="2"/>
              <a:buNone/>
            </a:pPr>
            <a:endParaRPr lang="en-US" sz="2200" dirty="0">
              <a:latin typeface="Calibri" pitchFamily="34" charset="0"/>
              <a:cs typeface="Calibri" pitchFamily="34" charset="0"/>
            </a:endParaRPr>
          </a:p>
        </p:txBody>
      </p:sp>
      <p:sp>
        <p:nvSpPr>
          <p:cNvPr id="835588" name="Rectangle 4"/>
          <p:cNvSpPr>
            <a:spLocks noChangeArrowheads="1"/>
          </p:cNvSpPr>
          <p:nvPr/>
        </p:nvSpPr>
        <p:spPr bwMode="auto">
          <a:xfrm>
            <a:off x="685800" y="3352800"/>
            <a:ext cx="8229600" cy="4610100"/>
          </a:xfrm>
          <a:prstGeom prst="rect">
            <a:avLst/>
          </a:prstGeom>
          <a:noFill/>
          <a:ln w="9525">
            <a:noFill/>
            <a:miter lim="800000"/>
            <a:headEnd/>
            <a:tailEnd/>
          </a:ln>
        </p:spPr>
        <p:txBody>
          <a:bodyPr/>
          <a:lstStyle/>
          <a:p>
            <a:pPr marL="457200" indent="-457200">
              <a:spcBef>
                <a:spcPct val="20000"/>
              </a:spcBef>
              <a:buClr>
                <a:schemeClr val="tx1"/>
              </a:buClr>
              <a:buSzPct val="80000"/>
              <a:buFont typeface="Wingdings" pitchFamily="2" charset="2"/>
              <a:buChar char="q"/>
            </a:pPr>
            <a:r>
              <a:rPr lang="en-US" sz="2500" dirty="0">
                <a:latin typeface="Calibri" pitchFamily="34" charset="0"/>
                <a:cs typeface="Calibri" pitchFamily="34" charset="0"/>
              </a:rPr>
              <a:t>Goals—What do we want to achieve?</a:t>
            </a:r>
          </a:p>
          <a:p>
            <a:pPr marL="457200" indent="-457200">
              <a:spcBef>
                <a:spcPct val="20000"/>
              </a:spcBef>
              <a:buClr>
                <a:schemeClr val="tx1"/>
              </a:buClr>
              <a:buSzPct val="80000"/>
              <a:buFont typeface="Wingdings" pitchFamily="2" charset="2"/>
              <a:buChar char="q"/>
            </a:pPr>
            <a:r>
              <a:rPr lang="en-US" sz="2500" dirty="0">
                <a:latin typeface="Calibri" pitchFamily="34" charset="0"/>
                <a:cs typeface="Calibri" pitchFamily="34" charset="0"/>
              </a:rPr>
              <a:t>Objectives—How will we achieve the goals?</a:t>
            </a:r>
          </a:p>
          <a:p>
            <a:pPr marL="457200" indent="-457200">
              <a:spcBef>
                <a:spcPct val="20000"/>
              </a:spcBef>
              <a:buClr>
                <a:schemeClr val="tx1"/>
              </a:buClr>
              <a:buSzPct val="80000"/>
              <a:buFont typeface="Wingdings" pitchFamily="2" charset="2"/>
              <a:buChar char="q"/>
            </a:pPr>
            <a:r>
              <a:rPr lang="en-US" sz="2500" dirty="0">
                <a:latin typeface="Calibri" pitchFamily="34" charset="0"/>
                <a:cs typeface="Calibri" pitchFamily="34" charset="0"/>
              </a:rPr>
              <a:t>Programs and services—Which methods will we use?</a:t>
            </a:r>
          </a:p>
          <a:p>
            <a:pPr marL="342900" indent="-342900">
              <a:spcBef>
                <a:spcPct val="20000"/>
              </a:spcBef>
              <a:buClr>
                <a:schemeClr val="accent1"/>
              </a:buClr>
              <a:buFont typeface="Wingdings" pitchFamily="2" charset="2"/>
              <a:buNone/>
            </a:pPr>
            <a:endParaRPr lang="en-US" sz="2700" dirty="0">
              <a:latin typeface="Calibri" pitchFamily="34" charset="0"/>
              <a:cs typeface="Calibri"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8074094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p:txBody>
          <a:bodyPr>
            <a:normAutofit/>
          </a:bodyPr>
          <a:lstStyle/>
          <a:p>
            <a:r>
              <a:rPr lang="en-US" sz="3500" b="1" dirty="0"/>
              <a:t> CASE: PREPARATION</a:t>
            </a:r>
          </a:p>
        </p:txBody>
      </p:sp>
      <p:sp>
        <p:nvSpPr>
          <p:cNvPr id="837635" name="Rectangle 3"/>
          <p:cNvSpPr>
            <a:spLocks noGrp="1" noChangeArrowheads="1"/>
          </p:cNvSpPr>
          <p:nvPr>
            <p:ph type="body" idx="4294967295"/>
          </p:nvPr>
        </p:nvSpPr>
        <p:spPr>
          <a:xfrm>
            <a:off x="685800" y="1427321"/>
            <a:ext cx="8229600" cy="4709160"/>
          </a:xfrm>
        </p:spPr>
        <p:txBody>
          <a:bodyPr/>
          <a:lstStyle/>
          <a:p>
            <a:pPr>
              <a:buFont typeface="Wingdings" pitchFamily="2" charset="2"/>
              <a:buChar char="q"/>
            </a:pPr>
            <a:r>
              <a:rPr lang="en-US" sz="2600" dirty="0">
                <a:latin typeface="Calibri" pitchFamily="34" charset="0"/>
                <a:cs typeface="Calibri" pitchFamily="34" charset="0"/>
              </a:rPr>
              <a:t>Governance</a:t>
            </a:r>
          </a:p>
          <a:p>
            <a:pPr>
              <a:buFont typeface="Wingdings" pitchFamily="2" charset="2"/>
              <a:buChar char="q"/>
            </a:pPr>
            <a:r>
              <a:rPr lang="en-US" sz="2600" dirty="0">
                <a:latin typeface="Calibri" pitchFamily="34" charset="0"/>
                <a:cs typeface="Calibri" pitchFamily="34" charset="0"/>
              </a:rPr>
              <a:t>Staffing</a:t>
            </a:r>
          </a:p>
          <a:p>
            <a:pPr>
              <a:buFont typeface="Wingdings" pitchFamily="2" charset="2"/>
              <a:buChar char="q"/>
            </a:pPr>
            <a:r>
              <a:rPr lang="en-US" sz="2600" dirty="0">
                <a:latin typeface="Calibri" pitchFamily="34" charset="0"/>
                <a:cs typeface="Calibri" pitchFamily="34" charset="0"/>
              </a:rPr>
              <a:t>Facilities or mechanics of service delivery</a:t>
            </a:r>
          </a:p>
          <a:p>
            <a:pPr>
              <a:buFont typeface="Wingdings" pitchFamily="2" charset="2"/>
              <a:buChar char="q"/>
            </a:pPr>
            <a:r>
              <a:rPr lang="en-US" sz="2600" dirty="0">
                <a:latin typeface="Calibri" pitchFamily="34" charset="0"/>
                <a:cs typeface="Calibri" pitchFamily="34" charset="0"/>
              </a:rPr>
              <a:t>Finances—narrative, numerical, graphic</a:t>
            </a:r>
          </a:p>
          <a:p>
            <a:pPr lvl="1">
              <a:buFont typeface="Arial" pitchFamily="34" charset="0"/>
              <a:buChar char="•"/>
            </a:pPr>
            <a:r>
              <a:rPr lang="en-US" dirty="0">
                <a:latin typeface="Calibri" pitchFamily="34" charset="0"/>
                <a:cs typeface="Calibri" pitchFamily="34" charset="0"/>
              </a:rPr>
              <a:t>Total expense and income</a:t>
            </a:r>
          </a:p>
          <a:p>
            <a:pPr lvl="1">
              <a:buFont typeface="Arial" pitchFamily="34" charset="0"/>
              <a:buChar char="•"/>
            </a:pPr>
            <a:r>
              <a:rPr lang="en-US" dirty="0">
                <a:latin typeface="Calibri" pitchFamily="34" charset="0"/>
                <a:cs typeface="Calibri" pitchFamily="34" charset="0"/>
              </a:rPr>
              <a:t>Philanthropic support required</a:t>
            </a:r>
          </a:p>
          <a:p>
            <a:pPr>
              <a:buFont typeface="Wingdings" pitchFamily="2" charset="2"/>
              <a:buChar char="q"/>
            </a:pPr>
            <a:r>
              <a:rPr lang="en-US" sz="2600" dirty="0">
                <a:latin typeface="Calibri" pitchFamily="34" charset="0"/>
                <a:cs typeface="Calibri" pitchFamily="34" charset="0"/>
              </a:rPr>
              <a:t>Strategic planning and program evaluation</a:t>
            </a:r>
          </a:p>
          <a:p>
            <a:pPr>
              <a:buFont typeface="Wingdings" pitchFamily="2" charset="2"/>
              <a:buChar char="q"/>
            </a:pPr>
            <a:r>
              <a:rPr lang="en-US" sz="2600" dirty="0">
                <a:latin typeface="Calibri" pitchFamily="34" charset="0"/>
                <a:cs typeface="Calibri" pitchFamily="34" charset="0"/>
              </a:rPr>
              <a:t>History</a:t>
            </a:r>
          </a:p>
        </p:txBody>
      </p:sp>
      <p:sp>
        <p:nvSpPr>
          <p:cNvPr id="837636" name="Text Box 4"/>
          <p:cNvSpPr txBox="1">
            <a:spLocks noChangeArrowheads="1"/>
          </p:cNvSpPr>
          <p:nvPr/>
        </p:nvSpPr>
        <p:spPr bwMode="auto">
          <a:xfrm>
            <a:off x="4622800" y="5953125"/>
            <a:ext cx="1951038" cy="366713"/>
          </a:xfrm>
          <a:prstGeom prst="rect">
            <a:avLst/>
          </a:prstGeom>
          <a:noFill/>
          <a:ln w="9525">
            <a:noFill/>
            <a:miter lim="800000"/>
            <a:headEnd/>
            <a:tailEnd/>
          </a:ln>
        </p:spPr>
        <p:txBody>
          <a:bodyPr>
            <a:spAutoFit/>
          </a:bodyPr>
          <a:lstStyle/>
          <a:p>
            <a:pPr eaLnBrk="1" hangingPunct="1">
              <a:spcBef>
                <a:spcPct val="50000"/>
              </a:spcBef>
            </a:pPr>
            <a:endParaRPr lang="en-US" dirty="0"/>
          </a:p>
        </p:txBody>
      </p:sp>
      <p:sp>
        <p:nvSpPr>
          <p:cNvPr id="837637" name="Text Box 5"/>
          <p:cNvSpPr txBox="1">
            <a:spLocks noChangeArrowheads="1"/>
          </p:cNvSpPr>
          <p:nvPr/>
        </p:nvSpPr>
        <p:spPr bwMode="auto">
          <a:xfrm>
            <a:off x="5241925" y="6391275"/>
            <a:ext cx="2378075" cy="366713"/>
          </a:xfrm>
          <a:prstGeom prst="rect">
            <a:avLst/>
          </a:prstGeom>
          <a:noFill/>
          <a:ln w="9525">
            <a:noFill/>
            <a:miter lim="800000"/>
            <a:headEnd/>
            <a:tailEnd/>
          </a:ln>
        </p:spPr>
        <p:txBody>
          <a:bodyPr>
            <a:spAutoFit/>
          </a:bodyPr>
          <a:lstStyle/>
          <a:p>
            <a:pPr eaLnBrk="1" hangingPunct="1">
              <a:spcBef>
                <a:spcPct val="50000"/>
              </a:spcBef>
            </a:pP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6769802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682" name="Rectangle 2"/>
          <p:cNvSpPr>
            <a:spLocks noGrp="1" noChangeArrowheads="1"/>
          </p:cNvSpPr>
          <p:nvPr>
            <p:ph type="body" sz="half" idx="4294967295"/>
          </p:nvPr>
        </p:nvSpPr>
        <p:spPr>
          <a:xfrm>
            <a:off x="561975" y="1752600"/>
            <a:ext cx="3046413" cy="4876800"/>
          </a:xfrm>
        </p:spPr>
        <p:txBody>
          <a:bodyPr/>
          <a:lstStyle/>
          <a:p>
            <a:pPr>
              <a:lnSpc>
                <a:spcPct val="93000"/>
              </a:lnSpc>
              <a:buFont typeface="Wingdings" pitchFamily="2" charset="2"/>
              <a:buNone/>
            </a:pPr>
            <a:r>
              <a:rPr lang="en-US" sz="2200" b="1" i="1" dirty="0">
                <a:latin typeface="Calibri" pitchFamily="34" charset="0"/>
                <a:cs typeface="Calibri" pitchFamily="34" charset="0"/>
              </a:rPr>
              <a:t>Case Components</a:t>
            </a:r>
          </a:p>
          <a:p>
            <a:pPr>
              <a:lnSpc>
                <a:spcPct val="93000"/>
              </a:lnSpc>
              <a:buFont typeface="Wingdings" pitchFamily="2" charset="2"/>
              <a:buNone/>
            </a:pPr>
            <a:endParaRPr lang="en-US" sz="1900" dirty="0">
              <a:latin typeface="Calibri" pitchFamily="34" charset="0"/>
              <a:cs typeface="Calibri" pitchFamily="34" charset="0"/>
            </a:endParaRPr>
          </a:p>
          <a:p>
            <a:pPr>
              <a:lnSpc>
                <a:spcPct val="93000"/>
              </a:lnSpc>
              <a:buFont typeface="Wingdings" pitchFamily="2" charset="2"/>
              <a:buChar char="q"/>
            </a:pPr>
            <a:r>
              <a:rPr lang="en-US" sz="1900" dirty="0">
                <a:latin typeface="Calibri" pitchFamily="34" charset="0"/>
                <a:cs typeface="Calibri" pitchFamily="34" charset="0"/>
              </a:rPr>
              <a:t>Mission</a:t>
            </a:r>
          </a:p>
          <a:p>
            <a:pPr>
              <a:lnSpc>
                <a:spcPct val="93000"/>
              </a:lnSpc>
              <a:buFont typeface="Wingdings" pitchFamily="2" charset="2"/>
              <a:buChar char="q"/>
            </a:pPr>
            <a:r>
              <a:rPr lang="en-US" sz="1900" dirty="0">
                <a:latin typeface="Calibri" pitchFamily="34" charset="0"/>
                <a:cs typeface="Calibri" pitchFamily="34" charset="0"/>
              </a:rPr>
              <a:t>Goals</a:t>
            </a:r>
          </a:p>
          <a:p>
            <a:pPr>
              <a:lnSpc>
                <a:spcPct val="93000"/>
              </a:lnSpc>
              <a:buFont typeface="Wingdings" pitchFamily="2" charset="2"/>
              <a:buChar char="q"/>
            </a:pPr>
            <a:r>
              <a:rPr lang="en-US" sz="1900" dirty="0">
                <a:latin typeface="Calibri" pitchFamily="34" charset="0"/>
                <a:cs typeface="Calibri" pitchFamily="34" charset="0"/>
              </a:rPr>
              <a:t>Objectives</a:t>
            </a:r>
          </a:p>
          <a:p>
            <a:pPr>
              <a:lnSpc>
                <a:spcPct val="93000"/>
              </a:lnSpc>
              <a:buFont typeface="Wingdings" pitchFamily="2" charset="2"/>
              <a:buChar char="q"/>
            </a:pPr>
            <a:r>
              <a:rPr lang="en-US" sz="1900" dirty="0">
                <a:latin typeface="Calibri" pitchFamily="34" charset="0"/>
                <a:cs typeface="Calibri" pitchFamily="34" charset="0"/>
              </a:rPr>
              <a:t>Programs</a:t>
            </a:r>
          </a:p>
          <a:p>
            <a:pPr>
              <a:lnSpc>
                <a:spcPct val="93000"/>
              </a:lnSpc>
              <a:buFont typeface="Wingdings" pitchFamily="2" charset="2"/>
              <a:buChar char="q"/>
            </a:pPr>
            <a:r>
              <a:rPr lang="en-US" sz="1900" dirty="0">
                <a:latin typeface="Calibri" pitchFamily="34" charset="0"/>
                <a:cs typeface="Calibri" pitchFamily="34" charset="0"/>
              </a:rPr>
              <a:t>Governing Board</a:t>
            </a:r>
          </a:p>
          <a:p>
            <a:pPr>
              <a:lnSpc>
                <a:spcPct val="93000"/>
              </a:lnSpc>
              <a:buFont typeface="Wingdings" pitchFamily="2" charset="2"/>
              <a:buChar char="q"/>
            </a:pPr>
            <a:r>
              <a:rPr lang="en-US" sz="1900" dirty="0">
                <a:latin typeface="Calibri" pitchFamily="34" charset="0"/>
                <a:cs typeface="Calibri" pitchFamily="34" charset="0"/>
              </a:rPr>
              <a:t>Staffing</a:t>
            </a:r>
          </a:p>
          <a:p>
            <a:pPr>
              <a:lnSpc>
                <a:spcPct val="93000"/>
              </a:lnSpc>
              <a:buFont typeface="Wingdings" pitchFamily="2" charset="2"/>
              <a:buChar char="q"/>
            </a:pPr>
            <a:r>
              <a:rPr lang="en-US" sz="1900" dirty="0">
                <a:latin typeface="Calibri" pitchFamily="34" charset="0"/>
                <a:cs typeface="Calibri" pitchFamily="34" charset="0"/>
              </a:rPr>
              <a:t>Facilities, Equipment</a:t>
            </a:r>
          </a:p>
          <a:p>
            <a:pPr>
              <a:lnSpc>
                <a:spcPct val="93000"/>
              </a:lnSpc>
              <a:buFont typeface="Wingdings" pitchFamily="2" charset="2"/>
              <a:buChar char="q"/>
            </a:pPr>
            <a:r>
              <a:rPr lang="en-US" sz="1900" dirty="0">
                <a:latin typeface="Calibri" pitchFamily="34" charset="0"/>
                <a:cs typeface="Calibri" pitchFamily="34" charset="0"/>
              </a:rPr>
              <a:t>Finances</a:t>
            </a:r>
          </a:p>
          <a:p>
            <a:pPr>
              <a:lnSpc>
                <a:spcPct val="93000"/>
              </a:lnSpc>
              <a:buFont typeface="Wingdings" pitchFamily="2" charset="2"/>
              <a:buChar char="q"/>
            </a:pPr>
            <a:r>
              <a:rPr lang="en-US" sz="1900" dirty="0">
                <a:latin typeface="Calibri" pitchFamily="34" charset="0"/>
                <a:cs typeface="Calibri" pitchFamily="34" charset="0"/>
              </a:rPr>
              <a:t>Planning, Evaluation</a:t>
            </a:r>
          </a:p>
          <a:p>
            <a:pPr>
              <a:lnSpc>
                <a:spcPct val="93000"/>
              </a:lnSpc>
              <a:buFont typeface="Wingdings" pitchFamily="2" charset="2"/>
              <a:buChar char="q"/>
            </a:pPr>
            <a:r>
              <a:rPr lang="en-US" sz="1900" dirty="0">
                <a:latin typeface="Calibri" pitchFamily="34" charset="0"/>
                <a:cs typeface="Calibri" pitchFamily="34" charset="0"/>
              </a:rPr>
              <a:t>History</a:t>
            </a:r>
            <a:br>
              <a:rPr lang="en-US" sz="1900" dirty="0">
                <a:latin typeface="Calibri" pitchFamily="34" charset="0"/>
                <a:cs typeface="Calibri" pitchFamily="34" charset="0"/>
              </a:rPr>
            </a:br>
            <a:endParaRPr lang="en-US" sz="1900" dirty="0">
              <a:latin typeface="Calibri" pitchFamily="34" charset="0"/>
              <a:cs typeface="Calibri" pitchFamily="34" charset="0"/>
            </a:endParaRPr>
          </a:p>
          <a:p>
            <a:pPr>
              <a:lnSpc>
                <a:spcPct val="93000"/>
              </a:lnSpc>
              <a:buFont typeface="Wingdings" pitchFamily="2" charset="2"/>
              <a:buNone/>
            </a:pPr>
            <a:endParaRPr lang="en-US" sz="1900" dirty="0">
              <a:latin typeface="Calibri" pitchFamily="34" charset="0"/>
              <a:cs typeface="Calibri" pitchFamily="34" charset="0"/>
            </a:endParaRPr>
          </a:p>
          <a:p>
            <a:pPr>
              <a:lnSpc>
                <a:spcPct val="93000"/>
              </a:lnSpc>
              <a:buFont typeface="Wingdings" pitchFamily="2" charset="2"/>
              <a:buNone/>
            </a:pPr>
            <a:endParaRPr lang="en-US" sz="1900" dirty="0">
              <a:latin typeface="Calibri" pitchFamily="34" charset="0"/>
              <a:cs typeface="Calibri" pitchFamily="34" charset="0"/>
            </a:endParaRPr>
          </a:p>
          <a:p>
            <a:pPr>
              <a:lnSpc>
                <a:spcPct val="93000"/>
              </a:lnSpc>
              <a:buFont typeface="Wingdings" pitchFamily="2" charset="2"/>
              <a:buNone/>
            </a:pPr>
            <a:endParaRPr lang="en-US" sz="1900" dirty="0">
              <a:latin typeface="Calibri" pitchFamily="34" charset="0"/>
              <a:cs typeface="Calibri" pitchFamily="34" charset="0"/>
            </a:endParaRPr>
          </a:p>
        </p:txBody>
      </p:sp>
      <p:sp>
        <p:nvSpPr>
          <p:cNvPr id="839683" name="Rectangle 3"/>
          <p:cNvSpPr>
            <a:spLocks noGrp="1" noChangeArrowheads="1"/>
          </p:cNvSpPr>
          <p:nvPr>
            <p:ph type="body" sz="half" idx="4294967295"/>
          </p:nvPr>
        </p:nvSpPr>
        <p:spPr>
          <a:xfrm>
            <a:off x="3733800" y="1752600"/>
            <a:ext cx="5559425" cy="4876800"/>
          </a:xfrm>
        </p:spPr>
        <p:txBody>
          <a:bodyPr>
            <a:normAutofit/>
          </a:bodyPr>
          <a:lstStyle/>
          <a:p>
            <a:pPr>
              <a:lnSpc>
                <a:spcPct val="94000"/>
              </a:lnSpc>
              <a:buFont typeface="Wingdings" pitchFamily="2" charset="2"/>
              <a:buNone/>
            </a:pPr>
            <a:r>
              <a:rPr lang="en-US" sz="1900" b="1" i="1" dirty="0">
                <a:latin typeface="Calibri" pitchFamily="34" charset="0"/>
                <a:cs typeface="Calibri" pitchFamily="34" charset="0"/>
              </a:rPr>
              <a:t>Must Articulate</a:t>
            </a:r>
          </a:p>
          <a:p>
            <a:pPr>
              <a:lnSpc>
                <a:spcPct val="94000"/>
              </a:lnSpc>
              <a:buFont typeface="Wingdings" pitchFamily="2" charset="2"/>
              <a:buNone/>
            </a:pPr>
            <a:endParaRPr lang="en-US" sz="1900" dirty="0">
              <a:latin typeface="Calibri" pitchFamily="34" charset="0"/>
              <a:cs typeface="Calibri" pitchFamily="34" charset="0"/>
            </a:endParaRPr>
          </a:p>
          <a:p>
            <a:pPr>
              <a:lnSpc>
                <a:spcPct val="94000"/>
              </a:lnSpc>
              <a:buFont typeface="Wingdings" pitchFamily="2" charset="2"/>
              <a:buChar char="q"/>
            </a:pPr>
            <a:r>
              <a:rPr lang="en-US" sz="1900" dirty="0">
                <a:latin typeface="Calibri" pitchFamily="34" charset="0"/>
                <a:cs typeface="Calibri" pitchFamily="34" charset="0"/>
              </a:rPr>
              <a:t>Awareness, Insight to Problem</a:t>
            </a:r>
          </a:p>
          <a:p>
            <a:pPr>
              <a:lnSpc>
                <a:spcPct val="94000"/>
              </a:lnSpc>
              <a:buFont typeface="Wingdings" pitchFamily="2" charset="2"/>
              <a:buChar char="q"/>
            </a:pPr>
            <a:r>
              <a:rPr lang="en-US" sz="1900" dirty="0">
                <a:latin typeface="Calibri" pitchFamily="34" charset="0"/>
                <a:cs typeface="Calibri" pitchFamily="34" charset="0"/>
              </a:rPr>
              <a:t>Desired Achievement</a:t>
            </a:r>
          </a:p>
          <a:p>
            <a:pPr>
              <a:lnSpc>
                <a:spcPct val="94000"/>
              </a:lnSpc>
              <a:buFont typeface="Wingdings" pitchFamily="2" charset="2"/>
              <a:buChar char="q"/>
            </a:pPr>
            <a:r>
              <a:rPr lang="en-US" sz="1900" dirty="0">
                <a:latin typeface="Calibri" pitchFamily="34" charset="0"/>
                <a:cs typeface="Calibri" pitchFamily="34" charset="0"/>
              </a:rPr>
              <a:t>What’s in Place</a:t>
            </a:r>
          </a:p>
          <a:p>
            <a:pPr>
              <a:lnSpc>
                <a:spcPct val="94000"/>
              </a:lnSpc>
              <a:buFont typeface="Wingdings" pitchFamily="2" charset="2"/>
              <a:buChar char="q"/>
            </a:pPr>
            <a:r>
              <a:rPr lang="en-US" sz="1900" dirty="0">
                <a:latin typeface="Calibri" pitchFamily="34" charset="0"/>
                <a:cs typeface="Calibri" pitchFamily="34" charset="0"/>
              </a:rPr>
              <a:t>Service to People (Stories)</a:t>
            </a:r>
          </a:p>
          <a:p>
            <a:pPr>
              <a:lnSpc>
                <a:spcPct val="94000"/>
              </a:lnSpc>
              <a:buFont typeface="Wingdings" pitchFamily="2" charset="2"/>
              <a:buChar char="q"/>
            </a:pPr>
            <a:r>
              <a:rPr lang="en-US" sz="1900" dirty="0">
                <a:latin typeface="Calibri" pitchFamily="34" charset="0"/>
                <a:cs typeface="Calibri" pitchFamily="34" charset="0"/>
              </a:rPr>
              <a:t>Character, Quality of Organization</a:t>
            </a:r>
          </a:p>
          <a:p>
            <a:pPr>
              <a:lnSpc>
                <a:spcPct val="94000"/>
              </a:lnSpc>
              <a:buFont typeface="Wingdings" pitchFamily="2" charset="2"/>
              <a:buChar char="q"/>
            </a:pPr>
            <a:r>
              <a:rPr lang="en-US" sz="1900" dirty="0">
                <a:latin typeface="Calibri" pitchFamily="34" charset="0"/>
                <a:cs typeface="Calibri" pitchFamily="34" charset="0"/>
              </a:rPr>
              <a:t>Qualifications, Strengths</a:t>
            </a:r>
          </a:p>
          <a:p>
            <a:pPr>
              <a:lnSpc>
                <a:spcPct val="94000"/>
              </a:lnSpc>
              <a:buFont typeface="Wingdings" pitchFamily="2" charset="2"/>
              <a:buChar char="q"/>
            </a:pPr>
            <a:r>
              <a:rPr lang="en-US" sz="1900" dirty="0">
                <a:latin typeface="Calibri" pitchFamily="34" charset="0"/>
                <a:cs typeface="Calibri" pitchFamily="34" charset="0"/>
              </a:rPr>
              <a:t>Advantages, Strengths, Effectiveness</a:t>
            </a:r>
          </a:p>
          <a:p>
            <a:pPr>
              <a:lnSpc>
                <a:spcPct val="94000"/>
              </a:lnSpc>
              <a:buFont typeface="Wingdings" pitchFamily="2" charset="2"/>
              <a:buChar char="q"/>
            </a:pPr>
            <a:r>
              <a:rPr lang="en-US" sz="1900" dirty="0">
                <a:latin typeface="Calibri" pitchFamily="34" charset="0"/>
                <a:cs typeface="Calibri" pitchFamily="34" charset="0"/>
              </a:rPr>
              <a:t>Validate Need for Philanthropy</a:t>
            </a:r>
          </a:p>
          <a:p>
            <a:pPr>
              <a:lnSpc>
                <a:spcPct val="94000"/>
              </a:lnSpc>
              <a:buFont typeface="Wingdings" pitchFamily="2" charset="2"/>
              <a:buChar char="q"/>
            </a:pPr>
            <a:r>
              <a:rPr lang="en-US" sz="1900" dirty="0">
                <a:latin typeface="Calibri" pitchFamily="34" charset="0"/>
                <a:cs typeface="Calibri" pitchFamily="34" charset="0"/>
              </a:rPr>
              <a:t>Documents, Commitments, Strengths, Impact</a:t>
            </a:r>
          </a:p>
          <a:p>
            <a:pPr>
              <a:lnSpc>
                <a:spcPct val="94000"/>
              </a:lnSpc>
              <a:buFont typeface="Wingdings" pitchFamily="2" charset="2"/>
              <a:buChar char="q"/>
            </a:pPr>
            <a:r>
              <a:rPr lang="en-US" sz="1900" dirty="0">
                <a:latin typeface="Calibri" pitchFamily="34" charset="0"/>
                <a:cs typeface="Calibri" pitchFamily="34" charset="0"/>
              </a:rPr>
              <a:t>Heroic Saga, Credibility</a:t>
            </a:r>
          </a:p>
          <a:p>
            <a:pPr>
              <a:lnSpc>
                <a:spcPct val="93000"/>
              </a:lnSpc>
              <a:buFont typeface="Wingdings" pitchFamily="2" charset="2"/>
              <a:buNone/>
            </a:pPr>
            <a:endParaRPr lang="en-US" sz="1900" dirty="0">
              <a:latin typeface="Calibri" pitchFamily="34" charset="0"/>
              <a:cs typeface="Calibri" pitchFamily="34" charset="0"/>
            </a:endParaRPr>
          </a:p>
          <a:p>
            <a:pPr>
              <a:lnSpc>
                <a:spcPct val="80000"/>
              </a:lnSpc>
              <a:buFont typeface="Wingdings" pitchFamily="2" charset="2"/>
              <a:buNone/>
            </a:pPr>
            <a:endParaRPr lang="en-US" sz="1900" dirty="0">
              <a:latin typeface="Calibri" pitchFamily="34" charset="0"/>
              <a:cs typeface="Calibri" pitchFamily="34" charset="0"/>
            </a:endParaRPr>
          </a:p>
        </p:txBody>
      </p:sp>
      <p:sp>
        <p:nvSpPr>
          <p:cNvPr id="45061" name="Rectangle 5"/>
          <p:cNvSpPr>
            <a:spLocks noGrp="1" noChangeArrowheads="1"/>
          </p:cNvSpPr>
          <p:nvPr>
            <p:ph type="title" idx="4294967295"/>
          </p:nvPr>
        </p:nvSpPr>
        <p:spPr>
          <a:xfrm>
            <a:off x="990600" y="152400"/>
            <a:ext cx="6172200" cy="1431925"/>
          </a:xfrm>
        </p:spPr>
        <p:txBody>
          <a:bodyPr>
            <a:normAutofit/>
          </a:bodyPr>
          <a:lstStyle/>
          <a:p>
            <a:r>
              <a:rPr lang="en-US" sz="3500" b="1" dirty="0"/>
              <a:t>CASE COMPONENTS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2435457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CREATEDBY" val="KMASlideWizard"/>
</p:tagLst>
</file>

<file path=ppt/tags/tag10.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TextBox"/>
  <p:tag name="SYMBOL" val="False"/>
</p:tagLst>
</file>

<file path=ppt/tags/tag1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Box"/>
  <p:tag name="SYMBOL" val="False"/>
</p:tagLst>
</file>

<file path=ppt/tags/tag1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TextBox"/>
  <p:tag name="SYMBOL" val="False"/>
</p:tagLst>
</file>

<file path=ppt/tags/tag13.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Box"/>
  <p:tag name="SYMBOL" val="False"/>
</p:tagLst>
</file>

<file path=ppt/tags/tag14.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TextBox"/>
  <p:tag name="SYMBOL" val="False"/>
</p:tagLst>
</file>

<file path=ppt/tags/tag15.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PRIORNAME" val="KMA14CF7B7"/>
  <p:tag name="AUTHOR" val="KMA"/>
  <p:tag name="CELLTYPE" val="TextBox"/>
  <p:tag name="SYMBOL" val="False"/>
</p:tagLst>
</file>

<file path=ppt/tags/tag16.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PRIORNAME" val="KMA14CF7B7"/>
  <p:tag name="CELLTYPE" val="Box"/>
  <p:tag name="SYMBOL" val="False"/>
  <p:tag name="AUTHOR" val="KMA"/>
</p:tagLst>
</file>

<file path=ppt/tags/tag17.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CELLTYPE" val="Box"/>
  <p:tag name="SYMBOL" val="False"/>
  <p:tag name="PRIORNAME" val="KMA14CF7B7"/>
  <p:tag name="AUTHOR" val="KMA"/>
  <p:tag name="NUMBEROFROWS" val=" 3"/>
  <p:tag name="NUMBEROFCOLUMNS" val=" 5"/>
  <p:tag name="TABLEVERSION" val="3.00"/>
  <p:tag name="TABLEINFO" val="TB:ST=BoxTable|TB:TW=720.625|TB:TH=410|TB:TL=22.65|TB:TT=108.25|RW:R001;LK=False|RW:R001;ST=5|RW:R001;HT=57|RW:R001;DT=0|RW:R001;DB=7.2|RW:R002;LK=False|RW:R002;ST=11|RW:R002;HT=310|RW:R002;DT=0|RW:R002;DB=0|RW:R003;LK=False|RW:R003;ST=11|RW:R003;HT=43|RW:R003;DT=3.6|RW:R003;DB=3.6|CL:C001;LK=True|CL:C001;ST=11|CL:C001;WT=93|CL:C001;LG=3.6|CL:C001;RG=3.6|CL:C002;LK=True|CL:C002;ST=11|CL:C002;WT=180|CL:C002;LG=3.6|CL:C002;RG=3.6|CL:C003;LK=False|CL:C003;ST=11|CL:C003;WT=173|CL:C003;LG=3.6|CL:C003;RG=3.6|CL:C004;LK=False|CL:C004;ST=11|CL:C004;WT=137.125|CL:C004;LG=3.6|CL:C004;RG=3.6|CL:C005;LK=False|CL:C005;ST=11|CL:C005;WT=137.5|CL:C005;LG=3.6|CL:C005;RG=3.6"/>
</p:tagLst>
</file>

<file path=ppt/tags/tag18.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CREATEDBY" val="KMASlideWizard"/>
</p:tagLst>
</file>

<file path=ppt/tags/tag19.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ORDER" val="1"/>
  <p:tag name="MULTI-LINE" val="false"/>
  <p:tag name="TEXT" val="Action Title:"/>
  <p:tag name="FILL" val="true"/>
  <p:tag name="OPTIONAL" val="false"/>
  <p:tag name="NAME" val="Title1"/>
  <p:tag name="HEIGHT" val="1"/>
  <p:tag name="INDENTED" val="false"/>
  <p:tag name="CAPTION HEIGHT" val="2"/>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BAINBULLET" val="True"/>
</p:tagLst>
</file>

<file path=ppt/tags/tag20.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TextBox"/>
  <p:tag name="SYMBOL" val="False"/>
</p:tagLst>
</file>

<file path=ppt/tags/tag2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Box"/>
  <p:tag name="SYMBOL" val="False"/>
</p:tagLst>
</file>

<file path=ppt/tags/tag2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TextBox"/>
  <p:tag name="SYMBOL" val="False"/>
</p:tagLst>
</file>

<file path=ppt/tags/tag23.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Box"/>
  <p:tag name="SYMBOL" val="False"/>
</p:tagLst>
</file>

<file path=ppt/tags/tag24.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TextBox"/>
  <p:tag name="SYMBOL" val="False"/>
</p:tagLst>
</file>

<file path=ppt/tags/tag25.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PRIORNAME" val="KMA14CF7B7"/>
  <p:tag name="CELLTYPE" val="Box"/>
  <p:tag name="SYMBOL" val="False"/>
  <p:tag name="AUTHOR" val="KMA"/>
  <p:tag name="NUMBEROFROWS" val=" 2"/>
  <p:tag name="NUMBEROFCOLUMNS" val=" 4"/>
  <p:tag name="TABLEVERSION" val="3.00"/>
  <p:tag name="TABLEINFO" val="TB:ST=BoxTable|TB:TW=720.625|TB:TH=381.5|TB:TL=22.65|TB:TT=108.25|RW:R001;LK=False|RW:R001;ST=5|RW:R001;HT=50|RW:R001;DT=0|RW:R001;DB=7.2|RW:R002;LK=False|RW:R002;ST=11|RW:R002;HT=331.5|RW:R002;DT=0|RW:R002;DB=0|CL:C001;LK=True|CL:C001;ST=11|CL:C001;WT=180|CL:C001;LG=3.6|CL:C001;RG=3.6|CL:C002;LK=False|CL:C002;ST=11|CL:C002;WT=204|CL:C002;LG=3.6|CL:C002;RG=3.6|CL:C003;LK=False|CL:C003;ST=11|CL:C003;WT=168.125|CL:C003;LG=3.6|CL:C003;RG=3.6|CL:C004;LK=False|CL:C004;ST=11|CL:C004;WT=168.5|CL:C004;LG=3.6|CL:C004;RG=3.6"/>
</p:tagLst>
</file>

<file path=ppt/tags/tag26.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TextBox"/>
  <p:tag name="SYMBOL" val="False"/>
</p:tagLst>
</file>

<file path=ppt/tags/tag27.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PRIORNAME" val="KMA14CF7B7"/>
  <p:tag name="CELLTYPE" val="Box"/>
  <p:tag name="SYMBOL" val="False"/>
  <p:tag name="AUTHOR" val="KMA"/>
</p:tagLst>
</file>

<file path=ppt/tags/tag3.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CREATEDBY" val="KMASlideWizard"/>
</p:tagLst>
</file>

<file path=ppt/tags/tag4.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ORDER" val="1"/>
  <p:tag name="MULTI-LINE" val="false"/>
  <p:tag name="TEXT" val="Action Title:"/>
  <p:tag name="FILL" val="true"/>
  <p:tag name="OPTIONAL" val="false"/>
  <p:tag name="NAME" val="Title1"/>
  <p:tag name="HEIGHT" val="1"/>
  <p:tag name="INDENTED" val="false"/>
  <p:tag name="CAPTION HEIGHT" val="2"/>
</p:tagLst>
</file>

<file path=ppt/tags/tag5.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BAINBULLET" val="True"/>
</p:tagLst>
</file>

<file path=ppt/tags/tag6.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CREATEDBY" val="KMASlideWizard"/>
</p:tagLst>
</file>

<file path=ppt/tags/tag7.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ORDER" val="1"/>
  <p:tag name="MULTI-LINE" val="false"/>
  <p:tag name="TEXT" val="Action Title:"/>
  <p:tag name="FILL" val="true"/>
  <p:tag name="OPTIONAL" val="false"/>
  <p:tag name="NAME" val="Title1"/>
  <p:tag name="HEIGHT" val="1"/>
  <p:tag name="INDENTED" val="false"/>
  <p:tag name="CAPTION HEIGHT" val="2"/>
</p:tagLst>
</file>

<file path=ppt/tags/tag8.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TextBox"/>
  <p:tag name="SYMBOL" val="False"/>
</p:tagLst>
</file>

<file path=ppt/tags/tag9.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UTHOR" val="KMA"/>
  <p:tag name="PRIORNAME" val="KMA14CF7B7"/>
  <p:tag name="CELLTYPE" val="Box"/>
  <p:tag name="SYMBOL" val="False"/>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Custom 1">
      <a:dk1>
        <a:srgbClr val="1F497D"/>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890</TotalTime>
  <Words>7519</Words>
  <Application>Microsoft Macintosh PowerPoint</Application>
  <PresentationFormat>On-screen Show (4:3)</PresentationFormat>
  <Paragraphs>1454</Paragraphs>
  <Slides>125</Slides>
  <Notes>125</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125</vt:i4>
      </vt:variant>
    </vt:vector>
  </HeadingPairs>
  <TitlesOfParts>
    <vt:vector size="127" baseType="lpstr">
      <vt:lpstr>Apex</vt:lpstr>
      <vt:lpstr>Chart</vt:lpstr>
      <vt:lpstr>NAYDO Webinar sponsored by blackbaud</vt:lpstr>
      <vt:lpstr>Board development:  creating strategies that effect positive change</vt:lpstr>
      <vt:lpstr>SESSION GOALS</vt:lpstr>
      <vt:lpstr>WHAT THIS SESSION IS ABOUT</vt:lpstr>
      <vt:lpstr>WHAT THIS SESSION IS NOT ABOUT</vt:lpstr>
      <vt:lpstr>BEGINNING AT THE BEGINNING</vt:lpstr>
      <vt:lpstr>IN OTHER WORDS…</vt:lpstr>
      <vt:lpstr>Slide 8</vt:lpstr>
      <vt:lpstr>WHAT IS “CAPACITY BUILDING?”</vt:lpstr>
      <vt:lpstr>LEADERSHIP LESSONS FROM MARCUS AURELIUS</vt:lpstr>
      <vt:lpstr>WHAT YMCA SENIOR LEADERS CAN (AND SHOULD) DO</vt:lpstr>
      <vt:lpstr>How Does an Effective  Not-for-Profit Board Work? </vt:lpstr>
      <vt:lpstr>Overview: CONDUCTING A BOARD SURVEY</vt:lpstr>
      <vt:lpstr>SURVEY DESIGN (SAMPLE)</vt:lpstr>
      <vt:lpstr>SURVEY DESIGN (SAMPLE)</vt:lpstr>
      <vt:lpstr>How Excited Are YOU to Be Involved? Individual Board Member Perspectives</vt:lpstr>
      <vt:lpstr>Over the Past Year, How Well Has the Board Performed?</vt:lpstr>
      <vt:lpstr>Where Should Board Energy Be Focused in the Next 1-2 years?</vt:lpstr>
      <vt:lpstr>Board Structure &amp; Operations</vt:lpstr>
      <vt:lpstr>Clarify Mission &amp; Direction (SAMPLE)</vt:lpstr>
      <vt:lpstr>Leadership &amp; Resources (SAMPLE)</vt:lpstr>
      <vt:lpstr>Monitor &amp; Improve Performance</vt:lpstr>
      <vt:lpstr>Rethinking the Work of Your Board</vt:lpstr>
      <vt:lpstr>Rethinking the Work of Your Board</vt:lpstr>
      <vt:lpstr>HUSTLE &amp; FLOW: FUNDRAISING IN TOUGH ECONOMIC TIMES</vt:lpstr>
      <vt:lpstr>BREAKDOWN OF CHARITABLE GIVING IN THE U.S. (2010):</vt:lpstr>
      <vt:lpstr>TYPES OF RECIPIENTS &amp; CONTRIBUTIONS</vt:lpstr>
      <vt:lpstr>IS HE A PHILANTHROPIST?</vt:lpstr>
      <vt:lpstr>HOW ABOUT HER?</vt:lpstr>
      <vt:lpstr>OR HER?</vt:lpstr>
      <vt:lpstr>INCOME BY RACE IN THE U.S.</vt:lpstr>
      <vt:lpstr>GIVING AND RACE </vt:lpstr>
      <vt:lpstr>AMERICA GIVES: RESULTS</vt:lpstr>
      <vt:lpstr>DIFFERENCES IN GIVING BY RACE &amp; GENDER: CONCLUSIONS</vt:lpstr>
      <vt:lpstr>Slide 35</vt:lpstr>
      <vt:lpstr>Fundraising Team and Process</vt:lpstr>
      <vt:lpstr>Assessing Board Readiness to Raise Funds</vt:lpstr>
      <vt:lpstr>Boards and Fundraising</vt:lpstr>
      <vt:lpstr>Boards and Fundraising</vt:lpstr>
      <vt:lpstr>Factors in Successful Board Fundraising</vt:lpstr>
      <vt:lpstr>Ways for Volunteers to Participate Actively in Fundraising</vt:lpstr>
      <vt:lpstr>Ways for Volunteers to Participate Actively in Fundraising</vt:lpstr>
      <vt:lpstr>IN SHORT, BOARD MEMBERS MUST…</vt:lpstr>
      <vt:lpstr>IN THE WORDS OF ROD TIDWELL  (CUBA GOODING, JR.)…</vt:lpstr>
      <vt:lpstr>Slide 45</vt:lpstr>
      <vt:lpstr>FUNDRAISING FUNDAMENTALS</vt:lpstr>
      <vt:lpstr>GENERAL FUNDRAISING TIPS</vt:lpstr>
      <vt:lpstr>GENERAL FUNDRAISING TIPS</vt:lpstr>
      <vt:lpstr>WHY DONORS GIVE: IT’S PERSONAL</vt:lpstr>
      <vt:lpstr>EXERCISE…</vt:lpstr>
      <vt:lpstr>CULTIVATION: PERSONAL (BUT PLANNED)</vt:lpstr>
      <vt:lpstr>HOW TO PREPARE FOR “SUCH A TIME AS THIS”</vt:lpstr>
      <vt:lpstr>HOW TO PREPARE FOR “SUCH A TIME AS THIS”</vt:lpstr>
      <vt:lpstr>PREPARE</vt:lpstr>
      <vt:lpstr>PREPARE</vt:lpstr>
      <vt:lpstr>PREPARE</vt:lpstr>
      <vt:lpstr>PREPARE</vt:lpstr>
      <vt:lpstr>EXERCISE</vt:lpstr>
      <vt:lpstr>To Quote Little Orphan Annie (and Jay-Z)…</vt:lpstr>
      <vt:lpstr>ASKING DURING TOUGH TIMES</vt:lpstr>
      <vt:lpstr>ASKING DURING TOUGH TIMES</vt:lpstr>
      <vt:lpstr>ASKING DURING TOUGH TIMES</vt:lpstr>
      <vt:lpstr>ASKING DURING TOUGH TIMES</vt:lpstr>
      <vt:lpstr>ASKING DURING TOUGH TIMES</vt:lpstr>
      <vt:lpstr>SOLICITATION: THE OPENING</vt:lpstr>
      <vt:lpstr>SOLICITATION: THE PRESENTATION</vt:lpstr>
      <vt:lpstr>SOLICITATION: THE CLOSE</vt:lpstr>
      <vt:lpstr>SOLICITATION: OBJECTIONS</vt:lpstr>
      <vt:lpstr>WHEN PEOPLE OBJECT TO GIVING</vt:lpstr>
      <vt:lpstr>EXERCISE</vt:lpstr>
      <vt:lpstr>REMEMBER…</vt:lpstr>
      <vt:lpstr>STEWARDSHIP</vt:lpstr>
      <vt:lpstr>STEWARDSHIP</vt:lpstr>
      <vt:lpstr>STEWARDSHIP</vt:lpstr>
      <vt:lpstr>“FAITH-FRIENDLY” FOUNDATIONS</vt:lpstr>
      <vt:lpstr>“FAITH-FRIENDLY” FOUNDATIONS</vt:lpstr>
      <vt:lpstr>Slide 77</vt:lpstr>
      <vt:lpstr>THE DEVELOPMENT PROCESS</vt:lpstr>
      <vt:lpstr>LADDER OF EFFECTIVENESS</vt:lpstr>
      <vt:lpstr>The Donor Pyramid Fundraising Strategies</vt:lpstr>
      <vt:lpstr>ANNUAL CAMPAIGN PROCESS</vt:lpstr>
      <vt:lpstr>LOCATE YOUR MAJOR DONORS</vt:lpstr>
      <vt:lpstr>ANOTHER EXERCISE!</vt:lpstr>
      <vt:lpstr>FOUR-LEGGED STOOL OF FUNDRAISING</vt:lpstr>
      <vt:lpstr>THE DONOR CYCLE</vt:lpstr>
      <vt:lpstr>THE DONOR PUZZLE ©</vt:lpstr>
      <vt:lpstr>YOUR GOAL IS TO GET A “YES”</vt:lpstr>
      <vt:lpstr>THINK I’ll CATCH A CASE…</vt:lpstr>
      <vt:lpstr>ABOUT THE CASE STATEMENT</vt:lpstr>
      <vt:lpstr>DEFINITION OF “THE CASE”</vt:lpstr>
      <vt:lpstr>PURPOSES OF THE CASE</vt:lpstr>
      <vt:lpstr>THE CASE…</vt:lpstr>
      <vt:lpstr>CASE PREPARATION</vt:lpstr>
      <vt:lpstr>WHAT’S INSIDE THAT CASE??</vt:lpstr>
      <vt:lpstr>CASE EXPRESSIONS – THE ANNUAL FUND</vt:lpstr>
      <vt:lpstr>CASE EXPRESSIONS: BASED ON COMMUNICATIONS THEORY</vt:lpstr>
      <vt:lpstr>   CASE: PREPARATION</vt:lpstr>
      <vt:lpstr> CASE: PREPARATION</vt:lpstr>
      <vt:lpstr>CASE COMPONENTS</vt:lpstr>
      <vt:lpstr>EXAMPLES OF CASE EXPRESSIONS</vt:lpstr>
      <vt:lpstr>GIFT RANGE CHART - USES</vt:lpstr>
      <vt:lpstr>ABOUT THE GIFT RANGE CHART</vt:lpstr>
      <vt:lpstr>GIFT RANGE CHART - PRINCIPLES</vt:lpstr>
      <vt:lpstr>GIFT RANGE GIFT ($60,000 Goal)</vt:lpstr>
      <vt:lpstr>GIFT RANGE CHART ($500,000 Goal)</vt:lpstr>
      <vt:lpstr>FUNDRAISING IS . . .</vt:lpstr>
      <vt:lpstr>STRATEGY</vt:lpstr>
      <vt:lpstr>issues facing the NP sector have GROWN in size &amp; complexity in the last 30 years</vt:lpstr>
      <vt:lpstr>STRATEGY: ETYMOLOGY AND DEFINITION</vt:lpstr>
      <vt:lpstr>WHAT IS STRATEGIC PLANNING?</vt:lpstr>
      <vt:lpstr>WHY ENGAGE IN STRATEGIC PLANNING?</vt:lpstr>
      <vt:lpstr>UNDERSTANDING STRATEGIC PLANNING</vt:lpstr>
      <vt:lpstr>SAMPLE STRATEGIC QUESTIONS</vt:lpstr>
      <vt:lpstr>STRATEGIC PLANNING:  COMMON MISTAKES</vt:lpstr>
      <vt:lpstr>STRATEGIC PLANNING:  COMMON MISTAKES</vt:lpstr>
      <vt:lpstr>A PROCESS FOR STRATEGIC PLANNING</vt:lpstr>
      <vt:lpstr>COMPONENTS OF A STRATEGIC PLAN</vt:lpstr>
      <vt:lpstr>KEYS TO A SUCCESSFUL STRATEGIC PLANNING PROCESS</vt:lpstr>
      <vt:lpstr>KEYS TO A SUCCESSFUL STRATEGIC PLANNING PROCESS</vt:lpstr>
      <vt:lpstr>SETTING A CLEAR AND COHERENT AGENDA IS CRITICAL</vt:lpstr>
      <vt:lpstr>CREATING THE PLAN</vt:lpstr>
      <vt:lpstr>TEMPLATE FOR ISSUE CATEGORIES</vt:lpstr>
      <vt:lpstr>ADDRESS ISSUE TYPES IN VARIOUS WAYS</vt:lpstr>
      <vt:lpstr>THE WORKPLAN (THE RESULT OF A STRTEGIC PLAN)</vt:lpstr>
      <vt:lpstr>REMEMBER…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DIVINING A STRATEGY FOR SUCCESS</dc:title>
  <dc:creator>Daddy</dc:creator>
  <cp:lastModifiedBy>Mary Zoller</cp:lastModifiedBy>
  <cp:revision>96</cp:revision>
  <dcterms:created xsi:type="dcterms:W3CDTF">2011-10-19T14:06:39Z</dcterms:created>
  <dcterms:modified xsi:type="dcterms:W3CDTF">2011-10-19T14:08:05Z</dcterms:modified>
</cp:coreProperties>
</file>